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notesSlides/notesSlide38.xml" ContentType="application/vnd.openxmlformats-officedocument.presentationml.notesSlide+xml"/>
  <Override PartName="/ppt/notesSlides/notesSlide49.xml" ContentType="application/vnd.openxmlformats-officedocument.presentationml.notesSlide+xml"/>
  <Override PartName="/ppt/slides/slide25.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27.xml" ContentType="application/vnd.openxmlformats-officedocument.presentationml.notesSlide+xml"/>
  <Override PartName="/ppt/notesSlides/notesSlide45.xml" ContentType="application/vnd.openxmlformats-officedocument.presentationml.notesSlide+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34.xml" ContentType="application/vnd.openxmlformats-officedocument.presentationml.notesSlide+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notesSlides/notesSlide23.xml" ContentType="application/vnd.openxmlformats-officedocument.presentationml.notesSlide+xml"/>
  <Override PartName="/ppt/notesSlides/notesSlide41.xml" ContentType="application/vnd.openxmlformats-officedocument.presentationml.notesSlide+xml"/>
  <Override PartName="/docProps/custom.xml" ContentType="application/vnd.openxmlformats-officedocument.custom-properties+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30.xml" ContentType="application/vnd.openxmlformats-officedocument.presentationml.notesSlide+xml"/>
  <Override PartName="/ppt/notesSlides/notesSlide50.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notesSlides/notesSlide19.xml" ContentType="application/vnd.openxmlformats-officedocument.presentationml.notesSlide+xml"/>
  <Override PartName="/ppt/notesSlides/notesSlide39.xml" ContentType="application/vnd.openxmlformats-officedocument.presentationml.notesSlide+xml"/>
  <Override PartName="/ppt/notesSlides/notesSlide48.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Default Extension="jpeg" ContentType="image/jpeg"/>
  <Override PartName="/ppt/notesSlides/notesSlide17.xml" ContentType="application/vnd.openxmlformats-officedocument.presentationml.notesSlide+xml"/>
  <Override PartName="/ppt/notesSlides/notesSlide28.xml" ContentType="application/vnd.openxmlformats-officedocument.presentationml.notesSlide+xml"/>
  <Override PartName="/ppt/notesSlides/notesSlide37.xml" ContentType="application/vnd.openxmlformats-officedocument.presentationml.notesSlide+xml"/>
  <Override PartName="/ppt/notesSlides/notesSlide46.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tags/tag1.xml" ContentType="application/vnd.openxmlformats-officedocument.presentationml.tags+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ppt/notesSlides/notesSlide35.xml" ContentType="application/vnd.openxmlformats-officedocument.presentationml.notesSlide+xml"/>
  <Override PartName="/ppt/notesSlides/notesSlide44.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notesSlides/notesSlide42.xml" ContentType="application/vnd.openxmlformats-officedocument.presentationml.notesSlide+xml"/>
  <Default Extension="wdp" ContentType="image/vnd.ms-photo"/>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40.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slides/slide49.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theme/theme3.xml" ContentType="application/vnd.openxmlformats-officedocument.theme+xml"/>
  <Override PartName="/ppt/notesSlides/notesSlide29.xml" ContentType="application/vnd.openxmlformats-officedocument.presentationml.notesSlide+xml"/>
  <Override PartName="/ppt/notesSlides/notesSlide47.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notesSlides/notesSlide18.xml" ContentType="application/vnd.openxmlformats-officedocument.presentationml.notesSlide+xml"/>
  <Override PartName="/ppt/notesSlides/notesSlide36.xml" ContentType="application/vnd.openxmlformats-officedocument.presentationml.notes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notesSlides/notesSlide25.xml" ContentType="application/vnd.openxmlformats-officedocument.presentationml.notesSlide+xml"/>
  <Override PartName="/ppt/notesSlides/notesSlide43.xml" ContentType="application/vnd.openxmlformats-officedocument.presentationml.notesSlide+xml"/>
  <Override PartName="/ppt/slides/slide12.xml" ContentType="application/vnd.openxmlformats-officedocument.presentationml.slide+xml"/>
  <Override PartName="/ppt/slides/slide30.xml" ContentType="application/vnd.openxmlformats-officedocument.presentationml.slide+xml"/>
  <Override PartName="/ppt/notesSlides/notesSlide14.xml" ContentType="application/vnd.openxmlformats-officedocument.presentationml.notesSlide+xml"/>
  <Override PartName="/ppt/notesSlides/notesSlide32.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55"/>
  </p:notesMasterIdLst>
  <p:handoutMasterIdLst>
    <p:handoutMasterId r:id="rId56"/>
  </p:handoutMasterIdLst>
  <p:sldIdLst>
    <p:sldId id="360" r:id="rId2"/>
    <p:sldId id="307" r:id="rId3"/>
    <p:sldId id="308" r:id="rId4"/>
    <p:sldId id="309" r:id="rId5"/>
    <p:sldId id="310" r:id="rId6"/>
    <p:sldId id="311" r:id="rId7"/>
    <p:sldId id="312" r:id="rId8"/>
    <p:sldId id="313" r:id="rId9"/>
    <p:sldId id="314" r:id="rId10"/>
    <p:sldId id="315" r:id="rId11"/>
    <p:sldId id="316" r:id="rId12"/>
    <p:sldId id="317" r:id="rId13"/>
    <p:sldId id="318" r:id="rId14"/>
    <p:sldId id="319" r:id="rId15"/>
    <p:sldId id="320" r:id="rId16"/>
    <p:sldId id="321" r:id="rId17"/>
    <p:sldId id="322" r:id="rId18"/>
    <p:sldId id="323" r:id="rId19"/>
    <p:sldId id="324" r:id="rId20"/>
    <p:sldId id="325" r:id="rId21"/>
    <p:sldId id="326" r:id="rId22"/>
    <p:sldId id="327" r:id="rId23"/>
    <p:sldId id="328" r:id="rId24"/>
    <p:sldId id="329" r:id="rId25"/>
    <p:sldId id="330" r:id="rId26"/>
    <p:sldId id="331" r:id="rId27"/>
    <p:sldId id="332" r:id="rId28"/>
    <p:sldId id="333" r:id="rId29"/>
    <p:sldId id="334" r:id="rId30"/>
    <p:sldId id="335" r:id="rId31"/>
    <p:sldId id="336" r:id="rId32"/>
    <p:sldId id="337" r:id="rId33"/>
    <p:sldId id="338" r:id="rId34"/>
    <p:sldId id="339" r:id="rId35"/>
    <p:sldId id="340" r:id="rId36"/>
    <p:sldId id="341" r:id="rId37"/>
    <p:sldId id="342" r:id="rId38"/>
    <p:sldId id="343" r:id="rId39"/>
    <p:sldId id="359" r:id="rId40"/>
    <p:sldId id="344" r:id="rId41"/>
    <p:sldId id="345" r:id="rId42"/>
    <p:sldId id="357" r:id="rId43"/>
    <p:sldId id="346" r:id="rId44"/>
    <p:sldId id="347" r:id="rId45"/>
    <p:sldId id="348" r:id="rId46"/>
    <p:sldId id="349" r:id="rId47"/>
    <p:sldId id="350" r:id="rId48"/>
    <p:sldId id="351" r:id="rId49"/>
    <p:sldId id="352" r:id="rId50"/>
    <p:sldId id="353" r:id="rId51"/>
    <p:sldId id="354" r:id="rId52"/>
    <p:sldId id="355" r:id="rId53"/>
    <p:sldId id="356" r:id="rId54"/>
  </p:sldIdLst>
  <p:sldSz cx="9144000" cy="6858000" type="screen4x3"/>
  <p:notesSz cx="6858000" cy="9144000"/>
  <p:custDataLst>
    <p:tags r:id="rId57"/>
  </p:custDataLst>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006600"/>
    <a:srgbClr val="FFFF66"/>
    <a:srgbClr val="FFFF00"/>
    <a:srgbClr val="CCFFFF"/>
    <a:srgbClr val="CCECFF"/>
    <a:srgbClr val="666633"/>
    <a:srgbClr val="CCFFCC"/>
    <a:srgbClr val="FFFFFF"/>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E8034E78-7F5D-4C2E-B375-FC64B27BC917}" styleName="Dark Styl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110" autoAdjust="0"/>
    <p:restoredTop sz="89771" autoAdjust="0"/>
  </p:normalViewPr>
  <p:slideViewPr>
    <p:cSldViewPr>
      <p:cViewPr varScale="1">
        <p:scale>
          <a:sx n="104" d="100"/>
          <a:sy n="104" d="100"/>
        </p:scale>
        <p:origin x="-1824"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27780"/>
    </p:cViewPr>
  </p:sorter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notesMaster" Target="notesMasters/notes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ags" Target="tags/tag1.xml"/><Relationship Id="rId61"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6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smtClean="0"/>
            </a:lvl1pPr>
          </a:lstStyle>
          <a:p>
            <a:pPr>
              <a:defRPr/>
            </a:pPr>
            <a:endParaRPr lang="en-US" dirty="0"/>
          </a:p>
        </p:txBody>
      </p:sp>
      <p:sp>
        <p:nvSpPr>
          <p:cNvPr id="92163"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smtClean="0"/>
            </a:lvl1pPr>
          </a:lstStyle>
          <a:p>
            <a:pPr>
              <a:defRPr/>
            </a:pPr>
            <a:endParaRPr lang="en-US" dirty="0"/>
          </a:p>
        </p:txBody>
      </p:sp>
      <p:sp>
        <p:nvSpPr>
          <p:cNvPr id="92164"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smtClean="0"/>
            </a:lvl1pPr>
          </a:lstStyle>
          <a:p>
            <a:pPr>
              <a:defRPr/>
            </a:pPr>
            <a:endParaRPr lang="en-US" dirty="0"/>
          </a:p>
        </p:txBody>
      </p:sp>
      <p:sp>
        <p:nvSpPr>
          <p:cNvPr id="92165"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smtClean="0"/>
            </a:lvl1pPr>
          </a:lstStyle>
          <a:p>
            <a:pPr>
              <a:defRPr/>
            </a:pPr>
            <a:fld id="{8EC15274-474E-4C10-A19B-A9FD221386EB}" type="slidenum">
              <a:rPr lang="en-US"/>
              <a:pPr>
                <a:defRPr/>
              </a:pPr>
              <a:t>‹#›</a:t>
            </a:fld>
            <a:endParaRPr lang="en-US" dirty="0"/>
          </a:p>
        </p:txBody>
      </p:sp>
    </p:spTree>
    <p:extLst>
      <p:ext uri="{BB962C8B-B14F-4D97-AF65-F5344CB8AC3E}">
        <p14:creationId xmlns:p14="http://schemas.microsoft.com/office/powerpoint/2010/main" xmlns="" val="391429028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smtClean="0"/>
            </a:lvl1pPr>
          </a:lstStyle>
          <a:p>
            <a:pPr>
              <a:defRPr/>
            </a:pPr>
            <a:endParaRPr lang="en-US" dirty="0"/>
          </a:p>
        </p:txBody>
      </p:sp>
      <p:sp>
        <p:nvSpPr>
          <p:cNvPr id="14339"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smtClean="0"/>
            </a:lvl1pPr>
          </a:lstStyle>
          <a:p>
            <a:pPr>
              <a:defRPr/>
            </a:pPr>
            <a:endParaRPr lang="en-US" dirty="0"/>
          </a:p>
        </p:txBody>
      </p:sp>
      <p:sp>
        <p:nvSpPr>
          <p:cNvPr id="4100"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14341"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4342"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smtClean="0"/>
            </a:lvl1pPr>
          </a:lstStyle>
          <a:p>
            <a:pPr>
              <a:defRPr/>
            </a:pPr>
            <a:endParaRPr lang="en-US" dirty="0"/>
          </a:p>
        </p:txBody>
      </p:sp>
      <p:sp>
        <p:nvSpPr>
          <p:cNvPr id="14343"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smtClean="0"/>
            </a:lvl1pPr>
          </a:lstStyle>
          <a:p>
            <a:pPr>
              <a:defRPr/>
            </a:pPr>
            <a:fld id="{EB9ABFBE-9523-4F73-9904-9D7915464C86}" type="slidenum">
              <a:rPr lang="en-US"/>
              <a:pPr>
                <a:defRPr/>
              </a:pPr>
              <a:t>‹#›</a:t>
            </a:fld>
            <a:endParaRPr lang="en-US" dirty="0"/>
          </a:p>
        </p:txBody>
      </p:sp>
    </p:spTree>
    <p:extLst>
      <p:ext uri="{BB962C8B-B14F-4D97-AF65-F5344CB8AC3E}">
        <p14:creationId xmlns:p14="http://schemas.microsoft.com/office/powerpoint/2010/main" xmlns="" val="311049843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3" Type="http://schemas.openxmlformats.org/officeDocument/2006/relationships/hyperlink" Target="http://www.ncbi.nlm.nih.gov.proxy.lib.mcw.edu/pubmed/10770467?ordinalpos=2&amp;itool=EntrezSystem2.PEntrez.Pubmed.Pubmed_ResultsPanel.Pubmed_DefaultReportPanel.Pubmed_RVDocSum" TargetMode="External"/><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kern="1200" dirty="0" smtClean="0">
                <a:solidFill>
                  <a:schemeClr val="tx1"/>
                </a:solidFill>
                <a:latin typeface="+mn-lt"/>
                <a:ea typeface="+mn-ea"/>
                <a:cs typeface="+mn-cs"/>
              </a:rPr>
              <a:t>Delay in 1960 observed this syndrome of </a:t>
            </a:r>
            <a:r>
              <a:rPr lang="en-US" dirty="0" smtClean="0"/>
              <a:t>a rapidly </a:t>
            </a:r>
            <a:r>
              <a:rPr lang="en-US" dirty="0"/>
              <a:t>progressive neurovegatative state that preceded cardio-vascular collapse and death </a:t>
            </a:r>
            <a:r>
              <a:rPr lang="en-US" kern="1200" dirty="0" smtClean="0">
                <a:solidFill>
                  <a:schemeClr val="tx1"/>
                </a:solidFill>
                <a:latin typeface="+mn-lt"/>
                <a:ea typeface="+mn-ea"/>
                <a:cs typeface="+mn-cs"/>
              </a:rPr>
              <a:t>during the early clinical trials of haloperidol and coined the term syndrome malin des neuroleptiques.</a:t>
            </a:r>
          </a:p>
          <a:p>
            <a:pPr lvl="0"/>
            <a:endParaRPr lang="en-US" dirty="0" smtClean="0">
              <a:latin typeface="+mn-lt"/>
            </a:endParaRPr>
          </a:p>
          <a:p>
            <a:pPr lvl="0"/>
            <a:r>
              <a:rPr lang="en-US" dirty="0" smtClean="0">
                <a:latin typeface="+mn-lt"/>
              </a:rPr>
              <a:t>Prior to the 1960s, clinical descriptions resembling NMS associated with phenothiazines were not formally diagnosed as NMS.</a:t>
            </a:r>
          </a:p>
          <a:p>
            <a:pPr lvl="0"/>
            <a:endParaRPr lang="en-US" dirty="0" smtClean="0">
              <a:latin typeface="+mn-lt"/>
            </a:endParaRPr>
          </a:p>
          <a:p>
            <a:r>
              <a:rPr lang="en-US" dirty="0" smtClean="0">
                <a:latin typeface="+mn-lt"/>
              </a:rPr>
              <a:t>Caroff in 1980 published the first review of the sixty cases reported in the world literature.  He estimated that NMS occurs in as many as 1% of neuroleptic treated patients and may have a mortality rate of 20%. </a:t>
            </a:r>
          </a:p>
          <a:p>
            <a:endParaRPr lang="en-US" dirty="0" smtClean="0"/>
          </a:p>
          <a:p>
            <a:r>
              <a:rPr lang="en-US" u="sng" dirty="0" smtClean="0"/>
              <a:t>Reference</a:t>
            </a:r>
          </a:p>
          <a:p>
            <a:r>
              <a:rPr lang="en-US" dirty="0" smtClean="0"/>
              <a:t>Caroff SN.  The neuroleptic malignant syndrome. J Clin Psychiatry. 1980 41(3):79-83.</a:t>
            </a:r>
          </a:p>
          <a:p>
            <a:endParaRPr lang="en-US" dirty="0"/>
          </a:p>
        </p:txBody>
      </p:sp>
      <p:sp>
        <p:nvSpPr>
          <p:cNvPr id="4" name="Slide Number Placeholder 3"/>
          <p:cNvSpPr>
            <a:spLocks noGrp="1"/>
          </p:cNvSpPr>
          <p:nvPr>
            <p:ph type="sldNum" sz="quarter" idx="10"/>
          </p:nvPr>
        </p:nvSpPr>
        <p:spPr/>
        <p:txBody>
          <a:bodyPr/>
          <a:lstStyle/>
          <a:p>
            <a:fld id="{86DB0F33-6489-48B6-A754-5C1DF2ACF5AF}" type="slidenum">
              <a:rPr lang="en-US" smtClean="0"/>
              <a:pPr/>
              <a:t>2</a:t>
            </a:fld>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6DB0F33-6489-48B6-A754-5C1DF2ACF5AF}" type="slidenum">
              <a:rPr lang="en-US" smtClean="0"/>
              <a:pPr/>
              <a:t>11</a:t>
            </a:fld>
            <a:endParaRPr 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6DB0F33-6489-48B6-A754-5C1DF2ACF5AF}" type="slidenum">
              <a:rPr lang="en-US" smtClean="0"/>
              <a:pPr/>
              <a:t>12</a:t>
            </a:fld>
            <a:endParaRPr lang="en-US"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6DB0F33-6489-48B6-A754-5C1DF2ACF5AF}" type="slidenum">
              <a:rPr lang="en-US" smtClean="0"/>
              <a:pPr/>
              <a:t>13</a:t>
            </a:fld>
            <a:endParaRPr lang="en-US"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85000" lnSpcReduction="20000"/>
          </a:bodyPr>
          <a:lstStyle/>
          <a:p>
            <a:pPr lvl="0"/>
            <a:r>
              <a:rPr lang="en-US" dirty="0" smtClean="0"/>
              <a:t>Not risk factors</a:t>
            </a:r>
          </a:p>
          <a:p>
            <a:pPr lvl="0"/>
            <a:r>
              <a:rPr lang="en-US" u="sng" dirty="0" smtClean="0"/>
              <a:t>Age</a:t>
            </a:r>
            <a:endParaRPr lang="en-US" u="sng" dirty="0"/>
          </a:p>
          <a:p>
            <a:pPr lvl="0">
              <a:buFont typeface="Arial" pitchFamily="34" charset="0"/>
              <a:buChar char="•"/>
            </a:pPr>
            <a:r>
              <a:rPr lang="en-US" dirty="0" smtClean="0"/>
              <a:t>It </a:t>
            </a:r>
            <a:r>
              <a:rPr lang="en-US" dirty="0"/>
              <a:t>has been reported in all age groups following administration of antipsychotics.</a:t>
            </a:r>
          </a:p>
          <a:p>
            <a:pPr lvl="0">
              <a:buFont typeface="Arial" pitchFamily="34" charset="0"/>
              <a:buChar char="•"/>
            </a:pPr>
            <a:r>
              <a:rPr lang="en-US" dirty="0"/>
              <a:t>Mean age of patients experiencing NMS has been estimated to be 40 years old.</a:t>
            </a:r>
          </a:p>
          <a:p>
            <a:pPr lvl="0"/>
            <a:r>
              <a:rPr lang="en-US" u="sng" dirty="0"/>
              <a:t>Sex</a:t>
            </a:r>
          </a:p>
          <a:p>
            <a:pPr lvl="0">
              <a:buFont typeface="Arial" pitchFamily="34" charset="0"/>
              <a:buChar char="•"/>
            </a:pPr>
            <a:r>
              <a:rPr lang="en-US" dirty="0" smtClean="0"/>
              <a:t>Not </a:t>
            </a:r>
            <a:r>
              <a:rPr lang="en-US" dirty="0"/>
              <a:t>a meaningful risk factor.</a:t>
            </a:r>
          </a:p>
          <a:p>
            <a:pPr lvl="0"/>
            <a:r>
              <a:rPr lang="en-US" u="sng" dirty="0"/>
              <a:t>Environmental factors</a:t>
            </a:r>
          </a:p>
          <a:p>
            <a:pPr lvl="0">
              <a:buFont typeface="Arial" pitchFamily="34" charset="0"/>
              <a:buChar char="•"/>
            </a:pPr>
            <a:r>
              <a:rPr lang="en-US" dirty="0"/>
              <a:t>NMS occurs independent of climate and ambient temperatures</a:t>
            </a:r>
            <a:r>
              <a:rPr lang="en-US" dirty="0" smtClean="0"/>
              <a:t>.</a:t>
            </a:r>
            <a:endParaRPr lang="en-US" dirty="0"/>
          </a:p>
          <a:p>
            <a:pPr lvl="0">
              <a:buFont typeface="Arial" pitchFamily="34" charset="0"/>
              <a:buChar char="•"/>
            </a:pPr>
            <a:r>
              <a:rPr lang="en-US" dirty="0"/>
              <a:t>High ambient temperatures and humidity may augment the risk of </a:t>
            </a:r>
            <a:r>
              <a:rPr lang="en-US" dirty="0" smtClean="0"/>
              <a:t>NMS;</a:t>
            </a:r>
          </a:p>
          <a:p>
            <a:pPr lvl="0">
              <a:buFont typeface="Arial" pitchFamily="34" charset="0"/>
              <a:buChar char="•"/>
            </a:pPr>
            <a:endParaRPr lang="en-US" dirty="0"/>
          </a:p>
          <a:p>
            <a:pPr lvl="0"/>
            <a:r>
              <a:rPr lang="en-US" dirty="0"/>
              <a:t>Risk Factors</a:t>
            </a:r>
          </a:p>
          <a:p>
            <a:pPr lvl="0"/>
            <a:r>
              <a:rPr lang="en-US" u="sng" dirty="0"/>
              <a:t>Heredity</a:t>
            </a:r>
          </a:p>
          <a:p>
            <a:pPr>
              <a:buFont typeface="Arial" pitchFamily="34" charset="0"/>
              <a:buChar char="•"/>
            </a:pPr>
            <a:r>
              <a:rPr lang="en-US" dirty="0" smtClean="0"/>
              <a:t>There are a couple of case </a:t>
            </a:r>
            <a:r>
              <a:rPr lang="en-US" dirty="0"/>
              <a:t>reports of familial occurrence of </a:t>
            </a:r>
            <a:r>
              <a:rPr lang="en-US" dirty="0" smtClean="0"/>
              <a:t>NMS (Deuschl </a:t>
            </a:r>
            <a:r>
              <a:rPr lang="en-US" dirty="0"/>
              <a:t>et </a:t>
            </a:r>
            <a:r>
              <a:rPr lang="en-US" dirty="0" smtClean="0"/>
              <a:t>al.1991 and Otani </a:t>
            </a:r>
            <a:r>
              <a:rPr lang="en-US" dirty="0"/>
              <a:t>et al. (1991</a:t>
            </a:r>
            <a:r>
              <a:rPr lang="en-US" dirty="0" smtClean="0"/>
              <a:t>)</a:t>
            </a:r>
            <a:endParaRPr lang="en-US" dirty="0"/>
          </a:p>
          <a:p>
            <a:pPr lvl="0"/>
            <a:r>
              <a:rPr lang="en-US" u="sng" dirty="0"/>
              <a:t>Neuropsychiatric Diagnosis</a:t>
            </a:r>
          </a:p>
          <a:p>
            <a:pPr lvl="0"/>
            <a:r>
              <a:rPr lang="en-US" dirty="0"/>
              <a:t>NMS is </a:t>
            </a:r>
            <a:r>
              <a:rPr lang="en-US" i="1" dirty="0"/>
              <a:t>not</a:t>
            </a:r>
            <a:r>
              <a:rPr lang="en-US" dirty="0"/>
              <a:t> specific to any neuropsychiatric diagnosis.  It has been reported to occur in patients receiving antipsychotics for diverse neuropsychiatric disorders, as well as in medical patients with normal brain function</a:t>
            </a:r>
            <a:r>
              <a:rPr lang="en-US" dirty="0" smtClean="0"/>
              <a:t>.  Various </a:t>
            </a:r>
            <a:r>
              <a:rPr lang="en-US" dirty="0"/>
              <a:t>authors, however, have proposed that certain disorders may be at risk:</a:t>
            </a:r>
          </a:p>
          <a:p>
            <a:pPr lvl="0">
              <a:buFont typeface="Arial" pitchFamily="34" charset="0"/>
              <a:buChar char="•"/>
            </a:pPr>
            <a:r>
              <a:rPr lang="en-US" dirty="0"/>
              <a:t>S</a:t>
            </a:r>
            <a:r>
              <a:rPr lang="en-US" dirty="0" smtClean="0"/>
              <a:t>chizophrenia</a:t>
            </a:r>
            <a:endParaRPr lang="en-US" dirty="0"/>
          </a:p>
          <a:p>
            <a:pPr lvl="0">
              <a:buFont typeface="Arial" pitchFamily="34" charset="0"/>
              <a:buChar char="•"/>
            </a:pPr>
            <a:r>
              <a:rPr lang="en-US" dirty="0"/>
              <a:t>M</a:t>
            </a:r>
            <a:r>
              <a:rPr lang="en-US" dirty="0" smtClean="0"/>
              <a:t>ood </a:t>
            </a:r>
            <a:r>
              <a:rPr lang="en-US" dirty="0"/>
              <a:t>disorders</a:t>
            </a:r>
          </a:p>
          <a:p>
            <a:pPr lvl="0">
              <a:buFont typeface="Arial" pitchFamily="34" charset="0"/>
              <a:buChar char="•"/>
            </a:pPr>
            <a:r>
              <a:rPr lang="en-US" dirty="0"/>
              <a:t>O</a:t>
            </a:r>
            <a:r>
              <a:rPr lang="en-US" dirty="0" smtClean="0"/>
              <a:t>rganic </a:t>
            </a:r>
            <a:r>
              <a:rPr lang="en-US" dirty="0"/>
              <a:t>brain disorders</a:t>
            </a:r>
          </a:p>
          <a:p>
            <a:pPr lvl="0">
              <a:buFont typeface="Arial" pitchFamily="34" charset="0"/>
              <a:buChar char="•"/>
            </a:pPr>
            <a:r>
              <a:rPr lang="en-US" dirty="0"/>
              <a:t>D</a:t>
            </a:r>
            <a:r>
              <a:rPr lang="en-US" dirty="0" smtClean="0"/>
              <a:t>evelopmental disabilities</a:t>
            </a:r>
            <a:endParaRPr lang="en-US" dirty="0"/>
          </a:p>
          <a:p>
            <a:pPr lvl="0">
              <a:buFont typeface="Arial" pitchFamily="34" charset="0"/>
              <a:buChar char="•"/>
            </a:pPr>
            <a:r>
              <a:rPr lang="en-US" dirty="0"/>
              <a:t>P</a:t>
            </a:r>
            <a:r>
              <a:rPr lang="en-US" dirty="0" smtClean="0"/>
              <a:t>re-existing </a:t>
            </a:r>
            <a:r>
              <a:rPr lang="en-US" dirty="0"/>
              <a:t>basal ganglia disorders</a:t>
            </a:r>
          </a:p>
          <a:p>
            <a:pPr lvl="0">
              <a:buFont typeface="Arial" pitchFamily="34" charset="0"/>
              <a:buChar char="•"/>
            </a:pPr>
            <a:r>
              <a:rPr lang="en-US" dirty="0"/>
              <a:t>C</a:t>
            </a:r>
            <a:r>
              <a:rPr lang="en-US" dirty="0" smtClean="0"/>
              <a:t>atatonia</a:t>
            </a:r>
            <a:endParaRPr lang="en-US" dirty="0"/>
          </a:p>
          <a:p>
            <a:pPr lvl="1"/>
            <a:r>
              <a:rPr lang="en-US" dirty="0"/>
              <a:t>Patients with idiopathic or antipsychotic catatonia may be at risk of for developing NMS when treatment with antipsychotics is initiated or continued</a:t>
            </a:r>
            <a:r>
              <a:rPr lang="en-US" dirty="0" smtClean="0"/>
              <a:t>.  This, NMS may be conceptualized as </a:t>
            </a:r>
            <a:r>
              <a:rPr lang="en-US" dirty="0"/>
              <a:t>a more fulminate form of catatonia.</a:t>
            </a:r>
          </a:p>
          <a:p>
            <a:pPr lvl="0">
              <a:buFont typeface="Arial" pitchFamily="34" charset="0"/>
              <a:buChar char="•"/>
            </a:pPr>
            <a:r>
              <a:rPr lang="en-US" dirty="0"/>
              <a:t>S</a:t>
            </a:r>
            <a:r>
              <a:rPr lang="en-US" dirty="0" smtClean="0"/>
              <a:t>ubstance </a:t>
            </a:r>
            <a:r>
              <a:rPr lang="en-US" dirty="0"/>
              <a:t>abuse, dependence, or withdrawal</a:t>
            </a:r>
          </a:p>
          <a:p>
            <a:pPr lvl="1"/>
            <a:r>
              <a:rPr lang="en-US" dirty="0" smtClean="0"/>
              <a:t>A </a:t>
            </a:r>
            <a:r>
              <a:rPr lang="en-US" dirty="0"/>
              <a:t>particularly vulnerable time to develop NMS may be during acute withdrawal from alcohol or CNS depressant drugs when neurological status and thermoregulatory and autonomic mechanisms are already compromised.</a:t>
            </a:r>
          </a:p>
        </p:txBody>
      </p:sp>
      <p:sp>
        <p:nvSpPr>
          <p:cNvPr id="4" name="Slide Number Placeholder 3"/>
          <p:cNvSpPr>
            <a:spLocks noGrp="1"/>
          </p:cNvSpPr>
          <p:nvPr>
            <p:ph type="sldNum" sz="quarter" idx="10"/>
          </p:nvPr>
        </p:nvSpPr>
        <p:spPr/>
        <p:txBody>
          <a:bodyPr/>
          <a:lstStyle/>
          <a:p>
            <a:fld id="{86DB0F33-6489-48B6-A754-5C1DF2ACF5AF}" type="slidenum">
              <a:rPr lang="en-US" smtClean="0"/>
              <a:pPr/>
              <a:t>14</a:t>
            </a:fld>
            <a:endParaRPr lang="en-US"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lvl="0"/>
            <a:r>
              <a:rPr lang="en-US" u="sng" dirty="0"/>
              <a:t>Physiological States</a:t>
            </a:r>
          </a:p>
          <a:p>
            <a:pPr lvl="0">
              <a:buFont typeface="Arial" pitchFamily="34" charset="0"/>
              <a:buChar char="•"/>
            </a:pPr>
            <a:r>
              <a:rPr lang="en-US" dirty="0"/>
              <a:t>A</a:t>
            </a:r>
            <a:r>
              <a:rPr lang="en-US" dirty="0" smtClean="0"/>
              <a:t>gitation</a:t>
            </a:r>
            <a:endParaRPr lang="en-US" dirty="0"/>
          </a:p>
          <a:p>
            <a:pPr lvl="0">
              <a:buFont typeface="Arial" pitchFamily="34" charset="0"/>
              <a:buChar char="•"/>
            </a:pPr>
            <a:r>
              <a:rPr lang="en-US" dirty="0"/>
              <a:t>D</a:t>
            </a:r>
            <a:r>
              <a:rPr lang="en-US" dirty="0" smtClean="0"/>
              <a:t>ehydration</a:t>
            </a:r>
            <a:endParaRPr lang="en-US" dirty="0"/>
          </a:p>
          <a:p>
            <a:pPr lvl="0">
              <a:buFont typeface="Arial" pitchFamily="34" charset="0"/>
              <a:buChar char="•"/>
            </a:pPr>
            <a:r>
              <a:rPr lang="en-US" dirty="0" smtClean="0"/>
              <a:t>Exhaustion</a:t>
            </a:r>
            <a:endParaRPr lang="en-US" dirty="0"/>
          </a:p>
          <a:p>
            <a:pPr lvl="0">
              <a:buFont typeface="Arial" pitchFamily="34" charset="0"/>
              <a:buChar char="•"/>
            </a:pPr>
            <a:r>
              <a:rPr lang="en-US" dirty="0"/>
              <a:t>D</a:t>
            </a:r>
            <a:r>
              <a:rPr lang="en-US" dirty="0" smtClean="0"/>
              <a:t>ecreased </a:t>
            </a:r>
            <a:r>
              <a:rPr lang="en-US" dirty="0"/>
              <a:t>serum iron </a:t>
            </a:r>
            <a:r>
              <a:rPr lang="en-US" dirty="0" smtClean="0"/>
              <a:t>levels</a:t>
            </a:r>
            <a:endParaRPr lang="en-US" dirty="0"/>
          </a:p>
          <a:p>
            <a:pPr lvl="1"/>
            <a:r>
              <a:rPr lang="en-US" dirty="0"/>
              <a:t>Pre-existing abnormalities in the state of brain dopamine activity or receptor function may constitute a critical variable in the development of NMS.</a:t>
            </a:r>
          </a:p>
          <a:p>
            <a:pPr lvl="0"/>
            <a:r>
              <a:rPr lang="en-US" u="sng" dirty="0"/>
              <a:t>Pharmacological and treatment variables</a:t>
            </a:r>
          </a:p>
          <a:p>
            <a:pPr lvl="0">
              <a:buFont typeface="Arial" pitchFamily="34" charset="0"/>
              <a:buChar char="•"/>
            </a:pPr>
            <a:r>
              <a:rPr lang="en-US" dirty="0"/>
              <a:t>H</a:t>
            </a:r>
            <a:r>
              <a:rPr lang="en-US" dirty="0" smtClean="0"/>
              <a:t>istory </a:t>
            </a:r>
            <a:r>
              <a:rPr lang="en-US" dirty="0"/>
              <a:t>of NMS</a:t>
            </a:r>
          </a:p>
          <a:p>
            <a:pPr lvl="1"/>
            <a:r>
              <a:rPr lang="en-US" dirty="0"/>
              <a:t>30-33% of NMS patients at risk when rechallenged with antipsychotics. (Caroff and Mann 1988 &amp; Rosebush 1989)</a:t>
            </a:r>
          </a:p>
          <a:p>
            <a:pPr lvl="1"/>
            <a:r>
              <a:rPr lang="en-US" dirty="0"/>
              <a:t>17% NMS patients reported a similar past episode when questioned. (Caroff and Mann 1988) </a:t>
            </a:r>
            <a:endParaRPr lang="en-US" dirty="0" smtClean="0"/>
          </a:p>
          <a:p>
            <a:pPr lvl="1"/>
            <a:endParaRPr lang="en-US" dirty="0" smtClean="0"/>
          </a:p>
          <a:p>
            <a:endParaRPr lang="fr-FR" dirty="0" smtClean="0"/>
          </a:p>
          <a:p>
            <a:r>
              <a:rPr lang="fr-FR" u="sng" dirty="0" smtClean="0"/>
              <a:t>References</a:t>
            </a:r>
          </a:p>
          <a:p>
            <a:r>
              <a:rPr lang="fr-FR" dirty="0" smtClean="0"/>
              <a:t>Caroff SN, Mann SC.  Neuroleptic malignant syndrome.  Psychopharmacol Bull. 1988;24(1):25-9.</a:t>
            </a:r>
          </a:p>
          <a:p>
            <a:endParaRPr lang="fr-FR" dirty="0" smtClean="0"/>
          </a:p>
          <a:p>
            <a:r>
              <a:rPr lang="en-US" dirty="0" smtClean="0"/>
              <a:t>Rosebush PI, Stewart TD, Gelenberg AJ.  Twenty neuroleptic rechallenges after neuroleptic malignant syndrome in 15 patients.  J Clin Psychiatry. 1989 Aug;50(8):295-8</a:t>
            </a:r>
          </a:p>
          <a:p>
            <a:endParaRPr lang="fr-FR" dirty="0" smtClean="0"/>
          </a:p>
          <a:p>
            <a:pPr lvl="1"/>
            <a:endParaRPr lang="en-US" dirty="0"/>
          </a:p>
        </p:txBody>
      </p:sp>
      <p:sp>
        <p:nvSpPr>
          <p:cNvPr id="4" name="Slide Number Placeholder 3"/>
          <p:cNvSpPr>
            <a:spLocks noGrp="1"/>
          </p:cNvSpPr>
          <p:nvPr>
            <p:ph type="sldNum" sz="quarter" idx="10"/>
          </p:nvPr>
        </p:nvSpPr>
        <p:spPr/>
        <p:txBody>
          <a:bodyPr/>
          <a:lstStyle/>
          <a:p>
            <a:fld id="{86DB0F33-6489-48B6-A754-5C1DF2ACF5AF}" type="slidenum">
              <a:rPr lang="en-US" smtClean="0"/>
              <a:pPr/>
              <a:t>15</a:t>
            </a:fld>
            <a:endParaRPr lang="en-US"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77500" lnSpcReduction="20000"/>
          </a:bodyPr>
          <a:lstStyle/>
          <a:p>
            <a:pPr lvl="0"/>
            <a:r>
              <a:rPr lang="en-US" dirty="0" smtClean="0"/>
              <a:t>Virtually all classes of D2 dopamine receptor antagonists have been associated with NMS.  The adverse effects of drugs with neuroleptic properties used in non-psychiatric settings are often neglected and under-recognized by non-psychiatric clinicians.</a:t>
            </a:r>
          </a:p>
          <a:p>
            <a:pPr lvl="1"/>
            <a:r>
              <a:rPr lang="en-US" dirty="0" smtClean="0"/>
              <a:t>Prochlorperazine </a:t>
            </a:r>
            <a:r>
              <a:rPr lang="en-US" dirty="0" smtClean="0">
                <a:sym typeface="Wingdings"/>
              </a:rPr>
              <a:t></a:t>
            </a:r>
            <a:r>
              <a:rPr lang="en-US" dirty="0" smtClean="0"/>
              <a:t> nausea</a:t>
            </a:r>
          </a:p>
          <a:p>
            <a:pPr lvl="1"/>
            <a:r>
              <a:rPr lang="en-US" dirty="0" smtClean="0"/>
              <a:t>Metoclopramide </a:t>
            </a:r>
            <a:r>
              <a:rPr lang="en-US" dirty="0" smtClean="0">
                <a:sym typeface="Wingdings"/>
              </a:rPr>
              <a:t></a:t>
            </a:r>
            <a:r>
              <a:rPr lang="en-US" dirty="0" smtClean="0"/>
              <a:t> peristalsis</a:t>
            </a:r>
          </a:p>
          <a:p>
            <a:pPr lvl="1"/>
            <a:r>
              <a:rPr lang="en-US" dirty="0" smtClean="0"/>
              <a:t>Droperidol </a:t>
            </a:r>
            <a:r>
              <a:rPr lang="en-US" dirty="0" smtClean="0">
                <a:sym typeface="Wingdings"/>
              </a:rPr>
              <a:t></a:t>
            </a:r>
            <a:r>
              <a:rPr lang="en-US" dirty="0" smtClean="0"/>
              <a:t> anesthesia</a:t>
            </a:r>
          </a:p>
          <a:p>
            <a:pPr lvl="1"/>
            <a:r>
              <a:rPr lang="en-US" dirty="0" smtClean="0"/>
              <a:t>Promethazine </a:t>
            </a:r>
            <a:r>
              <a:rPr lang="en-US" dirty="0" smtClean="0">
                <a:sym typeface="Wingdings"/>
              </a:rPr>
              <a:t></a:t>
            </a:r>
            <a:r>
              <a:rPr lang="en-US" dirty="0" smtClean="0"/>
              <a:t> sedation</a:t>
            </a:r>
          </a:p>
          <a:p>
            <a:endParaRPr lang="en-US" dirty="0" smtClean="0"/>
          </a:p>
          <a:p>
            <a:pPr lvl="0"/>
            <a:r>
              <a:rPr lang="en-US" u="sng" dirty="0" smtClean="0"/>
              <a:t>High-potency</a:t>
            </a:r>
          </a:p>
          <a:p>
            <a:pPr>
              <a:buFont typeface="Arial" pitchFamily="34" charset="0"/>
              <a:buChar char="•"/>
            </a:pPr>
            <a:r>
              <a:rPr lang="en-US" dirty="0" smtClean="0"/>
              <a:t>Cases often complicated by patients receiving more than one antipsychotic, making it difficult to distinguish the effects of individual drugs.</a:t>
            </a:r>
          </a:p>
          <a:p>
            <a:pPr>
              <a:buFont typeface="Arial" pitchFamily="34" charset="0"/>
              <a:buChar char="•"/>
            </a:pPr>
            <a:r>
              <a:rPr lang="en-US" dirty="0" smtClean="0"/>
              <a:t>Most cases of NMS, however, have been reported in patient’s receiving high-potency neuroleptics.</a:t>
            </a:r>
          </a:p>
          <a:p>
            <a:pPr>
              <a:buFont typeface="Arial" pitchFamily="34" charset="0"/>
              <a:buChar char="•"/>
            </a:pPr>
            <a:r>
              <a:rPr lang="en-US" dirty="0" smtClean="0"/>
              <a:t>Atypical antipsychotics with reduced D2 receptor affinity may mitigate extrapyramidal dysfunction.</a:t>
            </a:r>
          </a:p>
          <a:p>
            <a:pPr>
              <a:buFont typeface="Arial" pitchFamily="34" charset="0"/>
              <a:buChar char="•"/>
            </a:pPr>
            <a:r>
              <a:rPr lang="en-US" dirty="0" smtClean="0"/>
              <a:t>Available data suggest that the incidence of NMS with atypical drugs may be the same or less than with typical antipsychotics.  However, reports of NMS may be elevated with atypicals because of the rush to publish reports and patients switched to atypical agents may be more susceptible to NMS.</a:t>
            </a:r>
          </a:p>
          <a:p>
            <a:pPr lvl="0"/>
            <a:endParaRPr lang="en-US" u="sng" dirty="0" smtClean="0"/>
          </a:p>
          <a:p>
            <a:pPr lvl="0"/>
            <a:r>
              <a:rPr lang="en-US" u="sng" dirty="0" smtClean="0"/>
              <a:t>High dosage</a:t>
            </a:r>
            <a:endParaRPr lang="en-US" dirty="0" smtClean="0"/>
          </a:p>
          <a:p>
            <a:pPr lvl="0"/>
            <a:endParaRPr lang="en-US" u="sng" dirty="0" smtClean="0"/>
          </a:p>
          <a:p>
            <a:pPr lvl="0"/>
            <a:r>
              <a:rPr lang="en-US" u="sng" dirty="0" smtClean="0"/>
              <a:t>Rapid dose escalation</a:t>
            </a:r>
          </a:p>
          <a:p>
            <a:pPr lvl="0">
              <a:buFont typeface="Arial" pitchFamily="34" charset="0"/>
              <a:buChar char="•"/>
            </a:pPr>
            <a:r>
              <a:rPr lang="en-US" dirty="0" smtClean="0"/>
              <a:t>Loading rate rather than total dose appears to represent more of a risk factor (Shalev &amp; Munitz 1988)</a:t>
            </a:r>
          </a:p>
          <a:p>
            <a:pPr lvl="1"/>
            <a:r>
              <a:rPr lang="en-US" dirty="0" smtClean="0"/>
              <a:t>56 NMS Cases</a:t>
            </a:r>
          </a:p>
          <a:p>
            <a:pPr lvl="1"/>
            <a:r>
              <a:rPr lang="en-US" dirty="0" smtClean="0"/>
              <a:t>1 episode with decreased neuroleptic dose</a:t>
            </a:r>
          </a:p>
          <a:p>
            <a:pPr lvl="1"/>
            <a:r>
              <a:rPr lang="en-US" dirty="0" smtClean="0"/>
              <a:t>4 episodes with steady state dosing</a:t>
            </a:r>
          </a:p>
          <a:p>
            <a:pPr lvl="1"/>
            <a:r>
              <a:rPr lang="en-US" dirty="0" smtClean="0"/>
              <a:t>51 cases with dose escalation</a:t>
            </a:r>
          </a:p>
          <a:p>
            <a:pPr lvl="1"/>
            <a:r>
              <a:rPr lang="en-US" dirty="0" smtClean="0"/>
              <a:t>Range of increase 40 – 6000mg chlorpromazine per day</a:t>
            </a:r>
          </a:p>
          <a:p>
            <a:pPr lvl="1"/>
            <a:r>
              <a:rPr lang="en-US" dirty="0" smtClean="0"/>
              <a:t>Without extreme schedules the average rate of change is 500-700mg per day</a:t>
            </a:r>
          </a:p>
          <a:p>
            <a:pPr lvl="0">
              <a:buFont typeface="Arial" pitchFamily="34" charset="0"/>
              <a:buChar char="•"/>
            </a:pPr>
            <a:r>
              <a:rPr lang="en-US" dirty="0" smtClean="0"/>
              <a:t>A possible explanation is that NMS is likely to occur as a reaction to the sudden and significant down regulation of dopamine transmission.</a:t>
            </a:r>
          </a:p>
          <a:p>
            <a:pPr lvl="0"/>
            <a:endParaRPr lang="en-US" u="sng" dirty="0" smtClean="0"/>
          </a:p>
          <a:p>
            <a:pPr lvl="0"/>
            <a:r>
              <a:rPr lang="en-US" u="sng" dirty="0" smtClean="0"/>
              <a:t>References</a:t>
            </a:r>
          </a:p>
          <a:p>
            <a:r>
              <a:rPr lang="en-US" dirty="0" smtClean="0"/>
              <a:t>Shalev A, Hermesh H, Munitz H. The role of loading rate in neuroleptic malignant syndrome.  Am J Psychiatry. 1986 Aug;143(8):1059.</a:t>
            </a:r>
          </a:p>
          <a:p>
            <a:endParaRPr lang="en-US" dirty="0" smtClean="0"/>
          </a:p>
          <a:p>
            <a:r>
              <a:rPr lang="en-US" dirty="0" smtClean="0"/>
              <a:t>Shalev A, Munitz H.  The neuroleptic malignant syndrome: agent and host interaction. Acta Psychiatr Scand. 1986 Apr;73(4):337-47. </a:t>
            </a:r>
          </a:p>
          <a:p>
            <a:endParaRPr lang="en-US" dirty="0" smtClean="0"/>
          </a:p>
          <a:p>
            <a:pPr lvl="0">
              <a:buFont typeface="Arial" pitchFamily="34" charset="0"/>
              <a:buChar char="•"/>
            </a:pPr>
            <a:endParaRPr lang="en-US" dirty="0" smtClean="0"/>
          </a:p>
          <a:p>
            <a:pPr lvl="0">
              <a:buFont typeface="Arial" pitchFamily="34" charset="0"/>
              <a:buChar char="•"/>
            </a:pPr>
            <a:endParaRPr lang="en-US" dirty="0" smtClean="0"/>
          </a:p>
          <a:p>
            <a:pPr lvl="0">
              <a:buFont typeface="Arial" pitchFamily="34" charset="0"/>
              <a:buChar char="•"/>
            </a:pPr>
            <a:endParaRPr lang="en-US" dirty="0"/>
          </a:p>
        </p:txBody>
      </p:sp>
      <p:sp>
        <p:nvSpPr>
          <p:cNvPr id="4" name="Slide Number Placeholder 3"/>
          <p:cNvSpPr>
            <a:spLocks noGrp="1"/>
          </p:cNvSpPr>
          <p:nvPr>
            <p:ph type="sldNum" sz="quarter" idx="10"/>
          </p:nvPr>
        </p:nvSpPr>
        <p:spPr/>
        <p:txBody>
          <a:bodyPr/>
          <a:lstStyle/>
          <a:p>
            <a:fld id="{86DB0F33-6489-48B6-A754-5C1DF2ACF5AF}" type="slidenum">
              <a:rPr lang="en-US" smtClean="0"/>
              <a:pPr/>
              <a:t>16</a:t>
            </a:fld>
            <a:endParaRPr lang="en-US" dirty="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lvl="0"/>
            <a:r>
              <a:rPr lang="en-US" u="sng" dirty="0"/>
              <a:t>D</a:t>
            </a:r>
            <a:r>
              <a:rPr lang="en-US" u="sng" dirty="0" smtClean="0"/>
              <a:t>epot </a:t>
            </a:r>
            <a:r>
              <a:rPr lang="en-US" u="sng" dirty="0"/>
              <a:t>neuroleptics</a:t>
            </a:r>
          </a:p>
          <a:p>
            <a:pPr lvl="0"/>
            <a:r>
              <a:rPr lang="en-US" dirty="0"/>
              <a:t>L</a:t>
            </a:r>
            <a:r>
              <a:rPr lang="en-US" dirty="0" smtClean="0"/>
              <a:t>onger </a:t>
            </a:r>
            <a:r>
              <a:rPr lang="en-US" dirty="0"/>
              <a:t>duration of NMS and associated </a:t>
            </a:r>
            <a:r>
              <a:rPr lang="en-US" dirty="0" smtClean="0"/>
              <a:t>morbidity </a:t>
            </a:r>
          </a:p>
          <a:p>
            <a:pPr lvl="0"/>
            <a:endParaRPr lang="en-US" dirty="0"/>
          </a:p>
          <a:p>
            <a:pPr lvl="0"/>
            <a:r>
              <a:rPr lang="en-US" u="sng" dirty="0"/>
              <a:t>C</a:t>
            </a:r>
            <a:r>
              <a:rPr lang="en-US" u="sng" dirty="0" smtClean="0"/>
              <a:t>oncomitant </a:t>
            </a:r>
            <a:r>
              <a:rPr lang="en-US" u="sng" dirty="0"/>
              <a:t>medications</a:t>
            </a:r>
          </a:p>
          <a:p>
            <a:pPr lvl="0">
              <a:buFont typeface="Arial" pitchFamily="34" charset="0"/>
              <a:buChar char="•"/>
            </a:pPr>
            <a:r>
              <a:rPr lang="en-US" dirty="0" smtClean="0"/>
              <a:t>Greater than half the cases of NMS reported involve concomitant polypharmacy with medications other than neuroleptics.</a:t>
            </a:r>
          </a:p>
          <a:p>
            <a:pPr>
              <a:buFont typeface="Arial" pitchFamily="34" charset="0"/>
              <a:buChar char="•"/>
            </a:pPr>
            <a:r>
              <a:rPr lang="en-US" dirty="0" smtClean="0"/>
              <a:t>Anticholinergic medications impair heat loss.  Therefore, they may be contraindicated in patients with high temperature and NMS.</a:t>
            </a:r>
            <a:endParaRPr lang="en-US" dirty="0"/>
          </a:p>
        </p:txBody>
      </p:sp>
      <p:sp>
        <p:nvSpPr>
          <p:cNvPr id="4" name="Slide Number Placeholder 3"/>
          <p:cNvSpPr>
            <a:spLocks noGrp="1"/>
          </p:cNvSpPr>
          <p:nvPr>
            <p:ph type="sldNum" sz="quarter" idx="10"/>
          </p:nvPr>
        </p:nvSpPr>
        <p:spPr/>
        <p:txBody>
          <a:bodyPr/>
          <a:lstStyle/>
          <a:p>
            <a:fld id="{86DB0F33-6489-48B6-A754-5C1DF2ACF5AF}" type="slidenum">
              <a:rPr lang="en-US" smtClean="0"/>
              <a:pPr/>
              <a:t>17</a:t>
            </a:fld>
            <a:endParaRPr lang="en-US" dirty="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lvl="0">
              <a:buFont typeface="Arial" pitchFamily="34" charset="0"/>
              <a:buChar char="•"/>
            </a:pPr>
            <a:r>
              <a:rPr lang="en-US" dirty="0"/>
              <a:t>The differential diagnosis of NMS encompasses a broad range of disorders presenting with elevated temperature, necessitating a through medical and neurological evaluation</a:t>
            </a:r>
            <a:r>
              <a:rPr lang="en-US" dirty="0" smtClean="0"/>
              <a:t>.</a:t>
            </a:r>
          </a:p>
          <a:p>
            <a:pPr lvl="0">
              <a:buFont typeface="Arial" pitchFamily="34" charset="0"/>
              <a:buChar char="•"/>
            </a:pPr>
            <a:endParaRPr lang="en-US" dirty="0"/>
          </a:p>
          <a:p>
            <a:pPr>
              <a:buFont typeface="Arial" pitchFamily="34" charset="0"/>
              <a:buChar char="•"/>
            </a:pPr>
            <a:r>
              <a:rPr lang="en-US" dirty="0"/>
              <a:t>The associated features of rigidity, mental status changes, and autonomic dysfunction narrow the differential diagnosis.</a:t>
            </a:r>
          </a:p>
        </p:txBody>
      </p:sp>
      <p:sp>
        <p:nvSpPr>
          <p:cNvPr id="4" name="Slide Number Placeholder 3"/>
          <p:cNvSpPr>
            <a:spLocks noGrp="1"/>
          </p:cNvSpPr>
          <p:nvPr>
            <p:ph type="sldNum" sz="quarter" idx="10"/>
          </p:nvPr>
        </p:nvSpPr>
        <p:spPr/>
        <p:txBody>
          <a:bodyPr/>
          <a:lstStyle/>
          <a:p>
            <a:fld id="{86DB0F33-6489-48B6-A754-5C1DF2ACF5AF}" type="slidenum">
              <a:rPr lang="en-US" smtClean="0"/>
              <a:pPr/>
              <a:t>18</a:t>
            </a:fld>
            <a:endParaRPr lang="en-US" dirty="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u="sng" dirty="0"/>
              <a:t>Exertional Heat Stroke</a:t>
            </a:r>
          </a:p>
          <a:p>
            <a:pPr lvl="0">
              <a:buFont typeface="Arial" pitchFamily="34" charset="0"/>
              <a:buChar char="•"/>
            </a:pPr>
            <a:r>
              <a:rPr lang="en-US" dirty="0"/>
              <a:t>During hot weather agitated patients are at risk for exertional heatstroke.</a:t>
            </a:r>
          </a:p>
          <a:p>
            <a:pPr lvl="0">
              <a:buFont typeface="Arial" pitchFamily="34" charset="0"/>
              <a:buChar char="•"/>
            </a:pPr>
            <a:r>
              <a:rPr lang="en-US" dirty="0"/>
              <a:t>Caused by excessive accumulation of metabolically produced heat due to </a:t>
            </a:r>
            <a:r>
              <a:rPr lang="en-US" dirty="0" smtClean="0"/>
              <a:t>environmentally </a:t>
            </a:r>
            <a:r>
              <a:rPr lang="en-US" dirty="0"/>
              <a:t>induced feature of heat dissipation.</a:t>
            </a:r>
          </a:p>
          <a:p>
            <a:pPr lvl="1"/>
            <a:r>
              <a:rPr lang="en-US" dirty="0"/>
              <a:t>H</a:t>
            </a:r>
            <a:r>
              <a:rPr lang="en-US" dirty="0" smtClean="0"/>
              <a:t>igh </a:t>
            </a:r>
            <a:r>
              <a:rPr lang="en-US" dirty="0"/>
              <a:t>temperatures</a:t>
            </a:r>
          </a:p>
          <a:p>
            <a:pPr lvl="1"/>
            <a:r>
              <a:rPr lang="en-US" dirty="0"/>
              <a:t>S</a:t>
            </a:r>
            <a:r>
              <a:rPr lang="en-US" dirty="0" smtClean="0"/>
              <a:t>weating</a:t>
            </a:r>
            <a:endParaRPr lang="en-US" dirty="0"/>
          </a:p>
          <a:p>
            <a:pPr lvl="1"/>
            <a:r>
              <a:rPr lang="en-US" dirty="0"/>
              <a:t>H</a:t>
            </a:r>
            <a:r>
              <a:rPr lang="en-US" dirty="0" smtClean="0"/>
              <a:t>ypotension</a:t>
            </a:r>
            <a:endParaRPr lang="en-US" dirty="0"/>
          </a:p>
          <a:p>
            <a:pPr lvl="1"/>
            <a:r>
              <a:rPr lang="en-US" dirty="0" smtClean="0"/>
              <a:t>Rhabdomyolysis</a:t>
            </a:r>
          </a:p>
          <a:p>
            <a:pPr lvl="0"/>
            <a:endParaRPr lang="en-US" dirty="0"/>
          </a:p>
          <a:p>
            <a:r>
              <a:rPr lang="en-US" u="sng" dirty="0"/>
              <a:t>Classic Heat Stroke</a:t>
            </a:r>
          </a:p>
          <a:p>
            <a:pPr lvl="0">
              <a:buFont typeface="Arial" pitchFamily="34" charset="0"/>
              <a:buChar char="•"/>
            </a:pPr>
            <a:r>
              <a:rPr lang="en-US" dirty="0"/>
              <a:t>Occurs in elderly, inactive persons, involves inadequate host heat-defense responses, and is most probably a consequence of impaired heat dissipation (SNS failure) with aging.</a:t>
            </a:r>
          </a:p>
          <a:p>
            <a:pPr lvl="0">
              <a:buFont typeface="Arial" pitchFamily="34" charset="0"/>
              <a:buChar char="•"/>
            </a:pPr>
            <a:r>
              <a:rPr lang="en-US" dirty="0"/>
              <a:t>Exposure to neuroleptics and anticholinergic agents may impair thermoregulation and increase the risk of classical heatstroke.</a:t>
            </a:r>
          </a:p>
          <a:p>
            <a:pPr lvl="1"/>
            <a:r>
              <a:rPr lang="en-US" dirty="0"/>
              <a:t>N</a:t>
            </a:r>
            <a:r>
              <a:rPr lang="en-US" dirty="0" smtClean="0"/>
              <a:t>ot </a:t>
            </a:r>
            <a:r>
              <a:rPr lang="en-US" dirty="0"/>
              <a:t>related to exertion</a:t>
            </a:r>
          </a:p>
          <a:p>
            <a:pPr lvl="1"/>
            <a:r>
              <a:rPr lang="en-US" dirty="0"/>
              <a:t>A</a:t>
            </a:r>
            <a:r>
              <a:rPr lang="en-US" dirty="0" smtClean="0"/>
              <a:t>nhidrosis</a:t>
            </a:r>
            <a:endParaRPr lang="en-US" dirty="0"/>
          </a:p>
          <a:p>
            <a:pPr lvl="1"/>
            <a:r>
              <a:rPr lang="en-US" dirty="0"/>
              <a:t>R</a:t>
            </a:r>
            <a:r>
              <a:rPr lang="en-US" dirty="0" smtClean="0"/>
              <a:t>espiratory </a:t>
            </a:r>
            <a:r>
              <a:rPr lang="en-US" dirty="0"/>
              <a:t>alkalosis</a:t>
            </a:r>
          </a:p>
        </p:txBody>
      </p:sp>
      <p:sp>
        <p:nvSpPr>
          <p:cNvPr id="4" name="Slide Number Placeholder 3"/>
          <p:cNvSpPr>
            <a:spLocks noGrp="1"/>
          </p:cNvSpPr>
          <p:nvPr>
            <p:ph type="sldNum" sz="quarter" idx="10"/>
          </p:nvPr>
        </p:nvSpPr>
        <p:spPr/>
        <p:txBody>
          <a:bodyPr/>
          <a:lstStyle/>
          <a:p>
            <a:fld id="{86DB0F33-6489-48B6-A754-5C1DF2ACF5AF}" type="slidenum">
              <a:rPr lang="en-US" smtClean="0"/>
              <a:pPr/>
              <a:t>19</a:t>
            </a:fld>
            <a:endParaRPr lang="en-US" dirty="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lvl="0"/>
            <a:r>
              <a:rPr lang="en-US" u="sng" dirty="0"/>
              <a:t>Malignant Catatonia</a:t>
            </a:r>
          </a:p>
          <a:p>
            <a:pPr lvl="0">
              <a:buFont typeface="Arial" pitchFamily="34" charset="0"/>
              <a:buChar char="•"/>
            </a:pPr>
            <a:r>
              <a:rPr lang="en-US" dirty="0"/>
              <a:t>The potentially lethal progression of catatonic states in psychotic disorders has been well described for over a century.  In these cases, unchecked hyperactivity can lead to exhaustion, stupor, hyperthermia, and death.</a:t>
            </a:r>
          </a:p>
          <a:p>
            <a:pPr lvl="0"/>
            <a:endParaRPr lang="en-US" dirty="0" smtClean="0"/>
          </a:p>
          <a:p>
            <a:pPr lvl="0"/>
            <a:r>
              <a:rPr lang="en-US" dirty="0" smtClean="0"/>
              <a:t>Differential </a:t>
            </a:r>
            <a:r>
              <a:rPr lang="en-US" dirty="0"/>
              <a:t>diagnosis of malignant catatonia from NMS in the stuporous patient treated with neuroleptics can be difficult.</a:t>
            </a:r>
          </a:p>
          <a:p>
            <a:pPr lvl="0">
              <a:buFont typeface="Arial" pitchFamily="34" charset="0"/>
              <a:buChar char="•"/>
            </a:pPr>
            <a:r>
              <a:rPr lang="en-US" dirty="0" smtClean="0"/>
              <a:t>NMS </a:t>
            </a:r>
            <a:r>
              <a:rPr lang="en-US" dirty="0"/>
              <a:t>may represent an iatrogenic form of lethal catatonia.</a:t>
            </a:r>
          </a:p>
          <a:p>
            <a:pPr>
              <a:buFont typeface="Arial" pitchFamily="34" charset="0"/>
              <a:buChar char="•"/>
            </a:pPr>
            <a:r>
              <a:rPr lang="en-US" dirty="0"/>
              <a:t>NMS is to lethal catatonia what neuroleptic induced catatonia is to simple catatonia.</a:t>
            </a:r>
          </a:p>
        </p:txBody>
      </p:sp>
      <p:sp>
        <p:nvSpPr>
          <p:cNvPr id="4" name="Slide Number Placeholder 3"/>
          <p:cNvSpPr>
            <a:spLocks noGrp="1"/>
          </p:cNvSpPr>
          <p:nvPr>
            <p:ph type="sldNum" sz="quarter" idx="10"/>
          </p:nvPr>
        </p:nvSpPr>
        <p:spPr/>
        <p:txBody>
          <a:bodyPr/>
          <a:lstStyle/>
          <a:p>
            <a:fld id="{86DB0F33-6489-48B6-A754-5C1DF2ACF5AF}" type="slidenum">
              <a:rPr lang="en-US" smtClean="0"/>
              <a:pPr/>
              <a:t>20</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r>
              <a:rPr lang="en-US" dirty="0"/>
              <a:t>This estimate is produced by pooling the results of studies reporting the occurrence of NMS among large numbers of patients treated with antipsychotics at a particular center</a:t>
            </a:r>
            <a:r>
              <a:rPr lang="en-US" dirty="0" smtClean="0"/>
              <a:t>.</a:t>
            </a:r>
          </a:p>
          <a:p>
            <a:endParaRPr lang="en-US" dirty="0" smtClean="0"/>
          </a:p>
          <a:p>
            <a:r>
              <a:rPr lang="en-US" dirty="0" smtClean="0"/>
              <a:t>The wide variance is thought </a:t>
            </a:r>
            <a:r>
              <a:rPr lang="en-US" dirty="0"/>
              <a:t>secondary to variance in diagnostic criteria, survey techniques and clinical settings</a:t>
            </a:r>
            <a:r>
              <a:rPr lang="en-US" dirty="0" smtClean="0"/>
              <a:t>.</a:t>
            </a:r>
          </a:p>
          <a:p>
            <a:endParaRPr lang="en-US" dirty="0"/>
          </a:p>
          <a:p>
            <a:r>
              <a:rPr lang="en-US" dirty="0" smtClean="0"/>
              <a:t>NMS </a:t>
            </a:r>
            <a:r>
              <a:rPr lang="en-US" dirty="0"/>
              <a:t>can result from treatment with atypical antipsychotics, and that it often presents with the classic features and course of illness reported previously in associated with typical antipsychotics.  Only 30%, however, met the strict criteria for NMS in a case review by Carloff and Mann in 2000 the rest presented with an incomplete </a:t>
            </a:r>
            <a:r>
              <a:rPr lang="en-US" dirty="0" smtClean="0"/>
              <a:t>picture</a:t>
            </a:r>
          </a:p>
          <a:p>
            <a:endParaRPr lang="en-US" dirty="0" smtClean="0"/>
          </a:p>
          <a:p>
            <a:r>
              <a:rPr lang="en-US" u="sng" dirty="0" smtClean="0"/>
              <a:t>Reference</a:t>
            </a:r>
          </a:p>
          <a:p>
            <a:r>
              <a:rPr lang="en-US" dirty="0" smtClean="0"/>
              <a:t>Caroff SN, Mann SC.  Neuroleptic malignant syndrome.</a:t>
            </a:r>
            <a:r>
              <a:rPr lang="en-US" baseline="0" dirty="0" smtClean="0"/>
              <a:t> Med Clin North AM 1993; 77(1):185-202.</a:t>
            </a:r>
          </a:p>
          <a:p>
            <a:endParaRPr lang="en-US" dirty="0" smtClean="0"/>
          </a:p>
          <a:p>
            <a:r>
              <a:rPr lang="en-US" dirty="0" smtClean="0"/>
              <a:t>Trollor JN, Chen X, Sachdev PS. Neuroleptic malignant syndrome associated with atypical antipsychotic drugs.  CNS Drugs. 2009;23(6):477-92.</a:t>
            </a:r>
          </a:p>
          <a:p>
            <a:endParaRPr lang="en-US" dirty="0" smtClean="0"/>
          </a:p>
          <a:p>
            <a:r>
              <a:rPr lang="en-US" dirty="0" smtClean="0"/>
              <a:t>Sachdev P, Kruk J ,Kneebone M, et al.  Clozapine-induced neuroleptic malignant syndrome: review and report of new cases. J Clin Psychopharmacol. 1995 Oct;15(5):365-71.</a:t>
            </a:r>
          </a:p>
          <a:p>
            <a:endParaRPr lang="en-US" dirty="0" smtClean="0"/>
          </a:p>
          <a:p>
            <a:endParaRPr lang="en-US" dirty="0" smtClean="0"/>
          </a:p>
          <a:p>
            <a:r>
              <a:rPr lang="en-US" dirty="0" smtClean="0">
                <a:hlinkClick r:id="rId3" action="ppaction://hlinkfile"/>
              </a:rPr>
              <a:t>Residual catatonic state following neuroleptic malignant syndrome.</a:t>
            </a:r>
            <a:endParaRPr lang="en-US" dirty="0" smtClean="0"/>
          </a:p>
          <a:p>
            <a:r>
              <a:rPr lang="en-US" dirty="0" smtClean="0"/>
              <a:t>Caroff SN, Mann SC, Keck PE Jr, Francis A.</a:t>
            </a:r>
          </a:p>
          <a:p>
            <a:r>
              <a:rPr lang="en-US" dirty="0" smtClean="0"/>
              <a:t>J Clin Psychopharmacol. 2000 Apr;20(2):257-9. </a:t>
            </a:r>
          </a:p>
          <a:p>
            <a:endParaRPr lang="en-US" dirty="0" smtClean="0"/>
          </a:p>
          <a:p>
            <a:endParaRPr lang="en-US" dirty="0"/>
          </a:p>
        </p:txBody>
      </p:sp>
      <p:sp>
        <p:nvSpPr>
          <p:cNvPr id="4" name="Slide Number Placeholder 3"/>
          <p:cNvSpPr>
            <a:spLocks noGrp="1"/>
          </p:cNvSpPr>
          <p:nvPr>
            <p:ph type="sldNum" sz="quarter" idx="10"/>
          </p:nvPr>
        </p:nvSpPr>
        <p:spPr/>
        <p:txBody>
          <a:bodyPr/>
          <a:lstStyle/>
          <a:p>
            <a:fld id="{86DB0F33-6489-48B6-A754-5C1DF2ACF5AF}" type="slidenum">
              <a:rPr lang="en-US" smtClean="0"/>
              <a:pPr/>
              <a:t>3</a:t>
            </a:fld>
            <a:endParaRPr lang="en-US" dirty="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lvl="0"/>
            <a:r>
              <a:rPr lang="en-US" u="sng" dirty="0"/>
              <a:t>Onset</a:t>
            </a:r>
          </a:p>
          <a:p>
            <a:pPr>
              <a:buFont typeface="Arial" pitchFamily="34" charset="0"/>
              <a:buChar char="•"/>
            </a:pPr>
            <a:r>
              <a:rPr lang="en-US" dirty="0"/>
              <a:t>Related to initiation of neuroleptic treatment (Caroff and Mann 1988)</a:t>
            </a:r>
          </a:p>
          <a:p>
            <a:pPr lvl="1"/>
            <a:r>
              <a:rPr lang="en-US" dirty="0"/>
              <a:t>16% within 24 hours</a:t>
            </a:r>
          </a:p>
          <a:p>
            <a:pPr lvl="1"/>
            <a:r>
              <a:rPr lang="en-US" dirty="0"/>
              <a:t>66% by one week</a:t>
            </a:r>
          </a:p>
          <a:p>
            <a:pPr lvl="1"/>
            <a:r>
              <a:rPr lang="en-US" dirty="0"/>
              <a:t>96% within 30 </a:t>
            </a:r>
            <a:r>
              <a:rPr lang="en-US" dirty="0" smtClean="0"/>
              <a:t>days</a:t>
            </a:r>
          </a:p>
          <a:p>
            <a:pPr lvl="0"/>
            <a:endParaRPr lang="en-US" u="sng" dirty="0" smtClean="0"/>
          </a:p>
          <a:p>
            <a:pPr lvl="0"/>
            <a:r>
              <a:rPr lang="en-US" u="sng" dirty="0" smtClean="0"/>
              <a:t>Duration/Resolution</a:t>
            </a:r>
            <a:endParaRPr lang="en-US" u="sng" dirty="0"/>
          </a:p>
          <a:p>
            <a:pPr lvl="0">
              <a:buFont typeface="Arial" pitchFamily="34" charset="0"/>
              <a:buChar char="•"/>
            </a:pPr>
            <a:r>
              <a:rPr lang="en-US" dirty="0"/>
              <a:t>Once the neuroleptics are stopped, unless complications develop, the syndrome is self-limited.</a:t>
            </a:r>
          </a:p>
          <a:p>
            <a:pPr lvl="0">
              <a:buFont typeface="Arial" pitchFamily="34" charset="0"/>
              <a:buChar char="•"/>
            </a:pPr>
            <a:r>
              <a:rPr lang="en-US" dirty="0"/>
              <a:t>If untreated by dopamine agonists or muscle relaxants the mean recovery time was 9.6+/-9.1 days for non-depot neuroleptics</a:t>
            </a:r>
          </a:p>
          <a:p>
            <a:pPr lvl="1"/>
            <a:r>
              <a:rPr lang="en-US" dirty="0"/>
              <a:t>23% recovered in 48h</a:t>
            </a:r>
          </a:p>
          <a:p>
            <a:pPr lvl="1"/>
            <a:r>
              <a:rPr lang="en-US" dirty="0"/>
              <a:t>63% recovered in I week</a:t>
            </a:r>
          </a:p>
          <a:p>
            <a:pPr lvl="1"/>
            <a:r>
              <a:rPr lang="en-US" dirty="0"/>
              <a:t>97% recovered in I month</a:t>
            </a:r>
          </a:p>
          <a:p>
            <a:pPr lvl="0">
              <a:buFont typeface="Arial" pitchFamily="34" charset="0"/>
              <a:buChar char="•"/>
            </a:pPr>
            <a:r>
              <a:rPr lang="en-US" dirty="0"/>
              <a:t>D</a:t>
            </a:r>
            <a:r>
              <a:rPr lang="en-US" dirty="0" smtClean="0"/>
              <a:t>epot </a:t>
            </a:r>
            <a:r>
              <a:rPr lang="en-US" dirty="0"/>
              <a:t>medications may cause significant protraction of the syndrome</a:t>
            </a:r>
          </a:p>
          <a:p>
            <a:pPr lvl="0">
              <a:buFont typeface="Arial" pitchFamily="34" charset="0"/>
              <a:buChar char="•"/>
            </a:pPr>
            <a:r>
              <a:rPr lang="en-US" dirty="0"/>
              <a:t>C</a:t>
            </a:r>
            <a:r>
              <a:rPr lang="en-US" dirty="0" smtClean="0"/>
              <a:t>ase </a:t>
            </a:r>
            <a:r>
              <a:rPr lang="en-US" dirty="0"/>
              <a:t>reports of prolonged residual catatonic states following resolution of NMS</a:t>
            </a:r>
          </a:p>
          <a:p>
            <a:endParaRPr lang="en-US" dirty="0" smtClean="0"/>
          </a:p>
          <a:p>
            <a:r>
              <a:rPr lang="en-US" u="sng" dirty="0" smtClean="0"/>
              <a:t>References</a:t>
            </a:r>
          </a:p>
          <a:p>
            <a:r>
              <a:rPr lang="en-US" dirty="0" smtClean="0"/>
              <a:t>Caroff SN, Mann SC. Neuroleptic malignant syndrome. Psychopharmacol Bull. 1988;24(1):25-9.</a:t>
            </a:r>
            <a:endParaRPr lang="en-US" dirty="0"/>
          </a:p>
        </p:txBody>
      </p:sp>
      <p:sp>
        <p:nvSpPr>
          <p:cNvPr id="4" name="Slide Number Placeholder 3"/>
          <p:cNvSpPr>
            <a:spLocks noGrp="1"/>
          </p:cNvSpPr>
          <p:nvPr>
            <p:ph type="sldNum" sz="quarter" idx="10"/>
          </p:nvPr>
        </p:nvSpPr>
        <p:spPr/>
        <p:txBody>
          <a:bodyPr/>
          <a:lstStyle/>
          <a:p>
            <a:fld id="{86DB0F33-6489-48B6-A754-5C1DF2ACF5AF}" type="slidenum">
              <a:rPr lang="en-US" smtClean="0"/>
              <a:pPr/>
              <a:t>21</a:t>
            </a:fld>
            <a:endParaRPr lang="en-US" dirty="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lvl="0">
              <a:buFont typeface="Arial" pitchFamily="34" charset="0"/>
              <a:buChar char="•"/>
            </a:pPr>
            <a:r>
              <a:rPr lang="en-US" dirty="0"/>
              <a:t>Mortality is </a:t>
            </a:r>
            <a:r>
              <a:rPr lang="en-US" dirty="0" smtClean="0"/>
              <a:t>decreasing (Shalev </a:t>
            </a:r>
            <a:r>
              <a:rPr lang="en-US" dirty="0"/>
              <a:t>et al. (1989)</a:t>
            </a:r>
          </a:p>
          <a:p>
            <a:pPr lvl="1"/>
            <a:r>
              <a:rPr lang="en-US" dirty="0"/>
              <a:t>Mortality of 25% before 1984</a:t>
            </a:r>
          </a:p>
          <a:p>
            <a:pPr lvl="1"/>
            <a:r>
              <a:rPr lang="en-US" dirty="0"/>
              <a:t>Mortality of 11.6% after 1984</a:t>
            </a:r>
          </a:p>
          <a:p>
            <a:pPr lvl="0">
              <a:buFont typeface="Arial" pitchFamily="34" charset="0"/>
              <a:buChar char="•"/>
            </a:pPr>
            <a:r>
              <a:rPr lang="en-US" dirty="0"/>
              <a:t>Trend likely represents a better awareness, early diagnosis, and quicker discontinuation of antipsychotic drugs</a:t>
            </a:r>
            <a:r>
              <a:rPr lang="en-US" dirty="0" smtClean="0"/>
              <a:t>.</a:t>
            </a:r>
          </a:p>
          <a:p>
            <a:pPr lvl="0">
              <a:buFont typeface="Arial" pitchFamily="34" charset="0"/>
              <a:buChar char="•"/>
            </a:pPr>
            <a:endParaRPr lang="en-US" dirty="0" smtClean="0"/>
          </a:p>
          <a:p>
            <a:r>
              <a:rPr lang="en-US" u="sng" dirty="0" smtClean="0"/>
              <a:t>References</a:t>
            </a:r>
          </a:p>
          <a:p>
            <a:r>
              <a:rPr lang="en-US" dirty="0" smtClean="0"/>
              <a:t>Shalev A, Hermesh H, Munitz H.  Mortality from neuroleptic malignant syndrome. J Clin Psychiatry. 1989 Jan;50(1):18-25.</a:t>
            </a:r>
          </a:p>
          <a:p>
            <a:pPr lvl="0">
              <a:buFont typeface="Arial" pitchFamily="34" charset="0"/>
              <a:buChar char="•"/>
            </a:pPr>
            <a:endParaRPr lang="en-US" dirty="0"/>
          </a:p>
          <a:p>
            <a:endParaRPr lang="en-US" dirty="0"/>
          </a:p>
        </p:txBody>
      </p:sp>
      <p:sp>
        <p:nvSpPr>
          <p:cNvPr id="4" name="Slide Number Placeholder 3"/>
          <p:cNvSpPr>
            <a:spLocks noGrp="1"/>
          </p:cNvSpPr>
          <p:nvPr>
            <p:ph type="sldNum" sz="quarter" idx="10"/>
          </p:nvPr>
        </p:nvSpPr>
        <p:spPr/>
        <p:txBody>
          <a:bodyPr/>
          <a:lstStyle/>
          <a:p>
            <a:fld id="{86DB0F33-6489-48B6-A754-5C1DF2ACF5AF}" type="slidenum">
              <a:rPr lang="en-US" smtClean="0"/>
              <a:pPr/>
              <a:t>22</a:t>
            </a:fld>
            <a:endParaRPr lang="en-US" dirty="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10000"/>
          </a:bodyPr>
          <a:lstStyle/>
          <a:p>
            <a:pPr lvl="0"/>
            <a:r>
              <a:rPr lang="en-US" u="sng" dirty="0"/>
              <a:t>Renal insufficiency/failure</a:t>
            </a:r>
          </a:p>
          <a:p>
            <a:pPr lvl="0">
              <a:buFont typeface="Arial" pitchFamily="34" charset="0"/>
              <a:buChar char="•"/>
            </a:pPr>
            <a:r>
              <a:rPr lang="en-US" dirty="0"/>
              <a:t>myoglobinuric renal failure occurs on 16-25% of cases</a:t>
            </a:r>
          </a:p>
          <a:p>
            <a:pPr>
              <a:buFont typeface="Arial" pitchFamily="34" charset="0"/>
              <a:buChar char="•"/>
            </a:pPr>
            <a:r>
              <a:rPr lang="en-US" dirty="0"/>
              <a:t>Etiology of myoglobinuria in NMS:</a:t>
            </a:r>
          </a:p>
          <a:p>
            <a:pPr lvl="1"/>
            <a:r>
              <a:rPr lang="en-US" dirty="0"/>
              <a:t>M</a:t>
            </a:r>
            <a:r>
              <a:rPr lang="en-US" dirty="0" smtClean="0"/>
              <a:t>uscle </a:t>
            </a:r>
            <a:r>
              <a:rPr lang="en-US" dirty="0"/>
              <a:t>necrosis due to severe rigidity</a:t>
            </a:r>
          </a:p>
          <a:p>
            <a:pPr lvl="1"/>
            <a:r>
              <a:rPr lang="en-US" dirty="0"/>
              <a:t>D</a:t>
            </a:r>
            <a:r>
              <a:rPr lang="en-US" dirty="0" smtClean="0"/>
              <a:t>irect </a:t>
            </a:r>
            <a:r>
              <a:rPr lang="en-US" dirty="0"/>
              <a:t>drug myotoxicity (?)</a:t>
            </a:r>
          </a:p>
          <a:p>
            <a:pPr lvl="1"/>
            <a:r>
              <a:rPr lang="en-US" dirty="0"/>
              <a:t>D</a:t>
            </a:r>
            <a:r>
              <a:rPr lang="en-US" dirty="0" smtClean="0"/>
              <a:t>ehydration</a:t>
            </a:r>
            <a:endParaRPr lang="en-US" dirty="0"/>
          </a:p>
          <a:p>
            <a:pPr lvl="1"/>
            <a:r>
              <a:rPr lang="en-US" dirty="0"/>
              <a:t>H</a:t>
            </a:r>
            <a:r>
              <a:rPr lang="en-US" dirty="0" smtClean="0"/>
              <a:t>yperthermia</a:t>
            </a:r>
            <a:endParaRPr lang="en-US" dirty="0"/>
          </a:p>
          <a:p>
            <a:pPr lvl="1"/>
            <a:r>
              <a:rPr lang="en-US" dirty="0"/>
              <a:t>I</a:t>
            </a:r>
            <a:r>
              <a:rPr lang="en-US" dirty="0" smtClean="0"/>
              <a:t>schemia</a:t>
            </a:r>
            <a:endParaRPr lang="en-US" dirty="0"/>
          </a:p>
          <a:p>
            <a:pPr lvl="1"/>
            <a:r>
              <a:rPr lang="en-US" dirty="0" smtClean="0"/>
              <a:t>Hypoxia</a:t>
            </a:r>
            <a:endParaRPr lang="en-US" dirty="0"/>
          </a:p>
          <a:p>
            <a:pPr lvl="1"/>
            <a:r>
              <a:rPr lang="en-US" dirty="0"/>
              <a:t>C</a:t>
            </a:r>
            <a:r>
              <a:rPr lang="en-US" dirty="0" smtClean="0"/>
              <a:t>atatonic </a:t>
            </a:r>
            <a:r>
              <a:rPr lang="en-US" dirty="0"/>
              <a:t>posturing</a:t>
            </a:r>
          </a:p>
          <a:p>
            <a:pPr lvl="0"/>
            <a:r>
              <a:rPr lang="en-US" u="sng" dirty="0"/>
              <a:t>Respiratory failure</a:t>
            </a:r>
          </a:p>
          <a:p>
            <a:pPr lvl="0">
              <a:buFont typeface="Arial" pitchFamily="34" charset="0"/>
              <a:buChar char="•"/>
            </a:pPr>
            <a:r>
              <a:rPr lang="en-US" dirty="0"/>
              <a:t>In one study 19% of patients with NMS required ventilator support (Levenson 1985).</a:t>
            </a:r>
          </a:p>
          <a:p>
            <a:pPr>
              <a:buFont typeface="Arial" pitchFamily="34" charset="0"/>
              <a:buChar char="•"/>
            </a:pPr>
            <a:r>
              <a:rPr lang="en-US" dirty="0"/>
              <a:t>Etiology:</a:t>
            </a:r>
          </a:p>
          <a:p>
            <a:pPr lvl="1"/>
            <a:r>
              <a:rPr lang="en-US" dirty="0"/>
              <a:t>A</a:t>
            </a:r>
            <a:r>
              <a:rPr lang="en-US" dirty="0" smtClean="0"/>
              <a:t>spiration </a:t>
            </a:r>
            <a:r>
              <a:rPr lang="en-US" dirty="0"/>
              <a:t>pneumonia</a:t>
            </a:r>
          </a:p>
          <a:p>
            <a:pPr lvl="1"/>
            <a:r>
              <a:rPr lang="en-US" dirty="0"/>
              <a:t>P</a:t>
            </a:r>
            <a:r>
              <a:rPr lang="en-US" dirty="0" smtClean="0"/>
              <a:t>ulmonary </a:t>
            </a:r>
            <a:r>
              <a:rPr lang="en-US" dirty="0"/>
              <a:t>emboli</a:t>
            </a:r>
          </a:p>
          <a:p>
            <a:pPr lvl="1"/>
            <a:r>
              <a:rPr lang="en-US" dirty="0"/>
              <a:t>N</a:t>
            </a:r>
            <a:r>
              <a:rPr lang="en-US" dirty="0" smtClean="0"/>
              <a:t>ecrosis </a:t>
            </a:r>
            <a:r>
              <a:rPr lang="en-US" dirty="0"/>
              <a:t>of respiratory muscles due to </a:t>
            </a:r>
            <a:r>
              <a:rPr lang="en-US" dirty="0" smtClean="0"/>
              <a:t>myonecrosis</a:t>
            </a:r>
            <a:endParaRPr lang="en-US" dirty="0"/>
          </a:p>
          <a:p>
            <a:pPr lvl="0"/>
            <a:r>
              <a:rPr lang="en-US" u="sng" dirty="0"/>
              <a:t>Cardiac morbidity</a:t>
            </a:r>
          </a:p>
          <a:p>
            <a:pPr>
              <a:buFont typeface="Arial" pitchFamily="34" charset="0"/>
              <a:buChar char="•"/>
            </a:pPr>
            <a:r>
              <a:rPr lang="en-US" dirty="0"/>
              <a:t>Etiology:</a:t>
            </a:r>
          </a:p>
          <a:p>
            <a:pPr lvl="1"/>
            <a:r>
              <a:rPr lang="en-US" dirty="0"/>
              <a:t>A</a:t>
            </a:r>
            <a:r>
              <a:rPr lang="en-US" dirty="0" smtClean="0"/>
              <a:t>rrhythmias </a:t>
            </a:r>
            <a:r>
              <a:rPr lang="en-US" dirty="0"/>
              <a:t>due to electrolyte abnormalities</a:t>
            </a:r>
          </a:p>
          <a:p>
            <a:pPr lvl="1"/>
            <a:r>
              <a:rPr lang="en-US" dirty="0"/>
              <a:t>I</a:t>
            </a:r>
            <a:r>
              <a:rPr lang="en-US" dirty="0" smtClean="0"/>
              <a:t>schemia </a:t>
            </a:r>
            <a:r>
              <a:rPr lang="en-US" dirty="0"/>
              <a:t>secondary to hypoxia or metabolic hyperactivity</a:t>
            </a:r>
          </a:p>
          <a:p>
            <a:pPr lvl="0"/>
            <a:r>
              <a:rPr lang="en-US" u="sng" dirty="0"/>
              <a:t>Cognitive sequelae</a:t>
            </a:r>
          </a:p>
          <a:p>
            <a:pPr lvl="0">
              <a:buFont typeface="Arial" pitchFamily="34" charset="0"/>
              <a:buChar char="•"/>
            </a:pPr>
            <a:r>
              <a:rPr lang="en-US" dirty="0"/>
              <a:t>Long term cognitive effects appear rare.</a:t>
            </a:r>
          </a:p>
          <a:p>
            <a:pPr>
              <a:buFont typeface="Arial" pitchFamily="34" charset="0"/>
              <a:buChar char="•"/>
            </a:pPr>
            <a:r>
              <a:rPr lang="en-US" dirty="0"/>
              <a:t>Etiology:</a:t>
            </a:r>
          </a:p>
          <a:p>
            <a:pPr lvl="1"/>
            <a:r>
              <a:rPr lang="en-US" dirty="0" smtClean="0"/>
              <a:t>Prolonged </a:t>
            </a:r>
            <a:r>
              <a:rPr lang="en-US" dirty="0"/>
              <a:t>hyperthermia</a:t>
            </a:r>
          </a:p>
          <a:p>
            <a:pPr lvl="1"/>
            <a:r>
              <a:rPr lang="en-US" dirty="0"/>
              <a:t>E</a:t>
            </a:r>
            <a:r>
              <a:rPr lang="en-US" dirty="0" smtClean="0"/>
              <a:t>xtreme </a:t>
            </a:r>
            <a:r>
              <a:rPr lang="en-US" dirty="0"/>
              <a:t>hyperthermia</a:t>
            </a:r>
          </a:p>
          <a:p>
            <a:pPr lvl="1"/>
            <a:r>
              <a:rPr lang="en-US" dirty="0"/>
              <a:t>P</a:t>
            </a:r>
            <a:r>
              <a:rPr lang="en-US" dirty="0" smtClean="0"/>
              <a:t>rolonged </a:t>
            </a:r>
            <a:r>
              <a:rPr lang="en-US" dirty="0"/>
              <a:t>hypoxia</a:t>
            </a:r>
          </a:p>
          <a:p>
            <a:pPr lvl="1"/>
            <a:endParaRPr lang="en-US" dirty="0"/>
          </a:p>
        </p:txBody>
      </p:sp>
      <p:sp>
        <p:nvSpPr>
          <p:cNvPr id="4" name="Slide Number Placeholder 3"/>
          <p:cNvSpPr>
            <a:spLocks noGrp="1"/>
          </p:cNvSpPr>
          <p:nvPr>
            <p:ph type="sldNum" sz="quarter" idx="10"/>
          </p:nvPr>
        </p:nvSpPr>
        <p:spPr/>
        <p:txBody>
          <a:bodyPr/>
          <a:lstStyle/>
          <a:p>
            <a:fld id="{86DB0F33-6489-48B6-A754-5C1DF2ACF5AF}" type="slidenum">
              <a:rPr lang="en-US" smtClean="0"/>
              <a:pPr/>
              <a:t>23</a:t>
            </a:fld>
            <a:endParaRPr lang="en-US" dirty="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lvl="0">
              <a:buFont typeface="Arial" pitchFamily="34" charset="0"/>
              <a:buChar char="•"/>
            </a:pPr>
            <a:r>
              <a:rPr lang="en-US" dirty="0"/>
              <a:t>Nonspecific treatment consists of supportive </a:t>
            </a:r>
            <a:r>
              <a:rPr lang="en-US" dirty="0" smtClean="0"/>
              <a:t>measures and </a:t>
            </a:r>
            <a:r>
              <a:rPr lang="en-US" dirty="0"/>
              <a:t>prevention of </a:t>
            </a:r>
            <a:r>
              <a:rPr lang="en-US" dirty="0" smtClean="0"/>
              <a:t>complications.</a:t>
            </a:r>
          </a:p>
          <a:p>
            <a:pPr lvl="1"/>
            <a:r>
              <a:rPr lang="en-US" dirty="0" smtClean="0"/>
              <a:t>Intensive monitoring (telemetry and pulse oximetry)</a:t>
            </a:r>
          </a:p>
          <a:p>
            <a:pPr lvl="1"/>
            <a:r>
              <a:rPr lang="en-US" dirty="0" smtClean="0"/>
              <a:t>Supportive care</a:t>
            </a:r>
          </a:p>
          <a:p>
            <a:pPr lvl="1"/>
            <a:r>
              <a:rPr lang="en-US" dirty="0" smtClean="0"/>
              <a:t>DVT prophylaxis</a:t>
            </a:r>
          </a:p>
          <a:p>
            <a:pPr lvl="1"/>
            <a:endParaRPr lang="en-US" dirty="0" smtClean="0"/>
          </a:p>
          <a:p>
            <a:pPr lvl="0"/>
            <a:r>
              <a:rPr lang="en-US" u="sng" dirty="0" smtClean="0"/>
              <a:t>Medication discontinuation</a:t>
            </a:r>
          </a:p>
          <a:p>
            <a:pPr lvl="0">
              <a:buFont typeface="Arial" pitchFamily="34" charset="0"/>
              <a:buChar char="•"/>
            </a:pPr>
            <a:r>
              <a:rPr lang="en-US" dirty="0" smtClean="0"/>
              <a:t>Immediate discontinuation of antipsychotics are essential in managing NMS.</a:t>
            </a:r>
          </a:p>
          <a:p>
            <a:pPr lvl="0">
              <a:buFont typeface="Arial" pitchFamily="34" charset="0"/>
              <a:buChar char="•"/>
            </a:pPr>
            <a:r>
              <a:rPr lang="en-US" dirty="0" smtClean="0"/>
              <a:t>Lithium should be discontinued.  It may be hazardous to continue lithium in dehydrated patient due to concerns of toxicity.</a:t>
            </a:r>
          </a:p>
          <a:p>
            <a:pPr lvl="0">
              <a:buFont typeface="Arial" pitchFamily="34" charset="0"/>
              <a:buChar char="•"/>
            </a:pPr>
            <a:r>
              <a:rPr lang="en-US" dirty="0" smtClean="0"/>
              <a:t>Anticholinergic </a:t>
            </a:r>
            <a:r>
              <a:rPr lang="en-US" dirty="0"/>
              <a:t>medications should be discontinued do to their ability to impair heat loss and inhibit sweating, thereby exacerbating hyperthermia.</a:t>
            </a:r>
          </a:p>
          <a:p>
            <a:pPr lvl="0">
              <a:buFont typeface="Arial" pitchFamily="34" charset="0"/>
              <a:buChar char="•"/>
            </a:pPr>
            <a:r>
              <a:rPr lang="en-US" dirty="0" smtClean="0"/>
              <a:t>However, abrupt </a:t>
            </a:r>
            <a:r>
              <a:rPr lang="en-US" dirty="0"/>
              <a:t>withdrawal of dopamine agonists </a:t>
            </a:r>
            <a:r>
              <a:rPr lang="en-US" dirty="0" smtClean="0"/>
              <a:t>may </a:t>
            </a:r>
            <a:r>
              <a:rPr lang="en-US" dirty="0"/>
              <a:t>predispose </a:t>
            </a:r>
            <a:r>
              <a:rPr lang="en-US" dirty="0" smtClean="0"/>
              <a:t>or exacerbate NMS</a:t>
            </a:r>
            <a:endParaRPr lang="en-US" dirty="0"/>
          </a:p>
          <a:p>
            <a:pPr lvl="0"/>
            <a:endParaRPr lang="en-US" u="sng" dirty="0" smtClean="0"/>
          </a:p>
          <a:p>
            <a:pPr lvl="0"/>
            <a:r>
              <a:rPr lang="en-US" u="sng" dirty="0" smtClean="0"/>
              <a:t>Hydration</a:t>
            </a:r>
            <a:endParaRPr lang="en-US" u="sng" dirty="0"/>
          </a:p>
          <a:p>
            <a:pPr lvl="0">
              <a:buFont typeface="Arial" pitchFamily="34" charset="0"/>
              <a:buChar char="•"/>
            </a:pPr>
            <a:r>
              <a:rPr lang="en-US" dirty="0" smtClean="0"/>
              <a:t>Prevent </a:t>
            </a:r>
            <a:r>
              <a:rPr lang="en-US" dirty="0"/>
              <a:t>hypovolemia, hypotension, shock, </a:t>
            </a:r>
            <a:r>
              <a:rPr lang="en-US" dirty="0" smtClean="0"/>
              <a:t>and renal failure.  </a:t>
            </a:r>
          </a:p>
          <a:p>
            <a:pPr lvl="0">
              <a:buFont typeface="Arial" pitchFamily="34" charset="0"/>
              <a:buChar char="•"/>
            </a:pPr>
            <a:r>
              <a:rPr lang="en-US" dirty="0" smtClean="0"/>
              <a:t>Correct </a:t>
            </a:r>
            <a:r>
              <a:rPr lang="en-US" dirty="0"/>
              <a:t>electrolyte imbalance.</a:t>
            </a:r>
          </a:p>
          <a:p>
            <a:pPr lvl="0"/>
            <a:endParaRPr lang="en-US" u="sng" dirty="0" smtClean="0"/>
          </a:p>
          <a:p>
            <a:pPr lvl="0"/>
            <a:r>
              <a:rPr lang="en-US" u="sng" dirty="0" smtClean="0"/>
              <a:t>Temperature </a:t>
            </a:r>
            <a:r>
              <a:rPr lang="en-US" u="sng" dirty="0"/>
              <a:t>reduction</a:t>
            </a:r>
          </a:p>
          <a:p>
            <a:pPr lvl="0">
              <a:buFont typeface="Arial" pitchFamily="34" charset="0"/>
              <a:buChar char="•"/>
            </a:pPr>
            <a:r>
              <a:rPr lang="en-US" dirty="0"/>
              <a:t>Higher temperatures are predictive of increased morbidity and mortality.</a:t>
            </a:r>
          </a:p>
          <a:p>
            <a:endParaRPr lang="en-US" dirty="0"/>
          </a:p>
        </p:txBody>
      </p:sp>
      <p:sp>
        <p:nvSpPr>
          <p:cNvPr id="4" name="Slide Number Placeholder 3"/>
          <p:cNvSpPr>
            <a:spLocks noGrp="1"/>
          </p:cNvSpPr>
          <p:nvPr>
            <p:ph type="sldNum" sz="quarter" idx="10"/>
          </p:nvPr>
        </p:nvSpPr>
        <p:spPr/>
        <p:txBody>
          <a:bodyPr/>
          <a:lstStyle/>
          <a:p>
            <a:fld id="{86DB0F33-6489-48B6-A754-5C1DF2ACF5AF}" type="slidenum">
              <a:rPr lang="en-US" smtClean="0"/>
              <a:pPr/>
              <a:t>24</a:t>
            </a:fld>
            <a:endParaRPr lang="en-US" dirty="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20000"/>
          </a:bodyPr>
          <a:lstStyle/>
          <a:p>
            <a:pPr lvl="0"/>
            <a:r>
              <a:rPr lang="en-US" u="sng" dirty="0"/>
              <a:t>Benzodiazepines</a:t>
            </a:r>
          </a:p>
          <a:p>
            <a:pPr lvl="0">
              <a:buFont typeface="Arial" pitchFamily="34" charset="0"/>
              <a:buChar char="•"/>
            </a:pPr>
            <a:r>
              <a:rPr lang="en-US" dirty="0"/>
              <a:t>Use of benzodiazepines may be effective in mild cases of NMS</a:t>
            </a:r>
          </a:p>
          <a:p>
            <a:pPr lvl="0">
              <a:buFont typeface="Arial" pitchFamily="34" charset="0"/>
              <a:buNone/>
            </a:pPr>
            <a:r>
              <a:rPr lang="en-US" dirty="0" smtClean="0"/>
              <a:t>Theory</a:t>
            </a:r>
          </a:p>
          <a:p>
            <a:pPr lvl="1">
              <a:buFont typeface="Wingdings" pitchFamily="2" charset="2"/>
              <a:buChar char="Ø"/>
            </a:pPr>
            <a:r>
              <a:rPr lang="en-US" dirty="0" smtClean="0"/>
              <a:t>NMS may represent a drug </a:t>
            </a:r>
            <a:r>
              <a:rPr lang="en-US" dirty="0"/>
              <a:t>induced form of malignant catatonia.</a:t>
            </a:r>
          </a:p>
          <a:p>
            <a:pPr lvl="1">
              <a:buFont typeface="Wingdings" pitchFamily="2" charset="2"/>
              <a:buChar char="Ø"/>
            </a:pPr>
            <a:r>
              <a:rPr lang="en-US" dirty="0"/>
              <a:t>GABA-A agonists </a:t>
            </a:r>
            <a:r>
              <a:rPr lang="en-US" dirty="0" smtClean="0"/>
              <a:t>could inhibit </a:t>
            </a:r>
            <a:r>
              <a:rPr lang="en-US" dirty="0"/>
              <a:t>the pars reticulata inhibitory GABA-B </a:t>
            </a:r>
            <a:r>
              <a:rPr lang="en-US" dirty="0" smtClean="0"/>
              <a:t>neurons which may result </a:t>
            </a:r>
            <a:r>
              <a:rPr lang="en-US" dirty="0"/>
              <a:t>in disinhibition of neighboring pars compacta DA cells with resulting striatal DA agonism.</a:t>
            </a:r>
          </a:p>
          <a:p>
            <a:pPr>
              <a:buFont typeface="Arial" pitchFamily="34" charset="0"/>
              <a:buNone/>
            </a:pPr>
            <a:r>
              <a:rPr lang="en-US" dirty="0" smtClean="0"/>
              <a:t>Dosage</a:t>
            </a:r>
          </a:p>
          <a:p>
            <a:pPr lvl="1">
              <a:buFont typeface="Wingdings" pitchFamily="2" charset="2"/>
              <a:buChar char="Ø"/>
            </a:pPr>
            <a:r>
              <a:rPr lang="en-US" dirty="0" smtClean="0"/>
              <a:t>A </a:t>
            </a:r>
            <a:r>
              <a:rPr lang="en-US" dirty="0"/>
              <a:t>trial of lorazepam 1-2 mg IV may be warranted in mild cases with close monitoring of the </a:t>
            </a:r>
            <a:r>
              <a:rPr lang="en-US" dirty="0" smtClean="0"/>
              <a:t>patient’s </a:t>
            </a:r>
            <a:r>
              <a:rPr lang="en-US" dirty="0"/>
              <a:t>respiratory status</a:t>
            </a:r>
            <a:r>
              <a:rPr lang="en-US" dirty="0" smtClean="0"/>
              <a:t>.</a:t>
            </a:r>
          </a:p>
          <a:p>
            <a:pPr lvl="0"/>
            <a:endParaRPr lang="en-US" u="sng" dirty="0" smtClean="0"/>
          </a:p>
          <a:p>
            <a:pPr lvl="0"/>
            <a:r>
              <a:rPr lang="en-US" u="sng" dirty="0" smtClean="0"/>
              <a:t>Dantrolene</a:t>
            </a:r>
            <a:endParaRPr lang="en-US" u="sng" dirty="0"/>
          </a:p>
          <a:p>
            <a:pPr>
              <a:buFont typeface="Arial" pitchFamily="34" charset="0"/>
              <a:buNone/>
            </a:pPr>
            <a:r>
              <a:rPr lang="en-US" dirty="0"/>
              <a:t>Theory</a:t>
            </a:r>
          </a:p>
          <a:p>
            <a:pPr lvl="1">
              <a:buFont typeface="Wingdings" pitchFamily="2" charset="2"/>
              <a:buChar char="Ø"/>
            </a:pPr>
            <a:r>
              <a:rPr lang="en-US" dirty="0"/>
              <a:t>Inhibits contraction and heat production in muscle.</a:t>
            </a:r>
          </a:p>
          <a:p>
            <a:pPr lvl="1">
              <a:buFont typeface="Wingdings" pitchFamily="2" charset="2"/>
              <a:buChar char="Ø"/>
            </a:pPr>
            <a:r>
              <a:rPr lang="en-US" dirty="0"/>
              <a:t>It acts by inhibiting the excitation-contraction mechanism in skeletal muscles through the sequestration of calcium in the sarcoplasmic reticulum.  It is not specific for </a:t>
            </a:r>
            <a:r>
              <a:rPr lang="en-US" dirty="0" smtClean="0"/>
              <a:t>malignant hyperthermia (MH).</a:t>
            </a:r>
            <a:endParaRPr lang="en-US" dirty="0"/>
          </a:p>
          <a:p>
            <a:pPr lvl="0">
              <a:buFont typeface="Arial" pitchFamily="34" charset="0"/>
              <a:buChar char="•"/>
            </a:pPr>
            <a:r>
              <a:rPr lang="en-US" dirty="0" smtClean="0"/>
              <a:t>Maybe </a:t>
            </a:r>
            <a:r>
              <a:rPr lang="en-US" dirty="0"/>
              <a:t>most helpful in cases of NMS with extreme temperature elevations (&gt;40C), rhabdomyolysis and rigidity.</a:t>
            </a:r>
          </a:p>
          <a:p>
            <a:pPr lvl="0"/>
            <a:endParaRPr lang="en-US" dirty="0" smtClean="0"/>
          </a:p>
          <a:p>
            <a:pPr lvl="0"/>
            <a:r>
              <a:rPr lang="en-US" dirty="0" smtClean="0"/>
              <a:t>Side effects</a:t>
            </a:r>
          </a:p>
          <a:p>
            <a:pPr lvl="0">
              <a:buFont typeface="Arial" pitchFamily="34" charset="0"/>
              <a:buChar char="•"/>
            </a:pPr>
            <a:r>
              <a:rPr lang="en-US" dirty="0" smtClean="0"/>
              <a:t>May </a:t>
            </a:r>
            <a:r>
              <a:rPr lang="en-US" dirty="0"/>
              <a:t>cause hepatic and respiratory compromise.</a:t>
            </a:r>
          </a:p>
          <a:p>
            <a:pPr lvl="0">
              <a:buFont typeface="Arial" pitchFamily="34" charset="0"/>
              <a:buChar char="•"/>
            </a:pPr>
            <a:r>
              <a:rPr lang="en-US" dirty="0"/>
              <a:t>Cardiovascular collapse may occur when coadministered with calcium channel antagonists</a:t>
            </a:r>
            <a:r>
              <a:rPr lang="en-US" dirty="0" smtClean="0"/>
              <a:t>.</a:t>
            </a:r>
          </a:p>
          <a:p>
            <a:pPr lvl="0">
              <a:buFont typeface="Arial" pitchFamily="34" charset="0"/>
              <a:buChar char="•"/>
            </a:pPr>
            <a:endParaRPr lang="en-US" dirty="0"/>
          </a:p>
          <a:p>
            <a:r>
              <a:rPr lang="en-US" dirty="0"/>
              <a:t>Sakkas </a:t>
            </a:r>
            <a:r>
              <a:rPr lang="en-US" dirty="0" smtClean="0"/>
              <a:t> and  Davis (1991</a:t>
            </a:r>
            <a:r>
              <a:rPr lang="en-US" dirty="0"/>
              <a:t>) 100 cases</a:t>
            </a:r>
          </a:p>
          <a:p>
            <a:pPr lvl="1"/>
            <a:r>
              <a:rPr lang="en-US" dirty="0"/>
              <a:t>81% of patients were helped</a:t>
            </a:r>
          </a:p>
          <a:p>
            <a:pPr lvl="1"/>
            <a:r>
              <a:rPr lang="en-US" dirty="0"/>
              <a:t>B</a:t>
            </a:r>
            <a:r>
              <a:rPr lang="en-US" dirty="0" smtClean="0"/>
              <a:t>enefit </a:t>
            </a:r>
            <a:r>
              <a:rPr lang="en-US" dirty="0"/>
              <a:t>evident within a few </a:t>
            </a:r>
            <a:r>
              <a:rPr lang="en-US" dirty="0" smtClean="0"/>
              <a:t>hours</a:t>
            </a:r>
          </a:p>
          <a:p>
            <a:pPr lvl="0"/>
            <a:endParaRPr lang="en-US" dirty="0"/>
          </a:p>
          <a:p>
            <a:r>
              <a:rPr lang="en-US" dirty="0"/>
              <a:t>Dosage</a:t>
            </a:r>
          </a:p>
          <a:p>
            <a:pPr lvl="1"/>
            <a:r>
              <a:rPr lang="en-US" dirty="0"/>
              <a:t>1mg-10mg/kg/day in divided doses</a:t>
            </a:r>
          </a:p>
          <a:p>
            <a:pPr lvl="1"/>
            <a:r>
              <a:rPr lang="en-US" dirty="0"/>
              <a:t>1mg/kg every 6 hours for 48 hours for MH</a:t>
            </a:r>
          </a:p>
          <a:p>
            <a:pPr lvl="1"/>
            <a:r>
              <a:rPr lang="en-US" dirty="0"/>
              <a:t>D</a:t>
            </a:r>
            <a:r>
              <a:rPr lang="en-US" dirty="0" smtClean="0"/>
              <a:t>uration </a:t>
            </a:r>
            <a:r>
              <a:rPr lang="en-US" dirty="0"/>
              <a:t>of </a:t>
            </a:r>
            <a:r>
              <a:rPr lang="en-US" dirty="0" smtClean="0"/>
              <a:t>treatment is unclear</a:t>
            </a:r>
          </a:p>
          <a:p>
            <a:pPr lvl="1"/>
            <a:endParaRPr lang="en-US" dirty="0"/>
          </a:p>
          <a:p>
            <a:endParaRPr lang="en-US" dirty="0"/>
          </a:p>
        </p:txBody>
      </p:sp>
      <p:sp>
        <p:nvSpPr>
          <p:cNvPr id="4" name="Slide Number Placeholder 3"/>
          <p:cNvSpPr>
            <a:spLocks noGrp="1"/>
          </p:cNvSpPr>
          <p:nvPr>
            <p:ph type="sldNum" sz="quarter" idx="10"/>
          </p:nvPr>
        </p:nvSpPr>
        <p:spPr/>
        <p:txBody>
          <a:bodyPr/>
          <a:lstStyle/>
          <a:p>
            <a:fld id="{86DB0F33-6489-48B6-A754-5C1DF2ACF5AF}" type="slidenum">
              <a:rPr lang="en-US" smtClean="0"/>
              <a:pPr/>
              <a:t>25</a:t>
            </a:fld>
            <a:endParaRPr lang="en-US" dirty="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20000"/>
          </a:bodyPr>
          <a:lstStyle/>
          <a:p>
            <a:pPr lvl="0"/>
            <a:r>
              <a:rPr lang="en-US" u="sng" dirty="0"/>
              <a:t>Dopamine agonists</a:t>
            </a:r>
          </a:p>
          <a:p>
            <a:r>
              <a:rPr lang="en-US" dirty="0"/>
              <a:t>Theory</a:t>
            </a:r>
          </a:p>
          <a:p>
            <a:pPr lvl="0">
              <a:buFont typeface="Arial" pitchFamily="34" charset="0"/>
              <a:buChar char="•"/>
            </a:pPr>
            <a:r>
              <a:rPr lang="en-US" dirty="0"/>
              <a:t>dopaminergic agents may reduce the probable acute hypo-dopaminergic state in NMS.</a:t>
            </a:r>
          </a:p>
          <a:p>
            <a:pPr lvl="0"/>
            <a:endParaRPr lang="en-US" u="sng" dirty="0" smtClean="0"/>
          </a:p>
          <a:p>
            <a:pPr lvl="0"/>
            <a:r>
              <a:rPr lang="en-US" u="sng" dirty="0" smtClean="0"/>
              <a:t>Amantadine</a:t>
            </a:r>
            <a:endParaRPr lang="en-US" u="sng" dirty="0"/>
          </a:p>
          <a:p>
            <a:r>
              <a:rPr lang="en-US" dirty="0" smtClean="0"/>
              <a:t>Sakkas </a:t>
            </a:r>
            <a:r>
              <a:rPr lang="en-US" dirty="0"/>
              <a:t>and Davis et al(1991) 34 patients</a:t>
            </a:r>
          </a:p>
          <a:p>
            <a:pPr lvl="1">
              <a:buFont typeface="Wingdings" pitchFamily="2" charset="2"/>
              <a:buChar char="Ø"/>
            </a:pPr>
            <a:r>
              <a:rPr lang="en-US" dirty="0"/>
              <a:t>63% of clinicians reported </a:t>
            </a:r>
            <a:r>
              <a:rPr lang="en-US" dirty="0" smtClean="0"/>
              <a:t>beneficial </a:t>
            </a:r>
            <a:r>
              <a:rPr lang="en-US" dirty="0"/>
              <a:t>when </a:t>
            </a:r>
            <a:r>
              <a:rPr lang="en-US" dirty="0" smtClean="0"/>
              <a:t>amantadine used </a:t>
            </a:r>
            <a:r>
              <a:rPr lang="en-US" dirty="0"/>
              <a:t>as monotherapy.</a:t>
            </a:r>
          </a:p>
          <a:p>
            <a:pPr lvl="1">
              <a:buFont typeface="Wingdings" pitchFamily="2" charset="2"/>
              <a:buChar char="Ø"/>
            </a:pPr>
            <a:r>
              <a:rPr lang="en-US" dirty="0"/>
              <a:t>Symptoms worsened in 6 patients when </a:t>
            </a:r>
            <a:r>
              <a:rPr lang="en-US" dirty="0" smtClean="0"/>
              <a:t>discontinued</a:t>
            </a:r>
            <a:r>
              <a:rPr lang="en-US" dirty="0"/>
              <a:t>.</a:t>
            </a:r>
          </a:p>
          <a:p>
            <a:endParaRPr lang="en-US" dirty="0" smtClean="0"/>
          </a:p>
          <a:p>
            <a:r>
              <a:rPr lang="en-US" dirty="0" smtClean="0"/>
              <a:t>Dosage</a:t>
            </a:r>
            <a:endParaRPr lang="en-US" dirty="0"/>
          </a:p>
          <a:p>
            <a:pPr lvl="0">
              <a:buFont typeface="Arial" pitchFamily="34" charset="0"/>
              <a:buChar char="•"/>
            </a:pPr>
            <a:r>
              <a:rPr lang="en-US" dirty="0"/>
              <a:t>200-400 mg/day in divided doses</a:t>
            </a:r>
          </a:p>
          <a:p>
            <a:pPr lvl="0"/>
            <a:endParaRPr lang="en-US" u="sng" dirty="0" smtClean="0"/>
          </a:p>
          <a:p>
            <a:pPr lvl="0"/>
            <a:r>
              <a:rPr lang="en-US" u="sng" dirty="0" smtClean="0"/>
              <a:t>Bromocriptine</a:t>
            </a:r>
            <a:endParaRPr lang="en-US" u="sng" dirty="0"/>
          </a:p>
          <a:p>
            <a:r>
              <a:rPr lang="en-US" dirty="0" smtClean="0"/>
              <a:t>Sakkas </a:t>
            </a:r>
            <a:r>
              <a:rPr lang="en-US" dirty="0"/>
              <a:t>(1991) 100 patients</a:t>
            </a:r>
          </a:p>
          <a:p>
            <a:pPr lvl="1">
              <a:buFont typeface="Wingdings" pitchFamily="2" charset="2"/>
              <a:buChar char="Ø"/>
            </a:pPr>
            <a:r>
              <a:rPr lang="en-US" dirty="0" smtClean="0"/>
              <a:t>94% of patients benefits from monotherapy.</a:t>
            </a:r>
          </a:p>
          <a:p>
            <a:pPr lvl="1">
              <a:buFont typeface="Wingdings" pitchFamily="2" charset="2"/>
              <a:buChar char="Ø"/>
            </a:pPr>
            <a:r>
              <a:rPr lang="en-US" dirty="0" smtClean="0"/>
              <a:t>24-18% of patients experienced a return of NMS symptoms when discontinued after initial effectiveness. </a:t>
            </a:r>
          </a:p>
          <a:p>
            <a:pPr lvl="1">
              <a:buFont typeface="Wingdings" pitchFamily="2" charset="2"/>
              <a:buChar char="Ø"/>
            </a:pPr>
            <a:r>
              <a:rPr lang="en-US" dirty="0" smtClean="0"/>
              <a:t>Mortality rate was decreased by 50% when added to supportive therapy alone.</a:t>
            </a:r>
          </a:p>
          <a:p>
            <a:r>
              <a:rPr lang="en-US" dirty="0" smtClean="0"/>
              <a:t>Rosenberg &amp; Green (1989) 67 published cases</a:t>
            </a:r>
          </a:p>
          <a:p>
            <a:pPr lvl="1">
              <a:buFont typeface="Wingdings" pitchFamily="2" charset="2"/>
              <a:buChar char="Ø"/>
            </a:pPr>
            <a:r>
              <a:rPr lang="en-US" dirty="0" smtClean="0"/>
              <a:t>Shortened </a:t>
            </a:r>
            <a:r>
              <a:rPr lang="en-US" dirty="0"/>
              <a:t>time to clinical response (1.03 +/- 0.55 days) compared with supportive treatment alone (6.80 +/- 2.68 days).</a:t>
            </a:r>
          </a:p>
          <a:p>
            <a:endParaRPr lang="en-US" dirty="0" smtClean="0"/>
          </a:p>
          <a:p>
            <a:r>
              <a:rPr lang="en-US" dirty="0" smtClean="0"/>
              <a:t>Dosage</a:t>
            </a:r>
            <a:endParaRPr lang="en-US" dirty="0"/>
          </a:p>
          <a:p>
            <a:pPr lvl="0">
              <a:buFont typeface="Arial" pitchFamily="34" charset="0"/>
              <a:buChar char="•"/>
            </a:pPr>
            <a:r>
              <a:rPr lang="en-US" dirty="0"/>
              <a:t>2.5mg tid</a:t>
            </a:r>
          </a:p>
          <a:p>
            <a:pPr>
              <a:buFont typeface="Arial" pitchFamily="34" charset="0"/>
              <a:buChar char="•"/>
            </a:pPr>
            <a:r>
              <a:rPr lang="en-US" dirty="0" smtClean="0"/>
              <a:t>May </a:t>
            </a:r>
            <a:r>
              <a:rPr lang="en-US" dirty="0"/>
              <a:t>increase up to 45 mg/day if </a:t>
            </a:r>
            <a:r>
              <a:rPr lang="en-US" dirty="0" smtClean="0"/>
              <a:t>necessary</a:t>
            </a:r>
          </a:p>
          <a:p>
            <a:pPr>
              <a:buFont typeface="Arial" pitchFamily="34" charset="0"/>
              <a:buChar char="•"/>
            </a:pPr>
            <a:endParaRPr lang="en-US" dirty="0" smtClean="0"/>
          </a:p>
          <a:p>
            <a:r>
              <a:rPr lang="en-US" u="sng" dirty="0" smtClean="0"/>
              <a:t>References</a:t>
            </a:r>
          </a:p>
          <a:p>
            <a:r>
              <a:rPr lang="en-US" dirty="0" smtClean="0"/>
              <a:t>Sakkas P, Davis JM, Janicak PG, et al. Drug treatment of the neuroleptic malignant syndrome.</a:t>
            </a:r>
          </a:p>
          <a:p>
            <a:r>
              <a:rPr lang="en-US" dirty="0" smtClean="0"/>
              <a:t>Psychopharmacol Bull. 1991;27(3):381-4.</a:t>
            </a:r>
          </a:p>
          <a:p>
            <a:pPr>
              <a:buFont typeface="Arial" pitchFamily="34" charset="0"/>
              <a:buChar char="•"/>
            </a:pPr>
            <a:endParaRPr lang="en-US" dirty="0"/>
          </a:p>
        </p:txBody>
      </p:sp>
      <p:sp>
        <p:nvSpPr>
          <p:cNvPr id="4" name="Slide Number Placeholder 3"/>
          <p:cNvSpPr>
            <a:spLocks noGrp="1"/>
          </p:cNvSpPr>
          <p:nvPr>
            <p:ph type="sldNum" sz="quarter" idx="10"/>
          </p:nvPr>
        </p:nvSpPr>
        <p:spPr/>
        <p:txBody>
          <a:bodyPr/>
          <a:lstStyle/>
          <a:p>
            <a:fld id="{86DB0F33-6489-48B6-A754-5C1DF2ACF5AF}" type="slidenum">
              <a:rPr lang="en-US" smtClean="0"/>
              <a:pPr/>
              <a:t>26</a:t>
            </a:fld>
            <a:endParaRPr lang="en-US" dirty="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lvl="0"/>
            <a:r>
              <a:rPr lang="en-US" dirty="0"/>
              <a:t>ECT</a:t>
            </a:r>
          </a:p>
          <a:p>
            <a:pPr lvl="0"/>
            <a:r>
              <a:rPr lang="en-US" dirty="0" smtClean="0"/>
              <a:t>Theory</a:t>
            </a:r>
          </a:p>
          <a:p>
            <a:pPr lvl="0">
              <a:buFont typeface="Arial" pitchFamily="34" charset="0"/>
              <a:buChar char="•"/>
            </a:pPr>
            <a:r>
              <a:rPr lang="en-US" dirty="0" smtClean="0"/>
              <a:t>Effective </a:t>
            </a:r>
            <a:r>
              <a:rPr lang="en-US" dirty="0"/>
              <a:t>in catatonia and Parkinson’s disease</a:t>
            </a:r>
          </a:p>
          <a:p>
            <a:pPr lvl="0">
              <a:buFont typeface="Arial" pitchFamily="34" charset="0"/>
              <a:buChar char="•"/>
            </a:pPr>
            <a:r>
              <a:rPr lang="en-US" dirty="0"/>
              <a:t>ECT may increase dopamine synthesis and </a:t>
            </a:r>
            <a:r>
              <a:rPr lang="en-US" dirty="0" smtClean="0"/>
              <a:t>release</a:t>
            </a:r>
          </a:p>
          <a:p>
            <a:pPr lvl="0">
              <a:buFont typeface="Arial" pitchFamily="34" charset="0"/>
              <a:buChar char="•"/>
            </a:pPr>
            <a:endParaRPr lang="en-US" dirty="0"/>
          </a:p>
          <a:p>
            <a:pPr lvl="0"/>
            <a:r>
              <a:rPr lang="en-US" dirty="0"/>
              <a:t>ECT should be considered if:</a:t>
            </a:r>
          </a:p>
          <a:p>
            <a:pPr lvl="0">
              <a:buFont typeface="Arial" pitchFamily="34" charset="0"/>
              <a:buChar char="•"/>
            </a:pPr>
            <a:r>
              <a:rPr lang="en-US" dirty="0" smtClean="0"/>
              <a:t>Patients </a:t>
            </a:r>
            <a:r>
              <a:rPr lang="en-US" dirty="0"/>
              <a:t>unresponsive to pharmacological and supportive measures</a:t>
            </a:r>
          </a:p>
          <a:p>
            <a:pPr lvl="0">
              <a:buFont typeface="Arial" pitchFamily="34" charset="0"/>
              <a:buChar char="•"/>
            </a:pPr>
            <a:r>
              <a:rPr lang="en-US" dirty="0"/>
              <a:t>C</a:t>
            </a:r>
            <a:r>
              <a:rPr lang="en-US" dirty="0" smtClean="0"/>
              <a:t>atatonia </a:t>
            </a:r>
            <a:r>
              <a:rPr lang="en-US" dirty="0"/>
              <a:t>cannot be ruled out</a:t>
            </a:r>
          </a:p>
          <a:p>
            <a:pPr lvl="0">
              <a:buFont typeface="Arial" pitchFamily="34" charset="0"/>
              <a:buChar char="•"/>
            </a:pPr>
            <a:r>
              <a:rPr lang="en-US" dirty="0"/>
              <a:t>R</a:t>
            </a:r>
            <a:r>
              <a:rPr lang="en-US" dirty="0" smtClean="0"/>
              <a:t>esidual </a:t>
            </a:r>
            <a:r>
              <a:rPr lang="en-US" dirty="0"/>
              <a:t>catatonic state develops following NMS</a:t>
            </a:r>
          </a:p>
          <a:p>
            <a:pPr lvl="0">
              <a:buFont typeface="Arial" pitchFamily="34" charset="0"/>
              <a:buChar char="•"/>
            </a:pPr>
            <a:r>
              <a:rPr lang="en-US" dirty="0"/>
              <a:t>P</a:t>
            </a:r>
            <a:r>
              <a:rPr lang="en-US" dirty="0" smtClean="0"/>
              <a:t>sychosis </a:t>
            </a:r>
            <a:r>
              <a:rPr lang="en-US" dirty="0"/>
              <a:t>develops following NMS</a:t>
            </a:r>
          </a:p>
          <a:p>
            <a:pPr lvl="0"/>
            <a:endParaRPr lang="en-US" dirty="0" smtClean="0"/>
          </a:p>
          <a:p>
            <a:pPr lvl="0"/>
            <a:r>
              <a:rPr lang="en-US" dirty="0" smtClean="0"/>
              <a:t>ECT </a:t>
            </a:r>
            <a:r>
              <a:rPr lang="en-US" dirty="0"/>
              <a:t>offers the unique advantage of treating the NMS and potentially addressing the underlying psychiatric disorder.</a:t>
            </a:r>
          </a:p>
          <a:p>
            <a:pPr lvl="0"/>
            <a:endParaRPr lang="en-US" dirty="0" smtClean="0"/>
          </a:p>
          <a:p>
            <a:pPr lvl="0"/>
            <a:r>
              <a:rPr lang="en-US" dirty="0" smtClean="0"/>
              <a:t>Patients </a:t>
            </a:r>
            <a:r>
              <a:rPr lang="en-US" dirty="0"/>
              <a:t>with NMS are not considered to be at an increased risk for MH during ECT</a:t>
            </a:r>
            <a:r>
              <a:rPr lang="en-US" dirty="0" smtClean="0"/>
              <a:t>.</a:t>
            </a:r>
            <a:endParaRPr lang="en-US" dirty="0"/>
          </a:p>
          <a:p>
            <a:pPr lvl="0"/>
            <a:endParaRPr lang="en-US" dirty="0" smtClean="0"/>
          </a:p>
          <a:p>
            <a:pPr lvl="0"/>
            <a:r>
              <a:rPr lang="en-US" dirty="0" smtClean="0"/>
              <a:t>Mean </a:t>
            </a:r>
            <a:r>
              <a:rPr lang="en-US" dirty="0"/>
              <a:t>time to clinic response following ECT 1.46+/-2.38 days.</a:t>
            </a:r>
          </a:p>
          <a:p>
            <a:r>
              <a:rPr lang="en-US" dirty="0"/>
              <a:t>Most patients responded in three days</a:t>
            </a:r>
          </a:p>
        </p:txBody>
      </p:sp>
      <p:sp>
        <p:nvSpPr>
          <p:cNvPr id="4" name="Slide Number Placeholder 3"/>
          <p:cNvSpPr>
            <a:spLocks noGrp="1"/>
          </p:cNvSpPr>
          <p:nvPr>
            <p:ph type="sldNum" sz="quarter" idx="10"/>
          </p:nvPr>
        </p:nvSpPr>
        <p:spPr/>
        <p:txBody>
          <a:bodyPr/>
          <a:lstStyle/>
          <a:p>
            <a:fld id="{86DB0F33-6489-48B6-A754-5C1DF2ACF5AF}" type="slidenum">
              <a:rPr lang="en-US" smtClean="0"/>
              <a:pPr/>
              <a:t>27</a:t>
            </a:fld>
            <a:endParaRPr lang="en-US" dirty="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Rough Guidelines</a:t>
            </a:r>
          </a:p>
          <a:p>
            <a:pPr lvl="0">
              <a:buFont typeface="Arial" pitchFamily="34" charset="0"/>
              <a:buChar char="•"/>
            </a:pPr>
            <a:r>
              <a:rPr lang="en-US" dirty="0"/>
              <a:t>Mild or early NMS</a:t>
            </a:r>
          </a:p>
          <a:p>
            <a:pPr lvl="1">
              <a:buFont typeface="Arial" pitchFamily="34" charset="0"/>
              <a:buChar char="•"/>
            </a:pPr>
            <a:r>
              <a:rPr lang="en-US" dirty="0" smtClean="0"/>
              <a:t>Discontinuation of dopamine antagonists, supportive </a:t>
            </a:r>
            <a:r>
              <a:rPr lang="en-US" dirty="0"/>
              <a:t>care and benzodiazepines</a:t>
            </a:r>
          </a:p>
          <a:p>
            <a:pPr lvl="0">
              <a:buFont typeface="Arial" pitchFamily="34" charset="0"/>
              <a:buChar char="•"/>
            </a:pPr>
            <a:r>
              <a:rPr lang="en-US" dirty="0"/>
              <a:t>Moderate NMS (rigidity and temperatures 38-40)</a:t>
            </a:r>
          </a:p>
          <a:p>
            <a:pPr lvl="1">
              <a:buFont typeface="Arial" pitchFamily="34" charset="0"/>
              <a:buChar char="•"/>
            </a:pPr>
            <a:r>
              <a:rPr lang="en-US" dirty="0" smtClean="0"/>
              <a:t>Add dopamine agonist to above treatment</a:t>
            </a:r>
            <a:endParaRPr lang="en-US" dirty="0"/>
          </a:p>
          <a:p>
            <a:pPr lvl="0">
              <a:buFont typeface="Arial" pitchFamily="34" charset="0"/>
              <a:buChar char="•"/>
            </a:pPr>
            <a:r>
              <a:rPr lang="en-US" dirty="0"/>
              <a:t>Severe NMS (rigidity, hypermetabolism, temperatures &gt;40)</a:t>
            </a:r>
          </a:p>
          <a:p>
            <a:pPr lvl="1">
              <a:buFont typeface="Arial" pitchFamily="34" charset="0"/>
              <a:buChar char="•"/>
            </a:pPr>
            <a:r>
              <a:rPr lang="en-US" dirty="0" smtClean="0"/>
              <a:t>Add dantrolene to above treatments </a:t>
            </a:r>
            <a:endParaRPr lang="en-US" dirty="0"/>
          </a:p>
        </p:txBody>
      </p:sp>
      <p:sp>
        <p:nvSpPr>
          <p:cNvPr id="4" name="Slide Number Placeholder 3"/>
          <p:cNvSpPr>
            <a:spLocks noGrp="1"/>
          </p:cNvSpPr>
          <p:nvPr>
            <p:ph type="sldNum" sz="quarter" idx="10"/>
          </p:nvPr>
        </p:nvSpPr>
        <p:spPr/>
        <p:txBody>
          <a:bodyPr/>
          <a:lstStyle/>
          <a:p>
            <a:fld id="{86DB0F33-6489-48B6-A754-5C1DF2ACF5AF}" type="slidenum">
              <a:rPr lang="en-US" smtClean="0"/>
              <a:pPr/>
              <a:t>28</a:t>
            </a:fld>
            <a:endParaRPr lang="en-US" dirty="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latin typeface="+mn-lt"/>
              </a:rPr>
              <a:t>Wells (1988)</a:t>
            </a:r>
          </a:p>
          <a:p>
            <a:pPr lvl="0">
              <a:buFont typeface="Arial" pitchFamily="34" charset="0"/>
              <a:buChar char="•"/>
            </a:pPr>
            <a:r>
              <a:rPr lang="en-US" dirty="0" smtClean="0">
                <a:latin typeface="+mn-lt"/>
              </a:rPr>
              <a:t>Recurrence of symptoms doubled when neuroleptics were reintroduced within five days of recovery.</a:t>
            </a:r>
          </a:p>
          <a:p>
            <a:pPr lvl="0">
              <a:buFont typeface="Arial" pitchFamily="34" charset="0"/>
              <a:buChar char="•"/>
            </a:pPr>
            <a:endParaRPr lang="en-US" dirty="0" smtClean="0">
              <a:latin typeface="+mn-lt"/>
            </a:endParaRPr>
          </a:p>
          <a:p>
            <a:r>
              <a:rPr lang="en-US" dirty="0" smtClean="0">
                <a:latin typeface="+mn-lt"/>
              </a:rPr>
              <a:t>Susman and Addonizio (1988)</a:t>
            </a:r>
          </a:p>
          <a:p>
            <a:pPr lvl="0">
              <a:buFont typeface="Arial" pitchFamily="34" charset="0"/>
              <a:buChar char="•"/>
            </a:pPr>
            <a:r>
              <a:rPr lang="en-US" dirty="0" smtClean="0">
                <a:latin typeface="+mn-lt"/>
              </a:rPr>
              <a:t>Retreatment before two weeks elapsed after recovery increased the risk of recurrence.</a:t>
            </a:r>
          </a:p>
          <a:p>
            <a:endParaRPr lang="en-US" dirty="0" smtClean="0"/>
          </a:p>
          <a:p>
            <a:r>
              <a:rPr lang="en-US" u="sng" dirty="0" smtClean="0"/>
              <a:t>Reference</a:t>
            </a:r>
          </a:p>
          <a:p>
            <a:r>
              <a:rPr lang="en-US" dirty="0" smtClean="0"/>
              <a:t>Wells AJ, Sommi RW, Crismon ML. Neuroleptic rechallenge after neuroleptic malignant syndrome: case report and literature review. Drug Intell Clin Pharm. 1988 Jun;22(6):475-80.</a:t>
            </a:r>
          </a:p>
          <a:p>
            <a:endParaRPr lang="en-US" dirty="0" smtClean="0"/>
          </a:p>
          <a:p>
            <a:r>
              <a:rPr lang="en-US" dirty="0" smtClean="0"/>
              <a:t>Susman VL, Addonizio G. Recurrence of neuroleptic malignant syndrome. J Nerv Ment Dis. 1988 Apr;176(4):234-41.</a:t>
            </a:r>
          </a:p>
          <a:p>
            <a:endParaRPr lang="en-US" dirty="0" smtClean="0"/>
          </a:p>
        </p:txBody>
      </p:sp>
      <p:sp>
        <p:nvSpPr>
          <p:cNvPr id="4" name="Slide Number Placeholder 3"/>
          <p:cNvSpPr>
            <a:spLocks noGrp="1"/>
          </p:cNvSpPr>
          <p:nvPr>
            <p:ph type="sldNum" sz="quarter" idx="10"/>
          </p:nvPr>
        </p:nvSpPr>
        <p:spPr/>
        <p:txBody>
          <a:bodyPr/>
          <a:lstStyle/>
          <a:p>
            <a:fld id="{86DB0F33-6489-48B6-A754-5C1DF2ACF5AF}" type="slidenum">
              <a:rPr lang="en-US" smtClean="0"/>
              <a:pPr/>
              <a:t>29</a:t>
            </a:fld>
            <a:endParaRPr lang="en-US" dirty="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6DB0F33-6489-48B6-A754-5C1DF2ACF5AF}" type="slidenum">
              <a:rPr lang="en-US" smtClean="0"/>
              <a:pPr/>
              <a:t>30</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latin typeface="+mn-lt"/>
              </a:rPr>
              <a:t>These cases imply that NMS-like syndromes occur when a rapid decrease in dopaminergic activity occurs.</a:t>
            </a:r>
          </a:p>
          <a:p>
            <a:endParaRPr lang="en-US" dirty="0" smtClean="0">
              <a:latin typeface="+mn-lt"/>
            </a:endParaRPr>
          </a:p>
          <a:p>
            <a:r>
              <a:rPr lang="en-US" dirty="0" smtClean="0"/>
              <a:t>This decrement may be </a:t>
            </a:r>
            <a:r>
              <a:rPr lang="en-US" dirty="0" smtClean="0">
                <a:latin typeface="+mn-lt"/>
              </a:rPr>
              <a:t>caused by the blockade of dopamine receptors, decrease in dopamine stores, or the elimination of a dopaminergic agent.</a:t>
            </a:r>
          </a:p>
          <a:p>
            <a:endParaRPr lang="en-US" dirty="0" smtClean="0">
              <a:latin typeface="+mn-lt"/>
            </a:endParaRPr>
          </a:p>
          <a:p>
            <a:r>
              <a:rPr lang="en-US" dirty="0" smtClean="0">
                <a:latin typeface="+mn-lt"/>
              </a:rPr>
              <a:t>NMS may </a:t>
            </a:r>
            <a:r>
              <a:rPr lang="en-US" dirty="0" smtClean="0"/>
              <a:t>represent</a:t>
            </a:r>
            <a:r>
              <a:rPr lang="en-US" dirty="0" smtClean="0">
                <a:latin typeface="+mn-lt"/>
              </a:rPr>
              <a:t> the final common pathway of a </a:t>
            </a:r>
            <a:r>
              <a:rPr lang="en-US" dirty="0" smtClean="0"/>
              <a:t>rapid</a:t>
            </a:r>
            <a:r>
              <a:rPr lang="en-US" dirty="0" smtClean="0">
                <a:latin typeface="+mn-lt"/>
              </a:rPr>
              <a:t> and </a:t>
            </a:r>
            <a:r>
              <a:rPr lang="en-US" dirty="0" smtClean="0"/>
              <a:t>significant </a:t>
            </a:r>
            <a:r>
              <a:rPr lang="en-US" dirty="0" smtClean="0">
                <a:latin typeface="+mn-lt"/>
              </a:rPr>
              <a:t> impairment of dopaminergic function in the striatum and hypothalamus</a:t>
            </a:r>
            <a:r>
              <a:rPr lang="en-US" i="1" dirty="0" smtClean="0">
                <a:latin typeface="+mn-lt"/>
              </a:rPr>
              <a:t>.</a:t>
            </a:r>
            <a:endParaRPr lang="en-US" dirty="0"/>
          </a:p>
        </p:txBody>
      </p:sp>
      <p:sp>
        <p:nvSpPr>
          <p:cNvPr id="4" name="Slide Number Placeholder 3"/>
          <p:cNvSpPr>
            <a:spLocks noGrp="1"/>
          </p:cNvSpPr>
          <p:nvPr>
            <p:ph type="sldNum" sz="quarter" idx="10"/>
          </p:nvPr>
        </p:nvSpPr>
        <p:spPr/>
        <p:txBody>
          <a:bodyPr/>
          <a:lstStyle/>
          <a:p>
            <a:fld id="{86DB0F33-6489-48B6-A754-5C1DF2ACF5AF}" type="slidenum">
              <a:rPr lang="en-US" smtClean="0"/>
              <a:pPr/>
              <a:t>4</a:t>
            </a:fld>
            <a:endParaRPr lang="en-US" dirty="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u="sng" dirty="0" smtClean="0"/>
              <a:t>References</a:t>
            </a:r>
          </a:p>
          <a:p>
            <a:r>
              <a:rPr lang="en-US" dirty="0" smtClean="0"/>
              <a:t>Mitchell RS. Fatal toxic encephalitis occurring during iproniazid therapy in pulmonary tuberculosis. Ann Intern Med. 1955 Feb;42(2):417-24.</a:t>
            </a:r>
          </a:p>
          <a:p>
            <a:endParaRPr lang="en-US" dirty="0" smtClean="0"/>
          </a:p>
          <a:p>
            <a:r>
              <a:rPr lang="en-US" dirty="0" smtClean="0"/>
              <a:t>Sternbach H. The serotonin syndrome. Am J Psychiatry. 1991 Jun;148(6):705-13.</a:t>
            </a:r>
          </a:p>
          <a:p>
            <a:endParaRPr lang="en-US" dirty="0"/>
          </a:p>
        </p:txBody>
      </p:sp>
      <p:sp>
        <p:nvSpPr>
          <p:cNvPr id="4" name="Slide Number Placeholder 3"/>
          <p:cNvSpPr>
            <a:spLocks noGrp="1"/>
          </p:cNvSpPr>
          <p:nvPr>
            <p:ph type="sldNum" sz="quarter" idx="10"/>
          </p:nvPr>
        </p:nvSpPr>
        <p:spPr/>
        <p:txBody>
          <a:bodyPr/>
          <a:lstStyle/>
          <a:p>
            <a:fld id="{86DB0F33-6489-48B6-A754-5C1DF2ACF5AF}" type="slidenum">
              <a:rPr lang="en-US" smtClean="0"/>
              <a:pPr/>
              <a:t>31</a:t>
            </a:fld>
            <a:endParaRPr lang="en-US" dirty="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Several barriers exist to limit the ability of clinicians to diagnose the condition</a:t>
            </a:r>
          </a:p>
          <a:p>
            <a:pPr>
              <a:buFont typeface="Arial" pitchFamily="34" charset="0"/>
              <a:buChar char="•"/>
            </a:pPr>
            <a:r>
              <a:rPr lang="en-US" dirty="0" smtClean="0"/>
              <a:t>The syndrome may be missed because of its diverse manifestations. </a:t>
            </a:r>
          </a:p>
          <a:p>
            <a:pPr>
              <a:buFont typeface="Arial" pitchFamily="34" charset="0"/>
              <a:buChar char="•"/>
            </a:pPr>
            <a:r>
              <a:rPr lang="en-US" dirty="0" smtClean="0"/>
              <a:t>A strict application of the diagnostic criteria potentially rules out mild, early, or subacute cases of the disorder.</a:t>
            </a:r>
          </a:p>
          <a:p>
            <a:pPr>
              <a:buFont typeface="Arial" pitchFamily="34" charset="0"/>
              <a:buChar char="•"/>
            </a:pPr>
            <a:r>
              <a:rPr lang="en-US" dirty="0" smtClean="0"/>
              <a:t>Lack of awareness among clinicians</a:t>
            </a:r>
            <a:endParaRPr lang="en-US" dirty="0"/>
          </a:p>
        </p:txBody>
      </p:sp>
      <p:sp>
        <p:nvSpPr>
          <p:cNvPr id="4" name="Slide Number Placeholder 3"/>
          <p:cNvSpPr>
            <a:spLocks noGrp="1"/>
          </p:cNvSpPr>
          <p:nvPr>
            <p:ph type="sldNum" sz="quarter" idx="10"/>
          </p:nvPr>
        </p:nvSpPr>
        <p:spPr/>
        <p:txBody>
          <a:bodyPr/>
          <a:lstStyle/>
          <a:p>
            <a:fld id="{86DB0F33-6489-48B6-A754-5C1DF2ACF5AF}" type="slidenum">
              <a:rPr lang="en-US" smtClean="0"/>
              <a:pPr/>
              <a:t>32</a:t>
            </a:fld>
            <a:endParaRPr lang="en-US" dirty="0"/>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Noradrenergic CNS hyperactivity may play a critical role in the pathophysiology of serotonin syndrome.</a:t>
            </a:r>
          </a:p>
          <a:p>
            <a:endParaRPr lang="en-US" dirty="0" smtClean="0"/>
          </a:p>
          <a:p>
            <a:r>
              <a:rPr lang="en-US" dirty="0" smtClean="0"/>
              <a:t>CNS norepinephrine concentrations are increased in the serotonin syndrome</a:t>
            </a:r>
          </a:p>
          <a:p>
            <a:r>
              <a:rPr lang="en-US" dirty="0" smtClean="0"/>
              <a:t>may correlate with the clinical outcome.</a:t>
            </a:r>
          </a:p>
          <a:p>
            <a:endParaRPr lang="en-US" dirty="0"/>
          </a:p>
        </p:txBody>
      </p:sp>
      <p:sp>
        <p:nvSpPr>
          <p:cNvPr id="4" name="Slide Number Placeholder 3"/>
          <p:cNvSpPr>
            <a:spLocks noGrp="1"/>
          </p:cNvSpPr>
          <p:nvPr>
            <p:ph type="sldNum" sz="quarter" idx="10"/>
          </p:nvPr>
        </p:nvSpPr>
        <p:spPr/>
        <p:txBody>
          <a:bodyPr/>
          <a:lstStyle/>
          <a:p>
            <a:fld id="{86DB0F33-6489-48B6-A754-5C1DF2ACF5AF}" type="slidenum">
              <a:rPr lang="en-US" smtClean="0"/>
              <a:pPr/>
              <a:t>33</a:t>
            </a:fld>
            <a:endParaRPr lang="en-US" dirty="0"/>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No single receptor appears to be responsible for the development of the serotonin syndrome</a:t>
            </a:r>
          </a:p>
          <a:p>
            <a:endParaRPr lang="en-US" dirty="0" smtClean="0"/>
          </a:p>
          <a:p>
            <a:r>
              <a:rPr lang="en-US" dirty="0" smtClean="0"/>
              <a:t>Several lines of evidence converge to suggest that agonism of 5-HT2 receptors contributes substantially to the condition.</a:t>
            </a:r>
          </a:p>
          <a:p>
            <a:endParaRPr lang="en-US" dirty="0" smtClean="0"/>
          </a:p>
          <a:p>
            <a:r>
              <a:rPr lang="en-US" dirty="0" smtClean="0"/>
              <a:t>Additional subtypes of serotonin receptors, such as 5-HT1a , may also contribute to the development and progression of serotonin syndrome</a:t>
            </a:r>
          </a:p>
          <a:p>
            <a:endParaRPr lang="en-US" dirty="0" smtClean="0"/>
          </a:p>
          <a:p>
            <a:r>
              <a:rPr lang="en-US" u="sng" dirty="0" smtClean="0"/>
              <a:t>References</a:t>
            </a:r>
          </a:p>
          <a:p>
            <a:r>
              <a:rPr lang="en-US" dirty="0" smtClean="0"/>
              <a:t>Lane R, Baldwin D.  Selective serotonin reuptake inhibitor-induced serotonin syndrome: review.  J Clin Psychopharmacol. 1997;17(3):208-21.</a:t>
            </a:r>
          </a:p>
          <a:p>
            <a:endParaRPr lang="en-US" dirty="0" smtClean="0"/>
          </a:p>
          <a:p>
            <a:r>
              <a:rPr lang="en-US" dirty="0" smtClean="0"/>
              <a:t>Gillman PK. Serotonin syndrome: history and risk. Fundam Clin Pharmacol. 1998;12(5):482-91.</a:t>
            </a:r>
          </a:p>
          <a:p>
            <a:endParaRPr lang="en-US" dirty="0"/>
          </a:p>
        </p:txBody>
      </p:sp>
      <p:sp>
        <p:nvSpPr>
          <p:cNvPr id="4" name="Slide Number Placeholder 3"/>
          <p:cNvSpPr>
            <a:spLocks noGrp="1"/>
          </p:cNvSpPr>
          <p:nvPr>
            <p:ph type="sldNum" sz="quarter" idx="10"/>
          </p:nvPr>
        </p:nvSpPr>
        <p:spPr/>
        <p:txBody>
          <a:bodyPr/>
          <a:lstStyle/>
          <a:p>
            <a:fld id="{86DB0F33-6489-48B6-A754-5C1DF2ACF5AF}" type="slidenum">
              <a:rPr lang="en-US" smtClean="0"/>
              <a:pPr/>
              <a:t>34</a:t>
            </a:fld>
            <a:endParaRPr lang="en-US" dirty="0"/>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u="sng" dirty="0" smtClean="0"/>
              <a:t>Cognitive</a:t>
            </a:r>
          </a:p>
          <a:p>
            <a:pPr>
              <a:buFont typeface="Arial" pitchFamily="34" charset="0"/>
              <a:buChar char="•"/>
            </a:pPr>
            <a:r>
              <a:rPr lang="en-US" dirty="0" smtClean="0"/>
              <a:t>Confusion 41-77%</a:t>
            </a:r>
          </a:p>
          <a:p>
            <a:pPr>
              <a:buFont typeface="Arial" pitchFamily="34" charset="0"/>
              <a:buChar char="•"/>
            </a:pPr>
            <a:r>
              <a:rPr lang="en-US" dirty="0" smtClean="0"/>
              <a:t>Agitation 37-43%</a:t>
            </a:r>
          </a:p>
          <a:p>
            <a:endParaRPr lang="en-US" u="sng" dirty="0" smtClean="0"/>
          </a:p>
          <a:p>
            <a:r>
              <a:rPr lang="en-US" u="sng" dirty="0" smtClean="0"/>
              <a:t>ANS</a:t>
            </a:r>
          </a:p>
          <a:p>
            <a:pPr>
              <a:buFont typeface="Arial" pitchFamily="34" charset="0"/>
              <a:buChar char="•"/>
            </a:pPr>
            <a:r>
              <a:rPr lang="en-US" dirty="0" smtClean="0"/>
              <a:t>Hyperthermia 27-34%</a:t>
            </a:r>
          </a:p>
          <a:p>
            <a:pPr>
              <a:buFont typeface="Arial" pitchFamily="34" charset="0"/>
              <a:buChar char="•"/>
            </a:pPr>
            <a:r>
              <a:rPr lang="en-US" dirty="0" smtClean="0"/>
              <a:t>Tachycardia 44%</a:t>
            </a:r>
          </a:p>
          <a:p>
            <a:pPr>
              <a:buFont typeface="Arial" pitchFamily="34" charset="0"/>
              <a:buChar char="•"/>
            </a:pPr>
            <a:r>
              <a:rPr lang="en-US" dirty="0" smtClean="0"/>
              <a:t>Nausea/Vomitting 27%</a:t>
            </a:r>
          </a:p>
          <a:p>
            <a:pPr>
              <a:buFont typeface="Arial" pitchFamily="34" charset="0"/>
              <a:buChar char="•"/>
            </a:pPr>
            <a:r>
              <a:rPr lang="en-US" dirty="0" smtClean="0"/>
              <a:t>Diaphoresis 49%</a:t>
            </a:r>
          </a:p>
          <a:p>
            <a:endParaRPr lang="en-US" u="sng" dirty="0" smtClean="0"/>
          </a:p>
          <a:p>
            <a:r>
              <a:rPr lang="en-US" u="sng" dirty="0" smtClean="0"/>
              <a:t>Neuromuscular</a:t>
            </a:r>
          </a:p>
          <a:p>
            <a:pPr>
              <a:buFont typeface="Arial" pitchFamily="34" charset="0"/>
              <a:buChar char="•"/>
            </a:pPr>
            <a:r>
              <a:rPr lang="en-US" dirty="0" smtClean="0"/>
              <a:t>Myoclonus 49-63%</a:t>
            </a:r>
          </a:p>
          <a:p>
            <a:pPr>
              <a:buFont typeface="Arial" pitchFamily="34" charset="0"/>
              <a:buChar char="•"/>
            </a:pPr>
            <a:r>
              <a:rPr lang="en-US" dirty="0" smtClean="0"/>
              <a:t>Hyperreflexia 41-44%</a:t>
            </a:r>
          </a:p>
          <a:p>
            <a:pPr>
              <a:buFont typeface="Arial" pitchFamily="34" charset="0"/>
              <a:buChar char="•"/>
            </a:pPr>
            <a:r>
              <a:rPr lang="en-US" dirty="0" smtClean="0"/>
              <a:t>Restlessness 29%</a:t>
            </a:r>
          </a:p>
          <a:p>
            <a:pPr>
              <a:buFont typeface="Arial" pitchFamily="34" charset="0"/>
              <a:buChar char="•"/>
            </a:pPr>
            <a:r>
              <a:rPr lang="en-US" dirty="0" smtClean="0"/>
              <a:t>Tremor 17-61%</a:t>
            </a:r>
          </a:p>
          <a:p>
            <a:pPr>
              <a:buFont typeface="Arial" pitchFamily="34" charset="0"/>
              <a:buChar char="•"/>
            </a:pPr>
            <a:endParaRPr lang="en-US" dirty="0" smtClean="0"/>
          </a:p>
          <a:p>
            <a:pPr>
              <a:buFont typeface="Arial" pitchFamily="34" charset="0"/>
              <a:buChar char="•"/>
            </a:pPr>
            <a:r>
              <a:rPr lang="en-US" dirty="0" smtClean="0"/>
              <a:t>Adapted from Mason et al XXXX</a:t>
            </a:r>
          </a:p>
          <a:p>
            <a:pPr>
              <a:buFont typeface="Arial" pitchFamily="34" charset="0"/>
              <a:buChar char="•"/>
            </a:pPr>
            <a:endParaRPr lang="en-US" dirty="0" smtClean="0"/>
          </a:p>
          <a:p>
            <a:r>
              <a:rPr lang="en-US" u="sng" dirty="0" smtClean="0"/>
              <a:t>Reference</a:t>
            </a:r>
          </a:p>
          <a:p>
            <a:r>
              <a:rPr lang="en-US" dirty="0" smtClean="0"/>
              <a:t>Mason PJ, Morris VA, Balcezak TJ.  Serotonin syndrome. Presentation of 2 cases and review of the literature. Medicine (Baltimore). 2000;79(4):201-9. </a:t>
            </a:r>
          </a:p>
          <a:p>
            <a:endParaRPr lang="en-US" dirty="0"/>
          </a:p>
        </p:txBody>
      </p:sp>
      <p:sp>
        <p:nvSpPr>
          <p:cNvPr id="4" name="Slide Number Placeholder 3"/>
          <p:cNvSpPr>
            <a:spLocks noGrp="1"/>
          </p:cNvSpPr>
          <p:nvPr>
            <p:ph type="sldNum" sz="quarter" idx="10"/>
          </p:nvPr>
        </p:nvSpPr>
        <p:spPr/>
        <p:txBody>
          <a:bodyPr/>
          <a:lstStyle/>
          <a:p>
            <a:fld id="{86DB0F33-6489-48B6-A754-5C1DF2ACF5AF}" type="slidenum">
              <a:rPr lang="en-US" smtClean="0"/>
              <a:pPr/>
              <a:t>35</a:t>
            </a:fld>
            <a:endParaRPr lang="en-US" dirty="0"/>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u="sng" dirty="0" smtClean="0"/>
              <a:t>References</a:t>
            </a:r>
          </a:p>
          <a:p>
            <a:r>
              <a:rPr lang="en-US" dirty="0" smtClean="0"/>
              <a:t>Lane R, Baldwin D.  Selective serotonin reuptake inhibitor-induced serotonin syndrome: review.  J Clin Psychopharmacol. 1997 Jun;17(3):208-21.</a:t>
            </a:r>
          </a:p>
          <a:p>
            <a:endParaRPr lang="en-US" dirty="0" smtClean="0"/>
          </a:p>
          <a:p>
            <a:r>
              <a:rPr lang="en-US" dirty="0" smtClean="0"/>
              <a:t>LoCurto MJ. The serotonin syndrome. Emerg Med Clin North Am. 1997 Aug;15(3):665-75.</a:t>
            </a:r>
          </a:p>
          <a:p>
            <a:endParaRPr lang="en-US" dirty="0" smtClean="0"/>
          </a:p>
          <a:p>
            <a:endParaRPr lang="en-US" dirty="0"/>
          </a:p>
        </p:txBody>
      </p:sp>
      <p:sp>
        <p:nvSpPr>
          <p:cNvPr id="4" name="Slide Number Placeholder 3"/>
          <p:cNvSpPr>
            <a:spLocks noGrp="1"/>
          </p:cNvSpPr>
          <p:nvPr>
            <p:ph type="sldNum" sz="quarter" idx="10"/>
          </p:nvPr>
        </p:nvSpPr>
        <p:spPr/>
        <p:txBody>
          <a:bodyPr/>
          <a:lstStyle/>
          <a:p>
            <a:fld id="{86DB0F33-6489-48B6-A754-5C1DF2ACF5AF}" type="slidenum">
              <a:rPr lang="en-US" smtClean="0"/>
              <a:pPr/>
              <a:t>36</a:t>
            </a:fld>
            <a:endParaRPr lang="en-US" dirty="0"/>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u="sng" dirty="0" smtClean="0"/>
              <a:t>Reference</a:t>
            </a:r>
          </a:p>
          <a:p>
            <a:r>
              <a:rPr lang="en-US" dirty="0" smtClean="0"/>
              <a:t>Sternbach H. The serotonin syndrome. Am J Psychiatry. 1991 Jun;148(6):705-13</a:t>
            </a:r>
            <a:endParaRPr lang="en-US" dirty="0"/>
          </a:p>
        </p:txBody>
      </p:sp>
      <p:sp>
        <p:nvSpPr>
          <p:cNvPr id="4" name="Slide Number Placeholder 3"/>
          <p:cNvSpPr>
            <a:spLocks noGrp="1"/>
          </p:cNvSpPr>
          <p:nvPr>
            <p:ph type="sldNum" sz="quarter" idx="10"/>
          </p:nvPr>
        </p:nvSpPr>
        <p:spPr/>
        <p:txBody>
          <a:bodyPr/>
          <a:lstStyle/>
          <a:p>
            <a:fld id="{86DB0F33-6489-48B6-A754-5C1DF2ACF5AF}" type="slidenum">
              <a:rPr lang="en-US" smtClean="0"/>
              <a:pPr/>
              <a:t>37</a:t>
            </a:fld>
            <a:endParaRPr lang="en-US" dirty="0"/>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u="sng" dirty="0" smtClean="0"/>
              <a:t>Reference</a:t>
            </a:r>
          </a:p>
          <a:p>
            <a:r>
              <a:rPr lang="en-US" dirty="0" smtClean="0"/>
              <a:t>Birmes P, Coppin D, Schmitt L, et al.  Serotonin syndrome: a brief review. CMAJ. 2003;168(11):1439-42.</a:t>
            </a:r>
          </a:p>
          <a:p>
            <a:endParaRPr lang="en-US" dirty="0"/>
          </a:p>
        </p:txBody>
      </p:sp>
      <p:sp>
        <p:nvSpPr>
          <p:cNvPr id="4" name="Slide Number Placeholder 3"/>
          <p:cNvSpPr>
            <a:spLocks noGrp="1"/>
          </p:cNvSpPr>
          <p:nvPr>
            <p:ph type="sldNum" sz="quarter" idx="10"/>
          </p:nvPr>
        </p:nvSpPr>
        <p:spPr/>
        <p:txBody>
          <a:bodyPr/>
          <a:lstStyle/>
          <a:p>
            <a:fld id="{86DB0F33-6489-48B6-A754-5C1DF2ACF5AF}" type="slidenum">
              <a:rPr lang="en-US" smtClean="0"/>
              <a:pPr/>
              <a:t>38</a:t>
            </a:fld>
            <a:endParaRPr lang="en-US" dirty="0"/>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Spontaneous clonus = involuntary</a:t>
            </a:r>
            <a:r>
              <a:rPr lang="en-US" baseline="0" dirty="0" smtClean="0"/>
              <a:t> </a:t>
            </a:r>
            <a:r>
              <a:rPr lang="en-US" dirty="0" smtClean="0"/>
              <a:t>muscular contraction and relaxation </a:t>
            </a:r>
            <a:r>
              <a:rPr lang="en-US" smtClean="0"/>
              <a:t>in rapid</a:t>
            </a:r>
            <a:r>
              <a:rPr lang="en-US" baseline="0" smtClean="0"/>
              <a:t> s</a:t>
            </a:r>
            <a:r>
              <a:rPr lang="en-US" smtClean="0"/>
              <a:t>uccession</a:t>
            </a:r>
            <a:endParaRPr lang="en-US" dirty="0" smtClean="0"/>
          </a:p>
          <a:p>
            <a:r>
              <a:rPr lang="en-US" dirty="0" smtClean="0"/>
              <a:t>Inducible clonus =</a:t>
            </a:r>
            <a:r>
              <a:rPr lang="en-US" baseline="0" dirty="0" smtClean="0"/>
              <a:t> </a:t>
            </a:r>
            <a:r>
              <a:rPr lang="en-US" dirty="0" smtClean="0"/>
              <a:t>involuntary muscular contraction and relaxation in rapid</a:t>
            </a:r>
            <a:r>
              <a:rPr lang="en-US" baseline="0" dirty="0" smtClean="0"/>
              <a:t> s</a:t>
            </a:r>
            <a:r>
              <a:rPr lang="en-US" dirty="0" smtClean="0"/>
              <a:t>uccession</a:t>
            </a:r>
          </a:p>
          <a:p>
            <a:r>
              <a:rPr lang="en-US" dirty="0" smtClean="0"/>
              <a:t>with rapid dorsiflexion of the ankle.</a:t>
            </a:r>
          </a:p>
          <a:p>
            <a:r>
              <a:rPr lang="en-US" dirty="0" smtClean="0"/>
              <a:t>Ocular clonus = slow continuous lateral eye movements</a:t>
            </a:r>
            <a:endParaRPr lang="en-US" dirty="0"/>
          </a:p>
        </p:txBody>
      </p:sp>
      <p:sp>
        <p:nvSpPr>
          <p:cNvPr id="4" name="Slide Number Placeholder 3"/>
          <p:cNvSpPr>
            <a:spLocks noGrp="1"/>
          </p:cNvSpPr>
          <p:nvPr>
            <p:ph type="sldNum" sz="quarter" idx="10"/>
          </p:nvPr>
        </p:nvSpPr>
        <p:spPr/>
        <p:txBody>
          <a:bodyPr/>
          <a:lstStyle/>
          <a:p>
            <a:fld id="{86DB0F33-6489-48B6-A754-5C1DF2ACF5AF}" type="slidenum">
              <a:rPr lang="en-US" smtClean="0"/>
              <a:pPr/>
              <a:t>39</a:t>
            </a:fld>
            <a:endParaRPr lang="en-US" dirty="0"/>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6DB0F33-6489-48B6-A754-5C1DF2ACF5AF}" type="slidenum">
              <a:rPr lang="en-US" smtClean="0"/>
              <a:pPr/>
              <a:t>40</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Fricchione GL. Neuroleptic catatonia and its relationship to psychogenic catatonia. Biol Psychiatry. 1985 Mar;20(3):304-13.</a:t>
            </a:r>
          </a:p>
          <a:p>
            <a:endParaRPr lang="en-US" dirty="0" smtClean="0"/>
          </a:p>
          <a:p>
            <a:r>
              <a:rPr lang="en-US" dirty="0" smtClean="0"/>
              <a:t>Strawn JR, Keck PE Jr, Caroff SN. Neuroleptic malignant syndrome. Am J Psychiatry. 2007 Jun;164(6):870-6.</a:t>
            </a:r>
          </a:p>
          <a:p>
            <a:endParaRPr lang="en-US" dirty="0" smtClean="0"/>
          </a:p>
          <a:p>
            <a:endParaRPr lang="en-US" dirty="0"/>
          </a:p>
        </p:txBody>
      </p:sp>
      <p:sp>
        <p:nvSpPr>
          <p:cNvPr id="4" name="Slide Number Placeholder 3"/>
          <p:cNvSpPr>
            <a:spLocks noGrp="1"/>
          </p:cNvSpPr>
          <p:nvPr>
            <p:ph type="sldNum" sz="quarter" idx="10"/>
          </p:nvPr>
        </p:nvSpPr>
        <p:spPr/>
        <p:txBody>
          <a:bodyPr/>
          <a:lstStyle/>
          <a:p>
            <a:fld id="{86DB0F33-6489-48B6-A754-5C1DF2ACF5AF}" type="slidenum">
              <a:rPr lang="en-US" smtClean="0"/>
              <a:pPr/>
              <a:t>5</a:t>
            </a:fld>
            <a:endParaRPr lang="en-US" dirty="0"/>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20000"/>
          </a:bodyPr>
          <a:lstStyle/>
          <a:p>
            <a:r>
              <a:rPr lang="en-US" b="1" dirty="0" smtClean="0"/>
              <a:t>Drugs and Drug Interactions Associated with the Serotonin</a:t>
            </a:r>
          </a:p>
          <a:p>
            <a:r>
              <a:rPr lang="en-US" b="1" dirty="0" smtClean="0"/>
              <a:t>Syndrome.</a:t>
            </a:r>
          </a:p>
          <a:p>
            <a:r>
              <a:rPr lang="en-US" b="1" dirty="0" smtClean="0"/>
              <a:t>Drugs associated with the serotonin syndrome</a:t>
            </a:r>
          </a:p>
          <a:p>
            <a:r>
              <a:rPr lang="en-US" u="sng" dirty="0" smtClean="0"/>
              <a:t>Selective serotonin-reuptake inhibitors</a:t>
            </a:r>
          </a:p>
          <a:p>
            <a:pPr>
              <a:buFont typeface="Arial" pitchFamily="34" charset="0"/>
              <a:buChar char="•"/>
            </a:pPr>
            <a:r>
              <a:rPr lang="en-US" dirty="0" smtClean="0"/>
              <a:t>sertraline, fluoxetine, fluvoxamine, paroxetine, and citalopram</a:t>
            </a:r>
          </a:p>
          <a:p>
            <a:r>
              <a:rPr lang="en-US" u="sng" dirty="0" smtClean="0"/>
              <a:t>Other antidepressant drugs</a:t>
            </a:r>
          </a:p>
          <a:p>
            <a:pPr>
              <a:buFont typeface="Arial" pitchFamily="34" charset="0"/>
              <a:buChar char="•"/>
            </a:pPr>
            <a:r>
              <a:rPr lang="en-US" dirty="0" smtClean="0"/>
              <a:t> trazodone, nefazodone, buspirone, clomipramine, and venlafaxine</a:t>
            </a:r>
          </a:p>
          <a:p>
            <a:r>
              <a:rPr lang="en-US" u="sng" dirty="0" smtClean="0"/>
              <a:t>Monoamine oxidase inhibitors</a:t>
            </a:r>
          </a:p>
          <a:p>
            <a:pPr>
              <a:buFont typeface="Arial" pitchFamily="34" charset="0"/>
              <a:buChar char="•"/>
            </a:pPr>
            <a:r>
              <a:rPr lang="en-US" dirty="0" smtClean="0"/>
              <a:t> phenelzine, moclobemide, clorgiline, and isocarboxazid</a:t>
            </a:r>
          </a:p>
          <a:p>
            <a:r>
              <a:rPr lang="en-US" u="sng" dirty="0" smtClean="0"/>
              <a:t>Anticonvulsants</a:t>
            </a:r>
          </a:p>
          <a:p>
            <a:pPr>
              <a:buFont typeface="Arial" pitchFamily="34" charset="0"/>
              <a:buChar char="•"/>
            </a:pPr>
            <a:r>
              <a:rPr lang="en-US" dirty="0" smtClean="0"/>
              <a:t> valproate</a:t>
            </a:r>
          </a:p>
          <a:p>
            <a:r>
              <a:rPr lang="en-US" u="sng" dirty="0" smtClean="0"/>
              <a:t>Analgesics</a:t>
            </a:r>
          </a:p>
          <a:p>
            <a:pPr>
              <a:buFont typeface="Arial" pitchFamily="34" charset="0"/>
              <a:buChar char="•"/>
            </a:pPr>
            <a:r>
              <a:rPr lang="en-US" dirty="0" smtClean="0"/>
              <a:t>meperidine, fentanyl, tramadol, and pentazocine</a:t>
            </a:r>
          </a:p>
          <a:p>
            <a:r>
              <a:rPr lang="en-US" u="sng" dirty="0" smtClean="0"/>
              <a:t>Antiemetic agents</a:t>
            </a:r>
          </a:p>
          <a:p>
            <a:pPr>
              <a:buFont typeface="Arial" pitchFamily="34" charset="0"/>
              <a:buChar char="•"/>
            </a:pPr>
            <a:r>
              <a:rPr lang="en-US" dirty="0" smtClean="0"/>
              <a:t>ondansetron, granisetron, and metoclopramide</a:t>
            </a:r>
          </a:p>
          <a:p>
            <a:r>
              <a:rPr lang="en-US" u="sng" dirty="0" smtClean="0"/>
              <a:t>Antimigraine drugs</a:t>
            </a:r>
          </a:p>
          <a:p>
            <a:pPr>
              <a:buFont typeface="Arial" pitchFamily="34" charset="0"/>
              <a:buChar char="•"/>
            </a:pPr>
            <a:r>
              <a:rPr lang="en-US" dirty="0" smtClean="0"/>
              <a:t> triptans</a:t>
            </a:r>
          </a:p>
          <a:p>
            <a:r>
              <a:rPr lang="en-US" u="sng" dirty="0" smtClean="0"/>
              <a:t>Bariatric medications</a:t>
            </a:r>
          </a:p>
          <a:p>
            <a:pPr>
              <a:buFont typeface="Arial" pitchFamily="34" charset="0"/>
              <a:buChar char="•"/>
            </a:pPr>
            <a:r>
              <a:rPr lang="en-US" dirty="0" smtClean="0"/>
              <a:t> sibutramine</a:t>
            </a:r>
          </a:p>
          <a:p>
            <a:r>
              <a:rPr lang="en-US" u="sng" dirty="0" smtClean="0"/>
              <a:t>Antibiotics</a:t>
            </a:r>
          </a:p>
          <a:p>
            <a:pPr>
              <a:buFont typeface="Arial" pitchFamily="34" charset="0"/>
              <a:buChar char="•"/>
            </a:pPr>
            <a:r>
              <a:rPr lang="en-US" dirty="0" smtClean="0"/>
              <a:t>linezolid (a monoamine oxidase inhibitor) and ritonavir (through inhibition of 3A4)</a:t>
            </a:r>
          </a:p>
          <a:p>
            <a:r>
              <a:rPr lang="en-US" u="sng" dirty="0" smtClean="0"/>
              <a:t>Over-the-counter cough and cold remedies</a:t>
            </a:r>
          </a:p>
          <a:p>
            <a:pPr>
              <a:buFont typeface="Arial" pitchFamily="34" charset="0"/>
              <a:buChar char="•"/>
            </a:pPr>
            <a:r>
              <a:rPr lang="en-US" dirty="0" smtClean="0"/>
              <a:t>dextromethorphan</a:t>
            </a:r>
          </a:p>
          <a:p>
            <a:r>
              <a:rPr lang="en-US" u="sng" dirty="0" smtClean="0"/>
              <a:t>Drugs of abuse</a:t>
            </a:r>
          </a:p>
          <a:p>
            <a:pPr>
              <a:buFont typeface="Arial" pitchFamily="34" charset="0"/>
              <a:buChar char="•"/>
            </a:pPr>
            <a:r>
              <a:rPr lang="en-US" dirty="0" smtClean="0"/>
              <a:t> methylenedioxymethamphetamine (MDMA, or “ecstasy”), LSD</a:t>
            </a:r>
          </a:p>
          <a:p>
            <a:r>
              <a:rPr lang="en-US" u="sng" dirty="0" smtClean="0"/>
              <a:t>Dietary supplements and herbal products</a:t>
            </a:r>
          </a:p>
          <a:p>
            <a:r>
              <a:rPr lang="en-US" dirty="0" smtClean="0"/>
              <a:t> tryptophan, </a:t>
            </a:r>
            <a:r>
              <a:rPr lang="en-US" i="1" dirty="0" smtClean="0"/>
              <a:t>Hypericum perforatum </a:t>
            </a:r>
            <a:r>
              <a:rPr lang="en-US" dirty="0" smtClean="0"/>
              <a:t>(St. John’s wort), Panax ginseng (ginseng)</a:t>
            </a:r>
          </a:p>
          <a:p>
            <a:r>
              <a:rPr lang="en-US" u="sng" dirty="0" smtClean="0"/>
              <a:t>Other</a:t>
            </a:r>
          </a:p>
          <a:p>
            <a:pPr>
              <a:buFont typeface="Arial" pitchFamily="34" charset="0"/>
              <a:buChar char="•"/>
            </a:pPr>
            <a:r>
              <a:rPr lang="en-US" dirty="0" smtClean="0"/>
              <a:t>lithium</a:t>
            </a:r>
            <a:endParaRPr lang="en-US" dirty="0"/>
          </a:p>
        </p:txBody>
      </p:sp>
      <p:sp>
        <p:nvSpPr>
          <p:cNvPr id="4" name="Slide Number Placeholder 3"/>
          <p:cNvSpPr>
            <a:spLocks noGrp="1"/>
          </p:cNvSpPr>
          <p:nvPr>
            <p:ph type="sldNum" sz="quarter" idx="10"/>
          </p:nvPr>
        </p:nvSpPr>
        <p:spPr/>
        <p:txBody>
          <a:bodyPr/>
          <a:lstStyle/>
          <a:p>
            <a:fld id="{86DB0F33-6489-48B6-A754-5C1DF2ACF5AF}" type="slidenum">
              <a:rPr lang="en-US" smtClean="0"/>
              <a:pPr/>
              <a:t>41</a:t>
            </a:fld>
            <a:endParaRPr lang="en-US" dirty="0"/>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6DB0F33-6489-48B6-A754-5C1DF2ACF5AF}" type="slidenum">
              <a:rPr lang="en-US" smtClean="0"/>
              <a:pPr/>
              <a:t>43</a:t>
            </a:fld>
            <a:endParaRPr lang="en-US" dirty="0"/>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u="sng" dirty="0" smtClean="0"/>
              <a:t>The onset of symptoms is usually rapid</a:t>
            </a:r>
          </a:p>
          <a:p>
            <a:pPr>
              <a:buFont typeface="Arial" pitchFamily="34" charset="0"/>
              <a:buChar char="•"/>
            </a:pPr>
            <a:r>
              <a:rPr lang="en-US" dirty="0" smtClean="0"/>
              <a:t>Approximately 60 percent of patients with the serotonin syndrome present within six hours after initial use of medication, an overdose, or a change in dosing.</a:t>
            </a:r>
          </a:p>
          <a:p>
            <a:pPr>
              <a:buFont typeface="Arial" pitchFamily="34" charset="0"/>
              <a:buChar char="•"/>
            </a:pPr>
            <a:r>
              <a:rPr lang="en-US" dirty="0" smtClean="0"/>
              <a:t>Patients with mild manifestations may present with chronic subacute symptoms.</a:t>
            </a:r>
          </a:p>
          <a:p>
            <a:pPr>
              <a:buFont typeface="Arial" pitchFamily="34" charset="0"/>
              <a:buChar char="•"/>
            </a:pPr>
            <a:endParaRPr lang="en-US" dirty="0" smtClean="0"/>
          </a:p>
          <a:p>
            <a:r>
              <a:rPr lang="en-US" dirty="0" smtClean="0"/>
              <a:t>The serotonin syndrome is not believed to resolve spontaneously as long as precipitating agents continue to be administered.</a:t>
            </a:r>
            <a:endParaRPr lang="en-US" dirty="0"/>
          </a:p>
        </p:txBody>
      </p:sp>
      <p:sp>
        <p:nvSpPr>
          <p:cNvPr id="4" name="Slide Number Placeholder 3"/>
          <p:cNvSpPr>
            <a:spLocks noGrp="1"/>
          </p:cNvSpPr>
          <p:nvPr>
            <p:ph type="sldNum" sz="quarter" idx="10"/>
          </p:nvPr>
        </p:nvSpPr>
        <p:spPr/>
        <p:txBody>
          <a:bodyPr/>
          <a:lstStyle/>
          <a:p>
            <a:fld id="{86DB0F33-6489-48B6-A754-5C1DF2ACF5AF}" type="slidenum">
              <a:rPr lang="en-US" smtClean="0"/>
              <a:pPr/>
              <a:t>44</a:t>
            </a:fld>
            <a:endParaRPr lang="en-US" dirty="0"/>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u="sng" dirty="0" smtClean="0"/>
              <a:t>Management of the serotonin syndrome involves several steps</a:t>
            </a:r>
          </a:p>
          <a:p>
            <a:pPr>
              <a:buFont typeface="Arial" pitchFamily="34" charset="0"/>
              <a:buChar char="•"/>
            </a:pPr>
            <a:r>
              <a:rPr lang="en-US" dirty="0" smtClean="0"/>
              <a:t>The removal of the precipitating drugs</a:t>
            </a:r>
          </a:p>
          <a:p>
            <a:pPr>
              <a:buFont typeface="Arial" pitchFamily="34" charset="0"/>
              <a:buChar char="•"/>
            </a:pPr>
            <a:r>
              <a:rPr lang="en-US" dirty="0" smtClean="0"/>
              <a:t>The provision of supportive care</a:t>
            </a:r>
          </a:p>
          <a:p>
            <a:pPr>
              <a:buFont typeface="Arial" pitchFamily="34" charset="0"/>
              <a:buChar char="•"/>
            </a:pPr>
            <a:r>
              <a:rPr lang="en-US" dirty="0" smtClean="0"/>
              <a:t>The control of agitation</a:t>
            </a:r>
          </a:p>
          <a:p>
            <a:pPr>
              <a:buFont typeface="Arial" pitchFamily="34" charset="0"/>
              <a:buChar char="•"/>
            </a:pPr>
            <a:r>
              <a:rPr lang="en-US" dirty="0" smtClean="0"/>
              <a:t>The administration of 5-HT 2a antagonists</a:t>
            </a:r>
          </a:p>
          <a:p>
            <a:pPr>
              <a:buFont typeface="Arial" pitchFamily="34" charset="0"/>
              <a:buChar char="•"/>
            </a:pPr>
            <a:r>
              <a:rPr lang="en-US" dirty="0" smtClean="0"/>
              <a:t>The control of autonomic instability and hyperthermia.</a:t>
            </a:r>
          </a:p>
          <a:p>
            <a:endParaRPr lang="en-US" dirty="0"/>
          </a:p>
        </p:txBody>
      </p:sp>
      <p:sp>
        <p:nvSpPr>
          <p:cNvPr id="4" name="Slide Number Placeholder 3"/>
          <p:cNvSpPr>
            <a:spLocks noGrp="1"/>
          </p:cNvSpPr>
          <p:nvPr>
            <p:ph type="sldNum" sz="quarter" idx="10"/>
          </p:nvPr>
        </p:nvSpPr>
        <p:spPr/>
        <p:txBody>
          <a:bodyPr/>
          <a:lstStyle/>
          <a:p>
            <a:fld id="{86DB0F33-6489-48B6-A754-5C1DF2ACF5AF}" type="slidenum">
              <a:rPr lang="en-US" smtClean="0"/>
              <a:pPr/>
              <a:t>45</a:t>
            </a:fld>
            <a:endParaRPr lang="en-US" dirty="0"/>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smtClean="0"/>
          </a:p>
          <a:p>
            <a:r>
              <a:rPr lang="en-US" dirty="0" smtClean="0"/>
              <a:t>The discontinuation of punitive agents and the administration of intravenous fluids and correction of vital signs, remains a mainstay of therapy.</a:t>
            </a:r>
          </a:p>
          <a:p>
            <a:endParaRPr lang="en-US" dirty="0" smtClean="0"/>
          </a:p>
          <a:p>
            <a:r>
              <a:rPr lang="en-US" dirty="0" smtClean="0"/>
              <a:t>However, an abrupt deterioration in the condition of a patient who has been conservatively treated indicates the need for an immediate, aggressive response.</a:t>
            </a:r>
            <a:endParaRPr lang="en-US" dirty="0"/>
          </a:p>
        </p:txBody>
      </p:sp>
      <p:sp>
        <p:nvSpPr>
          <p:cNvPr id="4" name="Slide Number Placeholder 3"/>
          <p:cNvSpPr>
            <a:spLocks noGrp="1"/>
          </p:cNvSpPr>
          <p:nvPr>
            <p:ph type="sldNum" sz="quarter" idx="10"/>
          </p:nvPr>
        </p:nvSpPr>
        <p:spPr/>
        <p:txBody>
          <a:bodyPr/>
          <a:lstStyle/>
          <a:p>
            <a:fld id="{86DB0F33-6489-48B6-A754-5C1DF2ACF5AF}" type="slidenum">
              <a:rPr lang="en-US" smtClean="0"/>
              <a:pPr/>
              <a:t>46</a:t>
            </a:fld>
            <a:endParaRPr lang="en-US" dirty="0"/>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As in NMS the intensity of therapy depends on the severity of illness. </a:t>
            </a:r>
          </a:p>
          <a:p>
            <a:endParaRPr lang="en-US" dirty="0" smtClean="0"/>
          </a:p>
          <a:p>
            <a:r>
              <a:rPr lang="en-US" dirty="0" smtClean="0"/>
              <a:t>Mild cases (e.g., with </a:t>
            </a:r>
            <a:r>
              <a:rPr lang="en-US" dirty="0" err="1" smtClean="0"/>
              <a:t>hyperreflexia</a:t>
            </a:r>
            <a:r>
              <a:rPr lang="en-US" dirty="0" smtClean="0"/>
              <a:t> and tremor but no fever) can usually be managed with supportive care, removal of the precipitating drugs, and treatment with benzodiazepines. </a:t>
            </a:r>
          </a:p>
          <a:p>
            <a:endParaRPr lang="en-US" dirty="0" smtClean="0"/>
          </a:p>
          <a:p>
            <a:r>
              <a:rPr lang="en-US" dirty="0" smtClean="0"/>
              <a:t>Moderately to severely ill patients should have all physiologic abnormalities (autonomic instability and hyperthermia) aggressively corrected and may benefit from the administration of 5-HT 2A antagonists in addition to the above measures.</a:t>
            </a:r>
          </a:p>
          <a:p>
            <a:endParaRPr lang="en-US" dirty="0" smtClean="0"/>
          </a:p>
          <a:p>
            <a:endParaRPr lang="en-US" dirty="0"/>
          </a:p>
        </p:txBody>
      </p:sp>
      <p:sp>
        <p:nvSpPr>
          <p:cNvPr id="4" name="Slide Number Placeholder 3"/>
          <p:cNvSpPr>
            <a:spLocks noGrp="1"/>
          </p:cNvSpPr>
          <p:nvPr>
            <p:ph type="sldNum" sz="quarter" idx="10"/>
          </p:nvPr>
        </p:nvSpPr>
        <p:spPr/>
        <p:txBody>
          <a:bodyPr/>
          <a:lstStyle/>
          <a:p>
            <a:fld id="{86DB0F33-6489-48B6-A754-5C1DF2ACF5AF}" type="slidenum">
              <a:rPr lang="en-US" smtClean="0"/>
              <a:pPr/>
              <a:t>47</a:t>
            </a:fld>
            <a:endParaRPr lang="en-US" dirty="0"/>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Control of the agitation often present in serotonin syndrome with benzodiazepines is often necessary.</a:t>
            </a:r>
          </a:p>
          <a:p>
            <a:endParaRPr lang="en-US" dirty="0" smtClean="0"/>
          </a:p>
          <a:p>
            <a:r>
              <a:rPr lang="en-US" dirty="0" smtClean="0"/>
              <a:t>Benzodiazepines such as diazepam improve survival in animal models and blunt the hyperadrenergic component of  serotonin syndrome.</a:t>
            </a:r>
            <a:endParaRPr lang="en-US" dirty="0"/>
          </a:p>
        </p:txBody>
      </p:sp>
      <p:sp>
        <p:nvSpPr>
          <p:cNvPr id="4" name="Slide Number Placeholder 3"/>
          <p:cNvSpPr>
            <a:spLocks noGrp="1"/>
          </p:cNvSpPr>
          <p:nvPr>
            <p:ph type="sldNum" sz="quarter" idx="10"/>
          </p:nvPr>
        </p:nvSpPr>
        <p:spPr/>
        <p:txBody>
          <a:bodyPr/>
          <a:lstStyle/>
          <a:p>
            <a:fld id="{86DB0F33-6489-48B6-A754-5C1DF2ACF5AF}" type="slidenum">
              <a:rPr lang="en-US" smtClean="0"/>
              <a:pPr/>
              <a:t>48</a:t>
            </a:fld>
            <a:endParaRPr lang="en-US" dirty="0"/>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Cyproheptadine is the recommended therapy for the serotonin syndrome, although its efficacy has not been rigorously established.</a:t>
            </a:r>
          </a:p>
          <a:p>
            <a:endParaRPr lang="en-US" dirty="0" smtClean="0"/>
          </a:p>
          <a:p>
            <a:r>
              <a:rPr lang="en-US" dirty="0" smtClean="0"/>
              <a:t>Treatment of the serotonin syndrome in adults may require 12 to 32 mg of the drug during a 24-hour period, a dose that binds 85 to 95 percent of serotonin receptors.</a:t>
            </a:r>
          </a:p>
          <a:p>
            <a:endParaRPr lang="en-US" dirty="0" smtClean="0"/>
          </a:p>
          <a:p>
            <a:r>
              <a:rPr lang="en-US" u="sng" dirty="0" smtClean="0"/>
              <a:t>References</a:t>
            </a:r>
          </a:p>
          <a:p>
            <a:r>
              <a:rPr lang="en-US" dirty="0" smtClean="0"/>
              <a:t>Graudins A, Stearman A, Chan B. Treatment of the serotonin syndrome with cyproheptadine. J Emerg Med. 1998;16(4):615-9.</a:t>
            </a:r>
          </a:p>
          <a:p>
            <a:endParaRPr lang="en-US" dirty="0" smtClean="0"/>
          </a:p>
          <a:p>
            <a:r>
              <a:rPr lang="en-US" dirty="0" smtClean="0"/>
              <a:t>McDaniel WW.  Serotonin syndrome: early management with cyproheptadine.</a:t>
            </a:r>
          </a:p>
          <a:p>
            <a:r>
              <a:rPr lang="en-US" dirty="0" smtClean="0"/>
              <a:t>Ann Pharmacother. 2001;35(7-8):870-3.</a:t>
            </a:r>
          </a:p>
          <a:p>
            <a:endParaRPr lang="en-US" dirty="0" smtClean="0"/>
          </a:p>
          <a:p>
            <a:r>
              <a:rPr lang="en-US" dirty="0" smtClean="0"/>
              <a:t>Boyer EW, Shannon M. The serotonin syndrome. N Engl J Med. 2005 Mar 17;352(11):1112-20.</a:t>
            </a:r>
          </a:p>
          <a:p>
            <a:endParaRPr lang="en-US" dirty="0"/>
          </a:p>
        </p:txBody>
      </p:sp>
      <p:sp>
        <p:nvSpPr>
          <p:cNvPr id="4" name="Slide Number Placeholder 3"/>
          <p:cNvSpPr>
            <a:spLocks noGrp="1"/>
          </p:cNvSpPr>
          <p:nvPr>
            <p:ph type="sldNum" sz="quarter" idx="10"/>
          </p:nvPr>
        </p:nvSpPr>
        <p:spPr/>
        <p:txBody>
          <a:bodyPr/>
          <a:lstStyle/>
          <a:p>
            <a:fld id="{86DB0F33-6489-48B6-A754-5C1DF2ACF5AF}" type="slidenum">
              <a:rPr lang="en-US" smtClean="0"/>
              <a:pPr/>
              <a:t>49</a:t>
            </a:fld>
            <a:endParaRPr lang="en-US" dirty="0"/>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Clinicians desiring a parenteral agent should consider the intramuscular administration of 50 to 100 mg of chlorpromazine.</a:t>
            </a:r>
          </a:p>
          <a:p>
            <a:endParaRPr lang="en-US" dirty="0" smtClean="0"/>
          </a:p>
          <a:p>
            <a:r>
              <a:rPr lang="en-US" dirty="0" smtClean="0"/>
              <a:t>Must be used cautiously given concern of hypotension and the often present concern of NMS in the differential diagnosis of patients presenting with symptoms suggestive of serotonin syndrome.</a:t>
            </a:r>
          </a:p>
          <a:p>
            <a:endParaRPr lang="en-US" dirty="0" smtClean="0"/>
          </a:p>
          <a:p>
            <a:r>
              <a:rPr lang="en-US" u="sng" dirty="0" smtClean="0"/>
              <a:t>Reference</a:t>
            </a:r>
          </a:p>
          <a:p>
            <a:r>
              <a:rPr lang="en-US" dirty="0" smtClean="0"/>
              <a:t>Graham PM.  Successful treatment of the toxic serotonin syndrome with chlorpromazine.  Med J Aust. 1997;166(3):166-7.</a:t>
            </a:r>
          </a:p>
          <a:p>
            <a:endParaRPr lang="en-US" dirty="0" smtClean="0"/>
          </a:p>
          <a:p>
            <a:endParaRPr lang="en-US" dirty="0" smtClean="0"/>
          </a:p>
        </p:txBody>
      </p:sp>
      <p:sp>
        <p:nvSpPr>
          <p:cNvPr id="4" name="Slide Number Placeholder 3"/>
          <p:cNvSpPr>
            <a:spLocks noGrp="1"/>
          </p:cNvSpPr>
          <p:nvPr>
            <p:ph type="sldNum" sz="quarter" idx="10"/>
          </p:nvPr>
        </p:nvSpPr>
        <p:spPr/>
        <p:txBody>
          <a:bodyPr/>
          <a:lstStyle/>
          <a:p>
            <a:fld id="{86DB0F33-6489-48B6-A754-5C1DF2ACF5AF}" type="slidenum">
              <a:rPr lang="en-US" smtClean="0"/>
              <a:pPr/>
              <a:t>50</a:t>
            </a:fld>
            <a:endParaRPr lang="en-US" dirty="0"/>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Propranolol, a 5-HT1a antagonist with a long duration of action, may cause exacerbate hypotension and lead to shock in patients with autonomic instability.</a:t>
            </a:r>
          </a:p>
          <a:p>
            <a:endParaRPr lang="en-US" dirty="0" smtClean="0"/>
          </a:p>
          <a:p>
            <a:r>
              <a:rPr lang="en-US" dirty="0" smtClean="0"/>
              <a:t>Furthermore, propranolol can blunt the tachycardia that can be used to determine the duration and effectiveness of therapy.</a:t>
            </a:r>
          </a:p>
          <a:p>
            <a:endParaRPr lang="en-US" dirty="0" smtClean="0"/>
          </a:p>
          <a:p>
            <a:r>
              <a:rPr lang="en-US" u="sng" dirty="0" smtClean="0"/>
              <a:t>Reference</a:t>
            </a:r>
          </a:p>
          <a:p>
            <a:r>
              <a:rPr lang="en-US" dirty="0" smtClean="0"/>
              <a:t>Gillman PK.  The serotonin syndrome and its treatment. J Psychopharmacol. 1999;13(1):100-9. </a:t>
            </a:r>
          </a:p>
          <a:p>
            <a:endParaRPr lang="en-US" dirty="0" smtClean="0"/>
          </a:p>
        </p:txBody>
      </p:sp>
      <p:sp>
        <p:nvSpPr>
          <p:cNvPr id="4" name="Slide Number Placeholder 3"/>
          <p:cNvSpPr>
            <a:spLocks noGrp="1"/>
          </p:cNvSpPr>
          <p:nvPr>
            <p:ph type="sldNum" sz="quarter" idx="10"/>
          </p:nvPr>
        </p:nvSpPr>
        <p:spPr/>
        <p:txBody>
          <a:bodyPr/>
          <a:lstStyle/>
          <a:p>
            <a:fld id="{86DB0F33-6489-48B6-A754-5C1DF2ACF5AF}" type="slidenum">
              <a:rPr lang="en-US" smtClean="0"/>
              <a:pPr/>
              <a:t>51</a:t>
            </a:fld>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lvl="0"/>
            <a:r>
              <a:rPr lang="en-US" u="sng" dirty="0"/>
              <a:t>Changes in mental status</a:t>
            </a:r>
          </a:p>
          <a:p>
            <a:pPr lvl="0">
              <a:buFont typeface="Arial" pitchFamily="34" charset="0"/>
              <a:buChar char="•"/>
            </a:pPr>
            <a:r>
              <a:rPr lang="en-US" dirty="0"/>
              <a:t>O</a:t>
            </a:r>
            <a:r>
              <a:rPr lang="en-US" dirty="0" smtClean="0"/>
              <a:t>btundation</a:t>
            </a:r>
            <a:endParaRPr lang="en-US" dirty="0"/>
          </a:p>
          <a:p>
            <a:pPr lvl="0">
              <a:buFont typeface="Arial" pitchFamily="34" charset="0"/>
              <a:buChar char="•"/>
            </a:pPr>
            <a:r>
              <a:rPr lang="en-US" dirty="0"/>
              <a:t>N</a:t>
            </a:r>
            <a:r>
              <a:rPr lang="en-US" dirty="0" smtClean="0"/>
              <a:t>ew </a:t>
            </a:r>
            <a:r>
              <a:rPr lang="en-US" dirty="0"/>
              <a:t>onset catatonia</a:t>
            </a:r>
          </a:p>
          <a:p>
            <a:pPr lvl="0"/>
            <a:endParaRPr lang="en-US" dirty="0" smtClean="0"/>
          </a:p>
          <a:p>
            <a:pPr lvl="0"/>
            <a:r>
              <a:rPr lang="en-US" u="sng" dirty="0" smtClean="0"/>
              <a:t>Extrapyraminal symptoms</a:t>
            </a:r>
            <a:endParaRPr lang="en-US" u="sng" dirty="0"/>
          </a:p>
          <a:p>
            <a:pPr lvl="0">
              <a:buFont typeface="Arial" pitchFamily="34" charset="0"/>
              <a:buChar char="•"/>
            </a:pPr>
            <a:r>
              <a:rPr lang="en-US" dirty="0"/>
              <a:t>D</a:t>
            </a:r>
            <a:r>
              <a:rPr lang="en-US" dirty="0" smtClean="0"/>
              <a:t>ysarthria</a:t>
            </a:r>
            <a:endParaRPr lang="en-US" dirty="0"/>
          </a:p>
          <a:p>
            <a:pPr lvl="0">
              <a:buFont typeface="Arial" pitchFamily="34" charset="0"/>
              <a:buChar char="•"/>
            </a:pPr>
            <a:r>
              <a:rPr lang="en-US" dirty="0"/>
              <a:t>D</a:t>
            </a:r>
            <a:r>
              <a:rPr lang="en-US" dirty="0" smtClean="0"/>
              <a:t>ysphagia</a:t>
            </a:r>
            <a:endParaRPr lang="en-US" dirty="0"/>
          </a:p>
          <a:p>
            <a:pPr lvl="0">
              <a:buFont typeface="Arial" pitchFamily="34" charset="0"/>
              <a:buChar char="•"/>
            </a:pPr>
            <a:r>
              <a:rPr lang="en-US" dirty="0"/>
              <a:t>M</a:t>
            </a:r>
            <a:r>
              <a:rPr lang="en-US" dirty="0" smtClean="0"/>
              <a:t>yoclonus</a:t>
            </a:r>
            <a:endParaRPr lang="en-US" dirty="0"/>
          </a:p>
          <a:p>
            <a:pPr lvl="0">
              <a:buFont typeface="Arial" pitchFamily="34" charset="0"/>
              <a:buChar char="•"/>
            </a:pPr>
            <a:r>
              <a:rPr lang="en-US" dirty="0"/>
              <a:t>T</a:t>
            </a:r>
            <a:r>
              <a:rPr lang="en-US" dirty="0" smtClean="0"/>
              <a:t>remor</a:t>
            </a:r>
            <a:endParaRPr lang="en-US" dirty="0"/>
          </a:p>
          <a:p>
            <a:pPr lvl="0">
              <a:buFont typeface="Arial" pitchFamily="34" charset="0"/>
              <a:buChar char="•"/>
            </a:pPr>
            <a:r>
              <a:rPr lang="en-US" dirty="0" smtClean="0"/>
              <a:t>Rigidity</a:t>
            </a:r>
            <a:endParaRPr lang="en-US" dirty="0"/>
          </a:p>
          <a:p>
            <a:pPr lvl="0"/>
            <a:endParaRPr lang="en-US" dirty="0" smtClean="0"/>
          </a:p>
          <a:p>
            <a:pPr lvl="0"/>
            <a:r>
              <a:rPr lang="en-US" u="sng" dirty="0" smtClean="0"/>
              <a:t>Autonomic </a:t>
            </a:r>
            <a:r>
              <a:rPr lang="en-US" u="sng" dirty="0"/>
              <a:t>system dysfunction</a:t>
            </a:r>
          </a:p>
          <a:p>
            <a:pPr lvl="0">
              <a:buFont typeface="Arial" pitchFamily="34" charset="0"/>
              <a:buChar char="•"/>
            </a:pPr>
            <a:r>
              <a:rPr lang="en-US" dirty="0"/>
              <a:t>E</a:t>
            </a:r>
            <a:r>
              <a:rPr lang="en-US" dirty="0" smtClean="0"/>
              <a:t>pisodic </a:t>
            </a:r>
            <a:r>
              <a:rPr lang="en-US" dirty="0"/>
              <a:t>tachycardia</a:t>
            </a:r>
          </a:p>
          <a:p>
            <a:pPr lvl="0">
              <a:buFont typeface="Arial" pitchFamily="34" charset="0"/>
              <a:buChar char="•"/>
            </a:pPr>
            <a:r>
              <a:rPr lang="en-US" dirty="0" smtClean="0"/>
              <a:t>Hypertension</a:t>
            </a:r>
          </a:p>
          <a:p>
            <a:pPr lvl="0">
              <a:buFont typeface="Arial" pitchFamily="34" charset="0"/>
              <a:buChar char="•"/>
            </a:pPr>
            <a:endParaRPr lang="en-US" dirty="0" smtClean="0"/>
          </a:p>
          <a:p>
            <a:r>
              <a:rPr lang="en-US" dirty="0" smtClean="0"/>
              <a:t>Study </a:t>
            </a:r>
            <a:r>
              <a:rPr lang="en-US" dirty="0"/>
              <a:t>of the pattern of system development in 153 clinical case reports.</a:t>
            </a:r>
          </a:p>
          <a:p>
            <a:pPr lvl="0"/>
            <a:r>
              <a:rPr lang="en-US" dirty="0"/>
              <a:t>Mental status changes or rigidity constituted the initial signs of the disorder in 82.3% of the </a:t>
            </a:r>
            <a:r>
              <a:rPr lang="en-US" dirty="0" smtClean="0"/>
              <a:t>cases .  (Velamoor et al. 1994)</a:t>
            </a:r>
          </a:p>
          <a:p>
            <a:endParaRPr lang="en-US" dirty="0" smtClean="0"/>
          </a:p>
          <a:p>
            <a:r>
              <a:rPr lang="en-US" u="sng" dirty="0" smtClean="0"/>
              <a:t>References</a:t>
            </a:r>
          </a:p>
          <a:p>
            <a:r>
              <a:rPr lang="en-US" dirty="0" smtClean="0"/>
              <a:t>Velamoor VR, Norman RM, Caroff SN, et al.  Progression of symptoms in neuroleptic malignant syndrome.  J Nerv Ment Dis. 1994 Mar;182(3):168-73.</a:t>
            </a:r>
          </a:p>
          <a:p>
            <a:endParaRPr lang="en-US" dirty="0"/>
          </a:p>
          <a:p>
            <a:endParaRPr lang="en-US" dirty="0"/>
          </a:p>
        </p:txBody>
      </p:sp>
      <p:sp>
        <p:nvSpPr>
          <p:cNvPr id="4" name="Slide Number Placeholder 3"/>
          <p:cNvSpPr>
            <a:spLocks noGrp="1"/>
          </p:cNvSpPr>
          <p:nvPr>
            <p:ph type="sldNum" sz="quarter" idx="10"/>
          </p:nvPr>
        </p:nvSpPr>
        <p:spPr/>
        <p:txBody>
          <a:bodyPr/>
          <a:lstStyle/>
          <a:p>
            <a:fld id="{86DB0F33-6489-48B6-A754-5C1DF2ACF5AF}" type="slidenum">
              <a:rPr lang="en-US" smtClean="0"/>
              <a:pPr/>
              <a:t>6</a:t>
            </a:fld>
            <a:endParaRPr lang="en-US" dirty="0"/>
          </a:p>
        </p:txBody>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u="sng" dirty="0" smtClean="0"/>
              <a:t>References</a:t>
            </a:r>
          </a:p>
          <a:p>
            <a:r>
              <a:rPr lang="en-US" dirty="0" smtClean="0"/>
              <a:t>Birmes P, Coppin D, Schmitt L, et al. Serotonin syndrome: a brief review. CMAJ. 2003;168(11):1439-42.</a:t>
            </a:r>
          </a:p>
          <a:p>
            <a:endParaRPr lang="en-US" dirty="0"/>
          </a:p>
        </p:txBody>
      </p:sp>
      <p:sp>
        <p:nvSpPr>
          <p:cNvPr id="4" name="Slide Number Placeholder 3"/>
          <p:cNvSpPr>
            <a:spLocks noGrp="1"/>
          </p:cNvSpPr>
          <p:nvPr>
            <p:ph type="sldNum" sz="quarter" idx="10"/>
          </p:nvPr>
        </p:nvSpPr>
        <p:spPr/>
        <p:txBody>
          <a:bodyPr/>
          <a:lstStyle/>
          <a:p>
            <a:fld id="{86DB0F33-6489-48B6-A754-5C1DF2ACF5AF}" type="slidenum">
              <a:rPr lang="en-US" smtClean="0"/>
              <a:pPr/>
              <a:t>52</a:t>
            </a:fld>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a:bodyPr>
          <a:lstStyle/>
          <a:p>
            <a:pPr lvl="0"/>
            <a:r>
              <a:rPr lang="en-US" u="sng" dirty="0"/>
              <a:t>Hyperthermia</a:t>
            </a:r>
          </a:p>
          <a:p>
            <a:pPr lvl="0">
              <a:buFont typeface="Arial" pitchFamily="34" charset="0"/>
              <a:buChar char="•"/>
            </a:pPr>
            <a:r>
              <a:rPr lang="en-US" dirty="0" smtClean="0"/>
              <a:t>Hyperthermia </a:t>
            </a:r>
            <a:r>
              <a:rPr lang="en-US" dirty="0"/>
              <a:t>and profuse sweating occurs in 98% of reported NMS cases</a:t>
            </a:r>
          </a:p>
          <a:p>
            <a:pPr lvl="1">
              <a:buFont typeface="Arial" pitchFamily="34" charset="0"/>
              <a:buChar char="•"/>
            </a:pPr>
            <a:r>
              <a:rPr lang="en-US" dirty="0"/>
              <a:t>&gt;38C in 87%</a:t>
            </a:r>
          </a:p>
          <a:p>
            <a:pPr lvl="1">
              <a:buFont typeface="Arial" pitchFamily="34" charset="0"/>
              <a:buChar char="•"/>
            </a:pPr>
            <a:r>
              <a:rPr lang="en-US" dirty="0"/>
              <a:t>&gt;40C in 40%</a:t>
            </a:r>
          </a:p>
          <a:p>
            <a:pPr lvl="0">
              <a:buFont typeface="Arial" pitchFamily="34" charset="0"/>
              <a:buChar char="•"/>
            </a:pPr>
            <a:r>
              <a:rPr lang="en-US" dirty="0" smtClean="0"/>
              <a:t>Usually </a:t>
            </a:r>
            <a:r>
              <a:rPr lang="en-US" dirty="0"/>
              <a:t>develops as a late manifestation of the full blown syndrome</a:t>
            </a:r>
          </a:p>
          <a:p>
            <a:pPr lvl="0">
              <a:buFont typeface="Arial" pitchFamily="34" charset="0"/>
              <a:buChar char="•"/>
            </a:pPr>
            <a:r>
              <a:rPr lang="en-US" dirty="0" smtClean="0"/>
              <a:t>Most </a:t>
            </a:r>
            <a:r>
              <a:rPr lang="en-US" dirty="0"/>
              <a:t>distinguishing feature of NMS</a:t>
            </a:r>
          </a:p>
          <a:p>
            <a:pPr>
              <a:buFont typeface="Arial" pitchFamily="34" charset="0"/>
              <a:buChar char="•"/>
            </a:pPr>
            <a:r>
              <a:rPr lang="en-US" dirty="0"/>
              <a:t>Sets it apart from other neuroleptic related conditions such as EPS.</a:t>
            </a:r>
          </a:p>
          <a:p>
            <a:pPr lvl="0">
              <a:buFont typeface="Arial" pitchFamily="34" charset="0"/>
              <a:buChar char="•"/>
            </a:pPr>
            <a:r>
              <a:rPr lang="en-US" dirty="0"/>
              <a:t>Need to rule out other potential sources of hyperthermia such as febrile illness do to infection.</a:t>
            </a:r>
          </a:p>
          <a:p>
            <a:pPr lvl="0"/>
            <a:endParaRPr lang="en-US" dirty="0"/>
          </a:p>
          <a:p>
            <a:pPr>
              <a:buFont typeface="Arial" pitchFamily="34" charset="0"/>
              <a:buChar char="•"/>
            </a:pPr>
            <a:r>
              <a:rPr lang="en-US" dirty="0" smtClean="0"/>
              <a:t>Possible </a:t>
            </a:r>
            <a:r>
              <a:rPr lang="en-US" dirty="0"/>
              <a:t>sources of hyperthermia:</a:t>
            </a:r>
          </a:p>
          <a:p>
            <a:pPr lvl="1">
              <a:buFont typeface="Arial" pitchFamily="34" charset="0"/>
              <a:buChar char="•"/>
            </a:pPr>
            <a:r>
              <a:rPr lang="en-US" dirty="0" smtClean="0"/>
              <a:t>Neuroleptic </a:t>
            </a:r>
            <a:r>
              <a:rPr lang="en-US" dirty="0"/>
              <a:t>induced inhibition of central dopaminergic thermoregulatory </a:t>
            </a:r>
            <a:r>
              <a:rPr lang="en-US" dirty="0" smtClean="0"/>
              <a:t>mechanisms</a:t>
            </a:r>
            <a:endParaRPr lang="en-US" dirty="0"/>
          </a:p>
          <a:p>
            <a:pPr lvl="1">
              <a:buFont typeface="Arial" pitchFamily="34" charset="0"/>
              <a:buChar char="•"/>
            </a:pPr>
            <a:r>
              <a:rPr lang="en-US" dirty="0" smtClean="0"/>
              <a:t>Increased </a:t>
            </a:r>
            <a:r>
              <a:rPr lang="en-US" dirty="0"/>
              <a:t>heat production derived from neuroleptic effects on skeletal muscle tone</a:t>
            </a:r>
          </a:p>
          <a:p>
            <a:pPr lvl="1">
              <a:buFont typeface="Arial" pitchFamily="34" charset="0"/>
              <a:buChar char="•"/>
            </a:pPr>
            <a:r>
              <a:rPr lang="en-US" dirty="0" smtClean="0"/>
              <a:t>Increased </a:t>
            </a:r>
            <a:r>
              <a:rPr lang="en-US" dirty="0"/>
              <a:t>heat production resulting from increased metabolism</a:t>
            </a:r>
          </a:p>
          <a:p>
            <a:pPr lvl="0"/>
            <a:endParaRPr lang="en-US" dirty="0"/>
          </a:p>
          <a:p>
            <a:pPr lvl="0"/>
            <a:r>
              <a:rPr lang="en-US" u="sng" dirty="0"/>
              <a:t>Muscle rigidity</a:t>
            </a:r>
          </a:p>
          <a:p>
            <a:pPr>
              <a:buFont typeface="Arial" pitchFamily="34" charset="0"/>
              <a:buChar char="•"/>
            </a:pPr>
            <a:r>
              <a:rPr lang="en-US" dirty="0" smtClean="0"/>
              <a:t>Unresponsive </a:t>
            </a:r>
            <a:r>
              <a:rPr lang="en-US" dirty="0"/>
              <a:t>to antiparkinsonian medications</a:t>
            </a:r>
          </a:p>
          <a:p>
            <a:pPr>
              <a:buFont typeface="Arial" pitchFamily="34" charset="0"/>
              <a:buChar char="•"/>
            </a:pPr>
            <a:r>
              <a:rPr lang="en-US" dirty="0" smtClean="0"/>
              <a:t>Generalized </a:t>
            </a:r>
            <a:r>
              <a:rPr lang="en-US" dirty="0"/>
              <a:t>rigidity, described as “lead pipe” in its most severe form, is reported in 97</a:t>
            </a:r>
            <a:r>
              <a:rPr lang="en-US" dirty="0" smtClean="0"/>
              <a:t>%</a:t>
            </a:r>
            <a:endParaRPr lang="en-US" dirty="0"/>
          </a:p>
          <a:p>
            <a:pPr>
              <a:buFont typeface="Arial" pitchFamily="34" charset="0"/>
              <a:buChar char="•"/>
            </a:pPr>
            <a:r>
              <a:rPr lang="en-US" dirty="0"/>
              <a:t>Rigidity may be a less impressive sign when NMS is associated with atypical antipsychotics.</a:t>
            </a:r>
          </a:p>
          <a:p>
            <a:pPr lvl="0"/>
            <a:endParaRPr lang="en-US" dirty="0"/>
          </a:p>
          <a:p>
            <a:pPr lvl="0"/>
            <a:r>
              <a:rPr lang="en-US" u="sng" dirty="0"/>
              <a:t>Mental status changes</a:t>
            </a:r>
          </a:p>
          <a:p>
            <a:pPr lvl="0">
              <a:buFont typeface="Arial" pitchFamily="34" charset="0"/>
              <a:buChar char="•"/>
            </a:pPr>
            <a:r>
              <a:rPr lang="en-US" dirty="0"/>
              <a:t>Reported in 97%  of the </a:t>
            </a:r>
            <a:r>
              <a:rPr lang="en-US" dirty="0" smtClean="0"/>
              <a:t>cases</a:t>
            </a:r>
            <a:endParaRPr lang="en-US" dirty="0"/>
          </a:p>
          <a:p>
            <a:pPr>
              <a:buFont typeface="Arial" pitchFamily="34" charset="0"/>
              <a:buChar char="•"/>
            </a:pPr>
            <a:r>
              <a:rPr lang="en-US" dirty="0"/>
              <a:t>Manifestations</a:t>
            </a:r>
          </a:p>
          <a:p>
            <a:pPr lvl="1">
              <a:buFont typeface="Arial" pitchFamily="34" charset="0"/>
              <a:buChar char="•"/>
            </a:pPr>
            <a:r>
              <a:rPr lang="en-US" dirty="0"/>
              <a:t>delirium</a:t>
            </a:r>
          </a:p>
          <a:p>
            <a:pPr lvl="1">
              <a:buFont typeface="Arial" pitchFamily="34" charset="0"/>
              <a:buChar char="•"/>
            </a:pPr>
            <a:r>
              <a:rPr lang="en-US" dirty="0"/>
              <a:t>catatonia</a:t>
            </a:r>
          </a:p>
        </p:txBody>
      </p:sp>
      <p:sp>
        <p:nvSpPr>
          <p:cNvPr id="4" name="Slide Number Placeholder 3"/>
          <p:cNvSpPr>
            <a:spLocks noGrp="1"/>
          </p:cNvSpPr>
          <p:nvPr>
            <p:ph type="sldNum" sz="quarter" idx="10"/>
          </p:nvPr>
        </p:nvSpPr>
        <p:spPr/>
        <p:txBody>
          <a:bodyPr/>
          <a:lstStyle/>
          <a:p>
            <a:fld id="{86DB0F33-6489-48B6-A754-5C1DF2ACF5AF}" type="slidenum">
              <a:rPr lang="en-US" smtClean="0"/>
              <a:pPr/>
              <a:t>7</a:t>
            </a:fld>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6DB0F33-6489-48B6-A754-5C1DF2ACF5AF}" type="slidenum">
              <a:rPr lang="en-US" smtClean="0"/>
              <a:pPr/>
              <a:t>8</a:t>
            </a:fld>
            <a:endParaRPr 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69925"/>
            <a:ext cx="4572000" cy="3429000"/>
          </a:xfrm>
        </p:spPr>
      </p:sp>
      <p:sp>
        <p:nvSpPr>
          <p:cNvPr id="3" name="Notes Placeholder 2"/>
          <p:cNvSpPr>
            <a:spLocks noGrp="1"/>
          </p:cNvSpPr>
          <p:nvPr>
            <p:ph type="body" idx="1"/>
          </p:nvPr>
        </p:nvSpPr>
        <p:spPr/>
        <p:txBody>
          <a:bodyPr>
            <a:normAutofit/>
          </a:bodyPr>
          <a:lstStyle/>
          <a:p>
            <a:pPr lvl="0"/>
            <a:r>
              <a:rPr lang="en-US" dirty="0"/>
              <a:t>Several laboratory abnormalities are common in NMS but are either nonspecific or reflect complications of the syndrome.</a:t>
            </a:r>
          </a:p>
          <a:p>
            <a:pPr lvl="0"/>
            <a:endParaRPr lang="en-US" dirty="0" smtClean="0"/>
          </a:p>
          <a:p>
            <a:pPr lvl="0"/>
            <a:r>
              <a:rPr lang="en-US" u="sng" dirty="0" smtClean="0"/>
              <a:t>Rhabdomyolysis</a:t>
            </a:r>
            <a:endParaRPr lang="en-US" u="sng" dirty="0"/>
          </a:p>
          <a:p>
            <a:pPr lvl="0">
              <a:buFont typeface="Arial" pitchFamily="34" charset="0"/>
              <a:buChar char="•"/>
            </a:pPr>
            <a:r>
              <a:rPr lang="en-US" dirty="0"/>
              <a:t>Results from myonecrosis from rigidity, hyperthermia, and ischemia</a:t>
            </a:r>
          </a:p>
          <a:p>
            <a:pPr lvl="0">
              <a:buFont typeface="Arial" pitchFamily="34" charset="0"/>
              <a:buChar char="•"/>
            </a:pPr>
            <a:r>
              <a:rPr lang="en-US" dirty="0"/>
              <a:t>CPK elevations may occur in up to 95% of cases</a:t>
            </a:r>
          </a:p>
          <a:p>
            <a:pPr lvl="0">
              <a:buFont typeface="Arial" pitchFamily="34" charset="0"/>
              <a:buChar char="•"/>
            </a:pPr>
            <a:r>
              <a:rPr lang="en-US" dirty="0" smtClean="0"/>
              <a:t>Myoglobinuria </a:t>
            </a:r>
            <a:r>
              <a:rPr lang="en-US" dirty="0"/>
              <a:t>may occur as a consequence in 67% of the cases</a:t>
            </a:r>
            <a:r>
              <a:rPr lang="en-US" dirty="0" smtClean="0"/>
              <a:t>.</a:t>
            </a:r>
          </a:p>
          <a:p>
            <a:pPr lvl="0"/>
            <a:r>
              <a:rPr lang="en-US" u="sng" dirty="0" smtClean="0"/>
              <a:t>Leukocytosis</a:t>
            </a:r>
            <a:endParaRPr lang="en-US" u="sng" dirty="0"/>
          </a:p>
          <a:p>
            <a:pPr lvl="0">
              <a:buFont typeface="Arial" pitchFamily="34" charset="0"/>
              <a:buChar char="•"/>
            </a:pPr>
            <a:r>
              <a:rPr lang="en-US" dirty="0"/>
              <a:t>N</a:t>
            </a:r>
            <a:r>
              <a:rPr lang="en-US" dirty="0" smtClean="0"/>
              <a:t>onspecific</a:t>
            </a:r>
            <a:endParaRPr lang="en-US" dirty="0"/>
          </a:p>
          <a:p>
            <a:pPr lvl="0">
              <a:buFont typeface="Arial" pitchFamily="34" charset="0"/>
              <a:buChar char="•"/>
            </a:pPr>
            <a:r>
              <a:rPr lang="en-US" dirty="0"/>
              <a:t>N</a:t>
            </a:r>
            <a:r>
              <a:rPr lang="en-US" dirty="0" smtClean="0"/>
              <a:t>o </a:t>
            </a:r>
            <a:r>
              <a:rPr lang="en-US" dirty="0"/>
              <a:t>left shift</a:t>
            </a:r>
          </a:p>
          <a:p>
            <a:pPr lvl="0">
              <a:buFont typeface="Arial" pitchFamily="34" charset="0"/>
              <a:buChar char="•"/>
            </a:pPr>
            <a:r>
              <a:rPr lang="en-US" dirty="0"/>
              <a:t>P</a:t>
            </a:r>
            <a:r>
              <a:rPr lang="en-US" dirty="0" smtClean="0"/>
              <a:t>resent </a:t>
            </a:r>
            <a:r>
              <a:rPr lang="en-US" dirty="0"/>
              <a:t>in 98% of the </a:t>
            </a:r>
            <a:r>
              <a:rPr lang="en-US" dirty="0" smtClean="0"/>
              <a:t>cases</a:t>
            </a:r>
          </a:p>
          <a:p>
            <a:pPr lvl="0"/>
            <a:r>
              <a:rPr lang="en-US" u="sng" dirty="0" smtClean="0"/>
              <a:t>Low </a:t>
            </a:r>
            <a:r>
              <a:rPr lang="en-US" u="sng" dirty="0"/>
              <a:t>serum </a:t>
            </a:r>
            <a:r>
              <a:rPr lang="en-US" u="sng" dirty="0" smtClean="0"/>
              <a:t>iron</a:t>
            </a:r>
            <a:endParaRPr lang="en-US" dirty="0"/>
          </a:p>
          <a:p>
            <a:pPr lvl="0"/>
            <a:r>
              <a:rPr lang="en-US" u="sng" dirty="0"/>
              <a:t>Metabolic acidosis</a:t>
            </a:r>
          </a:p>
          <a:p>
            <a:pPr lvl="0">
              <a:buFont typeface="Arial" pitchFamily="34" charset="0"/>
              <a:buChar char="•"/>
            </a:pPr>
            <a:r>
              <a:rPr lang="en-US" dirty="0"/>
              <a:t>P</a:t>
            </a:r>
            <a:r>
              <a:rPr lang="en-US" dirty="0" smtClean="0"/>
              <a:t>resent </a:t>
            </a:r>
            <a:r>
              <a:rPr lang="en-US" dirty="0"/>
              <a:t>in 75% of examined cases</a:t>
            </a:r>
          </a:p>
          <a:p>
            <a:pPr lvl="0"/>
            <a:r>
              <a:rPr lang="en-US" u="sng" dirty="0"/>
              <a:t>Electroencephalogram</a:t>
            </a:r>
          </a:p>
          <a:p>
            <a:pPr lvl="0">
              <a:buFont typeface="Arial" pitchFamily="34" charset="0"/>
              <a:buChar char="•"/>
            </a:pPr>
            <a:r>
              <a:rPr lang="en-US" dirty="0"/>
              <a:t>A</a:t>
            </a:r>
            <a:r>
              <a:rPr lang="en-US" dirty="0" smtClean="0"/>
              <a:t>bnormal </a:t>
            </a:r>
            <a:r>
              <a:rPr lang="en-US" dirty="0"/>
              <a:t>EEG present in 50% of cases</a:t>
            </a:r>
          </a:p>
          <a:p>
            <a:pPr lvl="0">
              <a:buFont typeface="Arial" pitchFamily="34" charset="0"/>
              <a:buChar char="•"/>
            </a:pPr>
            <a:r>
              <a:rPr lang="en-US" dirty="0"/>
              <a:t>N</a:t>
            </a:r>
            <a:r>
              <a:rPr lang="en-US" dirty="0" smtClean="0"/>
              <a:t>onfocal</a:t>
            </a:r>
            <a:r>
              <a:rPr lang="en-US" dirty="0"/>
              <a:t>,  generalized, nonspecific slowing which is consistent with encephalopathy</a:t>
            </a:r>
          </a:p>
          <a:p>
            <a:pPr lvl="0"/>
            <a:r>
              <a:rPr lang="en-US" u="sng" dirty="0"/>
              <a:t>Neuroimaging</a:t>
            </a:r>
          </a:p>
          <a:p>
            <a:pPr lvl="0">
              <a:buFont typeface="Arial" pitchFamily="34" charset="0"/>
              <a:buChar char="•"/>
            </a:pPr>
            <a:r>
              <a:rPr lang="en-US" dirty="0"/>
              <a:t>U</a:t>
            </a:r>
            <a:r>
              <a:rPr lang="en-US" dirty="0" smtClean="0"/>
              <a:t>sually </a:t>
            </a:r>
            <a:r>
              <a:rPr lang="en-US" dirty="0"/>
              <a:t>normal</a:t>
            </a:r>
          </a:p>
          <a:p>
            <a:pPr>
              <a:buFont typeface="Arial" pitchFamily="34" charset="0"/>
              <a:buChar char="•"/>
            </a:pPr>
            <a:r>
              <a:rPr lang="en-US" dirty="0"/>
              <a:t>I</a:t>
            </a:r>
            <a:r>
              <a:rPr lang="en-US" dirty="0" smtClean="0"/>
              <a:t>f </a:t>
            </a:r>
            <a:r>
              <a:rPr lang="en-US" dirty="0"/>
              <a:t>abnormal the findings usually represent pre-existing pathology (atrophy or trauma) not and acute change related to NMS</a:t>
            </a:r>
          </a:p>
        </p:txBody>
      </p:sp>
      <p:sp>
        <p:nvSpPr>
          <p:cNvPr id="4" name="Slide Number Placeholder 3"/>
          <p:cNvSpPr>
            <a:spLocks noGrp="1"/>
          </p:cNvSpPr>
          <p:nvPr>
            <p:ph type="sldNum" sz="quarter" idx="10"/>
          </p:nvPr>
        </p:nvSpPr>
        <p:spPr/>
        <p:txBody>
          <a:bodyPr/>
          <a:lstStyle/>
          <a:p>
            <a:fld id="{86DB0F33-6489-48B6-A754-5C1DF2ACF5AF}" type="slidenum">
              <a:rPr lang="en-US" smtClean="0"/>
              <a:pPr/>
              <a:t>9</a:t>
            </a:fld>
            <a:endParaRPr 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69925"/>
            <a:ext cx="4572000" cy="3429000"/>
          </a:xfrm>
        </p:spPr>
      </p:sp>
      <p:sp>
        <p:nvSpPr>
          <p:cNvPr id="3" name="Notes Placeholder 2"/>
          <p:cNvSpPr>
            <a:spLocks noGrp="1"/>
          </p:cNvSpPr>
          <p:nvPr>
            <p:ph type="body" idx="1"/>
          </p:nvPr>
        </p:nvSpPr>
        <p:spPr/>
        <p:txBody>
          <a:bodyPr>
            <a:normAutofit/>
          </a:bodyPr>
          <a:lstStyle/>
          <a:p>
            <a:pPr lvl="0"/>
            <a:r>
              <a:rPr lang="en-US" dirty="0" smtClean="0"/>
              <a:t>Troller</a:t>
            </a:r>
            <a:r>
              <a:rPr lang="en-US" baseline="0" dirty="0" smtClean="0"/>
              <a:t> JN, Chen X, Sachdev PS.  Neuroleptic malignant syndrome associated with atypical antipsychotic drugs.  CNS Drugs 2009; 23(6): 477-92.</a:t>
            </a:r>
            <a:endParaRPr lang="en-US" dirty="0" smtClean="0"/>
          </a:p>
        </p:txBody>
      </p:sp>
      <p:sp>
        <p:nvSpPr>
          <p:cNvPr id="4" name="Slide Number Placeholder 3"/>
          <p:cNvSpPr>
            <a:spLocks noGrp="1"/>
          </p:cNvSpPr>
          <p:nvPr>
            <p:ph type="sldNum" sz="quarter" idx="10"/>
          </p:nvPr>
        </p:nvSpPr>
        <p:spPr/>
        <p:txBody>
          <a:bodyPr/>
          <a:lstStyle/>
          <a:p>
            <a:fld id="{86DB0F33-6489-48B6-A754-5C1DF2ACF5AF}" type="slidenum">
              <a:rPr lang="en-US" smtClean="0"/>
              <a:pPr/>
              <a:t>10</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2.jpeg"/></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gradFill flip="none" rotWithShape="1">
          <a:gsLst>
            <a:gs pos="0">
              <a:srgbClr val="66A677">
                <a:alpha val="35000"/>
              </a:srgbClr>
            </a:gs>
            <a:gs pos="50000">
              <a:srgbClr val="FFFFFF">
                <a:alpha val="48000"/>
              </a:srgbClr>
            </a:gs>
            <a:gs pos="100000">
              <a:srgbClr val="389155">
                <a:alpha val="20000"/>
              </a:srgbClr>
            </a:gs>
          </a:gsLst>
          <a:lin ang="3420000" scaled="0"/>
          <a:tileRect/>
        </a:gradFill>
        <a:effectLst/>
      </p:bgPr>
    </p:bg>
    <p:spTree>
      <p:nvGrpSpPr>
        <p:cNvPr id="1" name=""/>
        <p:cNvGrpSpPr/>
        <p:nvPr/>
      </p:nvGrpSpPr>
      <p:grpSpPr>
        <a:xfrm>
          <a:off x="0" y="0"/>
          <a:ext cx="0" cy="0"/>
          <a:chOff x="0" y="0"/>
          <a:chExt cx="0" cy="0"/>
        </a:xfrm>
      </p:grpSpPr>
      <p:pic>
        <p:nvPicPr>
          <p:cNvPr id="16" name="Picture 15" descr="White bands.psd"/>
          <p:cNvPicPr>
            <a:picLocks noChangeAspect="1"/>
          </p:cNvPicPr>
          <p:nvPr/>
        </p:nvPicPr>
        <p:blipFill>
          <a:blip r:embed="rId2" cstate="print">
            <a:alphaModFix amt="45000"/>
            <a:extLst>
              <a:ext uri="{BEBA8EAE-BF5A-486C-A8C5-ECC9F3942E4B}">
                <a14:imgProps xmlns:a14="http://schemas.microsoft.com/office/drawing/2010/main" xmlns="">
                  <a14:imgLayer r:embed="rId3">
                    <a14:imgEffect>
                      <a14:sharpenSoften amount="67000"/>
                    </a14:imgEffect>
                  </a14:imgLayer>
                </a14:imgProps>
              </a:ext>
              <a:ext uri="{28A0092B-C50C-407E-A947-70E740481C1C}">
                <a14:useLocalDpi xmlns:a14="http://schemas.microsoft.com/office/drawing/2010/main" xmlns="" val="0"/>
              </a:ext>
            </a:extLst>
          </a:blip>
          <a:stretch>
            <a:fillRect/>
          </a:stretch>
        </p:blipFill>
        <p:spPr>
          <a:xfrm>
            <a:off x="166686" y="1221183"/>
            <a:ext cx="6962245" cy="5467147"/>
          </a:xfrm>
          <a:prstGeom prst="rect">
            <a:avLst/>
          </a:prstGeom>
        </p:spPr>
      </p:pic>
      <p:sp>
        <p:nvSpPr>
          <p:cNvPr id="2" name="Title 1"/>
          <p:cNvSpPr>
            <a:spLocks noGrp="1"/>
          </p:cNvSpPr>
          <p:nvPr>
            <p:ph type="ctrTitle" hasCustomPrompt="1"/>
          </p:nvPr>
        </p:nvSpPr>
        <p:spPr>
          <a:xfrm>
            <a:off x="1256788" y="2553747"/>
            <a:ext cx="6633601" cy="1019176"/>
          </a:xfrm>
        </p:spPr>
        <p:txBody>
          <a:bodyPr>
            <a:normAutofit/>
          </a:bodyPr>
          <a:lstStyle>
            <a:lvl1pPr algn="ctr">
              <a:defRPr sz="4000">
                <a:solidFill>
                  <a:srgbClr val="177D38"/>
                </a:solidFill>
              </a:defRPr>
            </a:lvl1pPr>
          </a:lstStyle>
          <a:p>
            <a:r>
              <a:rPr lang="en-US" dirty="0" smtClean="0"/>
              <a:t>Title Goes Here</a:t>
            </a:r>
            <a:endParaRPr lang="en-US" dirty="0"/>
          </a:p>
        </p:txBody>
      </p:sp>
      <p:sp>
        <p:nvSpPr>
          <p:cNvPr id="3" name="Subtitle 2"/>
          <p:cNvSpPr>
            <a:spLocks noGrp="1"/>
          </p:cNvSpPr>
          <p:nvPr>
            <p:ph type="subTitle" idx="1" hasCustomPrompt="1"/>
          </p:nvPr>
        </p:nvSpPr>
        <p:spPr>
          <a:xfrm>
            <a:off x="1294887" y="3581909"/>
            <a:ext cx="6557402" cy="695325"/>
          </a:xfrm>
        </p:spPr>
        <p:txBody>
          <a:bodyPr>
            <a:normAutofit/>
          </a:bodyPr>
          <a:lstStyle>
            <a:lvl1pPr marL="0" indent="0" algn="ctr">
              <a:buNone/>
              <a:defRPr sz="2800">
                <a:solidFill>
                  <a:schemeClr val="accent5">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Subtitle Goes Here</a:t>
            </a:r>
            <a:endParaRPr lang="en-US" dirty="0"/>
          </a:p>
        </p:txBody>
      </p:sp>
      <p:pic>
        <p:nvPicPr>
          <p:cNvPr id="23" name="Picture 22" descr="APM logo [300dpi], large.jpg"/>
          <p:cNvPicPr>
            <a:picLocks noChangeAspect="1"/>
          </p:cNvPicPr>
          <p:nvPr/>
        </p:nvPicPr>
        <p:blipFill>
          <a:blip r:embed="rId4" cstate="print">
            <a:extLst>
              <a:ext uri="{28A0092B-C50C-407E-A947-70E740481C1C}">
                <a14:useLocalDpi xmlns:a14="http://schemas.microsoft.com/office/drawing/2010/main" xmlns="" val="0"/>
              </a:ext>
            </a:extLst>
          </a:blip>
          <a:stretch>
            <a:fillRect/>
          </a:stretch>
        </p:blipFill>
        <p:spPr>
          <a:xfrm>
            <a:off x="3806719" y="862447"/>
            <a:ext cx="1533738" cy="1528822"/>
          </a:xfrm>
          <a:prstGeom prst="rect">
            <a:avLst/>
          </a:prstGeom>
          <a:ln w="25400" cap="sq" cmpd="sng">
            <a:noFill/>
            <a:miter lim="800000"/>
          </a:ln>
        </p:spPr>
      </p:pic>
      <p:sp>
        <p:nvSpPr>
          <p:cNvPr id="25" name="TextBox 24"/>
          <p:cNvSpPr txBox="1"/>
          <p:nvPr/>
        </p:nvSpPr>
        <p:spPr>
          <a:xfrm>
            <a:off x="1402821" y="5927933"/>
            <a:ext cx="6341534" cy="461665"/>
          </a:xfrm>
          <a:prstGeom prst="rect">
            <a:avLst/>
          </a:prstGeom>
          <a:noFill/>
        </p:spPr>
        <p:txBody>
          <a:bodyPr wrap="square" rtlCol="0">
            <a:spAutoFit/>
          </a:bodyPr>
          <a:lstStyle/>
          <a:p>
            <a:pPr algn="ctr"/>
            <a:r>
              <a:rPr lang="en-US" sz="2400" b="0" kern="1200" dirty="0" smtClean="0">
                <a:solidFill>
                  <a:srgbClr val="105A25"/>
                </a:solidFill>
                <a:latin typeface="+mn-lt"/>
                <a:ea typeface="+mn-ea"/>
                <a:cs typeface="+mn-cs"/>
              </a:rPr>
              <a:t>ACADEMY OF PSYCHOSOMATIC MEDICINE</a:t>
            </a:r>
            <a:endParaRPr lang="en-US" sz="2400" b="0" dirty="0">
              <a:solidFill>
                <a:srgbClr val="105A25"/>
              </a:solidFill>
            </a:endParaRPr>
          </a:p>
        </p:txBody>
      </p:sp>
      <p:sp>
        <p:nvSpPr>
          <p:cNvPr id="26" name="TextBox 25"/>
          <p:cNvSpPr txBox="1"/>
          <p:nvPr/>
        </p:nvSpPr>
        <p:spPr>
          <a:xfrm>
            <a:off x="217488" y="6293597"/>
            <a:ext cx="8712200" cy="369332"/>
          </a:xfrm>
          <a:prstGeom prst="rect">
            <a:avLst/>
          </a:prstGeom>
          <a:noFill/>
        </p:spPr>
        <p:txBody>
          <a:bodyPr wrap="square" rtlCol="0">
            <a:spAutoFit/>
          </a:bodyPr>
          <a:lstStyle/>
          <a:p>
            <a:pPr algn="ctr"/>
            <a:r>
              <a:rPr lang="en-US" sz="1800" kern="1200" dirty="0" smtClean="0">
                <a:solidFill>
                  <a:srgbClr val="389155"/>
                </a:solidFill>
                <a:latin typeface="+mn-lt"/>
                <a:ea typeface="+mn-ea"/>
                <a:cs typeface="+mn-cs"/>
              </a:rPr>
              <a:t>Psychiatrists Providing Collaborative Care for Physical and Mental Health</a:t>
            </a:r>
            <a:endParaRPr lang="en-US" sz="1800" dirty="0">
              <a:solidFill>
                <a:srgbClr val="389155"/>
              </a:solidFill>
            </a:endParaRPr>
          </a:p>
        </p:txBody>
      </p:sp>
      <p:sp>
        <p:nvSpPr>
          <p:cNvPr id="27" name="Rectangle 26"/>
          <p:cNvSpPr/>
          <p:nvPr/>
        </p:nvSpPr>
        <p:spPr>
          <a:xfrm>
            <a:off x="42335" y="67730"/>
            <a:ext cx="9055943" cy="6722533"/>
          </a:xfrm>
          <a:prstGeom prst="rect">
            <a:avLst/>
          </a:prstGeom>
          <a:noFill/>
          <a:ln w="152400" cap="sq" cmpd="sng">
            <a:solidFill>
              <a:srgbClr val="66A677"/>
            </a:solidFill>
            <a:miter lim="800000"/>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8" name="Rectangle 27"/>
          <p:cNvSpPr/>
          <p:nvPr/>
        </p:nvSpPr>
        <p:spPr>
          <a:xfrm>
            <a:off x="110067" y="177798"/>
            <a:ext cx="8923866" cy="6561667"/>
          </a:xfrm>
          <a:prstGeom prst="rect">
            <a:avLst/>
          </a:prstGeom>
          <a:noFill/>
          <a:ln w="76200" cap="sq" cmpd="sng">
            <a:solidFill>
              <a:srgbClr val="105A25"/>
            </a:solidFill>
            <a:miter lim="800000"/>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xmlns="" val="4239522285"/>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Pr>
        <a:gradFill flip="none" rotWithShape="1">
          <a:gsLst>
            <a:gs pos="0">
              <a:schemeClr val="bg1"/>
            </a:gs>
            <a:gs pos="100000">
              <a:srgbClr val="81D297">
                <a:alpha val="10000"/>
              </a:srgbClr>
            </a:gs>
          </a:gsLst>
          <a:lin ang="3120000" scaled="0"/>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lvl1pPr>
              <a:defRPr>
                <a:solidFill>
                  <a:srgbClr val="105A25"/>
                </a:solidFill>
              </a:defRPr>
            </a:lvl1pPr>
          </a:lstStyle>
          <a:p>
            <a:r>
              <a:rPr lang="en-US" smtClean="0"/>
              <a:t>Click to edit Master title style</a:t>
            </a:r>
            <a:endParaRPr lang="en-US" dirty="0"/>
          </a:p>
        </p:txBody>
      </p:sp>
      <p:sp>
        <p:nvSpPr>
          <p:cNvPr id="3" name="Content Placeholder 2"/>
          <p:cNvSpPr>
            <a:spLocks noGrp="1"/>
          </p:cNvSpPr>
          <p:nvPr>
            <p:ph idx="1"/>
          </p:nvPr>
        </p:nvSpPr>
        <p:spPr/>
        <p:txBody>
          <a:bodyPr>
            <a:noAutofit/>
          </a:bodyPr>
          <a:lstStyle>
            <a:lvl1pPr marL="228600" indent="-228600">
              <a:buClr>
                <a:srgbClr val="177D38"/>
              </a:buClr>
              <a:defRPr/>
            </a:lvl1pPr>
            <a:lvl2pPr marL="627063" indent="-228600">
              <a:buClr>
                <a:srgbClr val="177D38"/>
              </a:buClr>
              <a:buFont typeface="Lucida Grande"/>
              <a:buChar char="–"/>
              <a:defRPr/>
            </a:lvl2pPr>
            <a:lvl3pPr>
              <a:buClr>
                <a:srgbClr val="177D38"/>
              </a:buClr>
              <a:defRPr/>
            </a:lvl3pPr>
            <a:lvl4pPr>
              <a:buClr>
                <a:srgbClr val="177D38"/>
              </a:buClr>
              <a:defRPr/>
            </a:lvl4pPr>
            <a:lvl5pPr>
              <a:buClr>
                <a:srgbClr val="177D38"/>
              </a:buCl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Slide Number Placeholder 5"/>
          <p:cNvSpPr>
            <a:spLocks noGrp="1"/>
          </p:cNvSpPr>
          <p:nvPr>
            <p:ph type="sldNum" sz="quarter" idx="12"/>
          </p:nvPr>
        </p:nvSpPr>
        <p:spPr>
          <a:xfrm>
            <a:off x="8704792" y="6474883"/>
            <a:ext cx="362712" cy="365125"/>
          </a:xfrm>
          <a:noFill/>
          <a:ln>
            <a:noFill/>
          </a:ln>
        </p:spPr>
        <p:txBody>
          <a:bodyPr/>
          <a:lstStyle>
            <a:lvl1pPr algn="r">
              <a:defRPr sz="1000">
                <a:solidFill>
                  <a:srgbClr val="177D38"/>
                </a:solidFill>
              </a:defRPr>
            </a:lvl1pPr>
          </a:lstStyle>
          <a:p>
            <a:pPr>
              <a:defRPr/>
            </a:pPr>
            <a:fld id="{B08C68DF-A96A-4612-8A28-A42D5BDEE629}" type="slidenum">
              <a:rPr lang="en-US" smtClean="0"/>
              <a:pPr>
                <a:defRPr/>
              </a:pPr>
              <a:t>‹#›</a:t>
            </a:fld>
            <a:endParaRPr lang="en-US" dirty="0"/>
          </a:p>
        </p:txBody>
      </p:sp>
      <p:grpSp>
        <p:nvGrpSpPr>
          <p:cNvPr id="40" name="Group 39"/>
          <p:cNvGrpSpPr/>
          <p:nvPr/>
        </p:nvGrpSpPr>
        <p:grpSpPr>
          <a:xfrm>
            <a:off x="482607" y="0"/>
            <a:ext cx="8678327" cy="457199"/>
            <a:chOff x="0" y="0"/>
            <a:chExt cx="9153144" cy="265851"/>
          </a:xfrm>
        </p:grpSpPr>
        <p:sp>
          <p:nvSpPr>
            <p:cNvPr id="12" name="Rectangle 11"/>
            <p:cNvSpPr/>
            <p:nvPr userDrawn="1"/>
          </p:nvSpPr>
          <p:spPr>
            <a:xfrm>
              <a:off x="0" y="0"/>
              <a:ext cx="9153144" cy="59267"/>
            </a:xfrm>
            <a:prstGeom prst="rect">
              <a:avLst/>
            </a:prstGeom>
            <a:solidFill>
              <a:srgbClr val="177D38"/>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Rectangle 12"/>
            <p:cNvSpPr/>
            <p:nvPr userDrawn="1"/>
          </p:nvSpPr>
          <p:spPr>
            <a:xfrm>
              <a:off x="0" y="54343"/>
              <a:ext cx="9153144" cy="68411"/>
            </a:xfrm>
            <a:prstGeom prst="rect">
              <a:avLst/>
            </a:prstGeom>
            <a:solidFill>
              <a:srgbClr val="66A677"/>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userDrawn="1"/>
          </p:nvSpPr>
          <p:spPr>
            <a:xfrm>
              <a:off x="0" y="118532"/>
              <a:ext cx="9153144" cy="50123"/>
            </a:xfrm>
            <a:prstGeom prst="rect">
              <a:avLst/>
            </a:prstGeom>
            <a:solidFill>
              <a:srgbClr val="105A2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Rectangle 14"/>
            <p:cNvSpPr/>
            <p:nvPr userDrawn="1"/>
          </p:nvSpPr>
          <p:spPr>
            <a:xfrm>
              <a:off x="0" y="160866"/>
              <a:ext cx="9153144" cy="104985"/>
            </a:xfrm>
            <a:prstGeom prst="rect">
              <a:avLst/>
            </a:prstGeom>
            <a:solidFill>
              <a:srgbClr val="38915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grpSp>
      <p:pic>
        <p:nvPicPr>
          <p:cNvPr id="39" name="Picture 38" descr="APM logo [300dpi], large.jpg"/>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0" y="-670"/>
            <a:ext cx="459341" cy="457869"/>
          </a:xfrm>
          <a:prstGeom prst="rect">
            <a:avLst/>
          </a:prstGeom>
        </p:spPr>
      </p:pic>
      <p:sp>
        <p:nvSpPr>
          <p:cNvPr id="47" name="TextBox 46"/>
          <p:cNvSpPr txBox="1"/>
          <p:nvPr/>
        </p:nvSpPr>
        <p:spPr>
          <a:xfrm>
            <a:off x="90488" y="6534093"/>
            <a:ext cx="6341534" cy="246221"/>
          </a:xfrm>
          <a:prstGeom prst="rect">
            <a:avLst/>
          </a:prstGeom>
          <a:noFill/>
        </p:spPr>
        <p:txBody>
          <a:bodyPr wrap="square" rtlCol="0">
            <a:spAutoFit/>
          </a:bodyPr>
          <a:lstStyle/>
          <a:p>
            <a:pPr algn="l"/>
            <a:r>
              <a:rPr lang="en-US" sz="1000" b="0" kern="1200" dirty="0" smtClean="0">
                <a:solidFill>
                  <a:srgbClr val="105A25"/>
                </a:solidFill>
                <a:latin typeface="+mn-lt"/>
                <a:ea typeface="+mn-ea"/>
                <a:cs typeface="+mn-cs"/>
              </a:rPr>
              <a:t>Academy Of Psychosomatic Medicine</a:t>
            </a:r>
            <a:endParaRPr lang="en-US" sz="1000" b="0" dirty="0">
              <a:solidFill>
                <a:srgbClr val="105A25"/>
              </a:solidFill>
            </a:endParaRPr>
          </a:p>
        </p:txBody>
      </p:sp>
    </p:spTree>
    <p:extLst>
      <p:ext uri="{BB962C8B-B14F-4D97-AF65-F5344CB8AC3E}">
        <p14:creationId xmlns:p14="http://schemas.microsoft.com/office/powerpoint/2010/main" xmlns="" val="1270419001"/>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3FCAC5F1-A08D-479A-B22F-43004DF4EC49}" type="slidenum">
              <a:rPr lang="en-US" smtClean="0"/>
              <a:pPr>
                <a:defRPr/>
              </a:pPr>
              <a:t>‹#›</a:t>
            </a:fld>
            <a:endParaRPr lang="en-US" dirty="0"/>
          </a:p>
        </p:txBody>
      </p:sp>
    </p:spTree>
    <p:extLst>
      <p:ext uri="{BB962C8B-B14F-4D97-AF65-F5344CB8AC3E}">
        <p14:creationId xmlns:p14="http://schemas.microsoft.com/office/powerpoint/2010/main" xmlns="" val="236727064"/>
      </p:ext>
    </p:extLst>
  </p:cSld>
  <p:clrMap bg1="lt1" tx1="dk1" bg2="lt2" tx2="dk2" accent1="accent1" accent2="accent2" accent3="accent3" accent4="accent4" accent5="accent5" accent6="accent6" hlink="hlink" folHlink="folHlink"/>
  <p:sldLayoutIdLst>
    <p:sldLayoutId id="2147483661" r:id="rId1"/>
    <p:sldLayoutId id="2147483662" r:id="rId2"/>
  </p:sldLayoutIdLst>
  <p:timing>
    <p:tnLst>
      <p:par>
        <p:cTn id="1" dur="indefinite" restart="never" nodeType="tmRoot"/>
      </p:par>
    </p:tnLst>
  </p:timing>
  <p:hf hdr="0" ftr="0" dt="0"/>
  <p:txStyles>
    <p:titleStyle>
      <a:lvl1pPr algn="l" defTabSz="457200" rtl="0" eaLnBrk="1" latinLnBrk="0" hangingPunct="1">
        <a:spcBef>
          <a:spcPct val="0"/>
        </a:spcBef>
        <a:buNone/>
        <a:defRPr sz="32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Wingdings" charset="2"/>
        <a:buChar char="§"/>
        <a:defRPr sz="2400" kern="1200">
          <a:solidFill>
            <a:schemeClr val="tx1"/>
          </a:solidFill>
          <a:latin typeface="+mn-lt"/>
          <a:ea typeface="+mn-ea"/>
          <a:cs typeface="+mn-cs"/>
        </a:defRPr>
      </a:lvl1pPr>
      <a:lvl2pPr marL="742950" indent="-285750" algn="l" defTabSz="457200" rtl="0" eaLnBrk="1" latinLnBrk="0" hangingPunct="1">
        <a:spcBef>
          <a:spcPct val="20000"/>
        </a:spcBef>
        <a:buFont typeface="Wingdings" charset="2"/>
        <a:buChar char="§"/>
        <a:defRPr sz="2000" kern="1200">
          <a:solidFill>
            <a:schemeClr val="tx1"/>
          </a:solidFill>
          <a:latin typeface="+mn-lt"/>
          <a:ea typeface="+mn-ea"/>
          <a:cs typeface="+mn-cs"/>
        </a:defRPr>
      </a:lvl2pPr>
      <a:lvl3pPr marL="1143000" indent="-228600" algn="l" defTabSz="457200" rtl="0" eaLnBrk="1" latinLnBrk="0" hangingPunct="1">
        <a:spcBef>
          <a:spcPct val="20000"/>
        </a:spcBef>
        <a:buFont typeface="Wingdings" charset="2"/>
        <a:buChar char="§"/>
        <a:defRPr sz="1800" kern="1200">
          <a:solidFill>
            <a:schemeClr val="tx1"/>
          </a:solidFill>
          <a:latin typeface="+mn-lt"/>
          <a:ea typeface="+mn-ea"/>
          <a:cs typeface="+mn-cs"/>
        </a:defRPr>
      </a:lvl3pPr>
      <a:lvl4pPr marL="1600200" indent="-228600" algn="l" defTabSz="457200" rtl="0" eaLnBrk="1" latinLnBrk="0" hangingPunct="1">
        <a:spcBef>
          <a:spcPct val="20000"/>
        </a:spcBef>
        <a:buFont typeface="Wingdings" charset="2"/>
        <a:buChar char="§"/>
        <a:defRPr sz="1600" kern="1200">
          <a:solidFill>
            <a:schemeClr val="tx1"/>
          </a:solidFill>
          <a:latin typeface="+mn-lt"/>
          <a:ea typeface="+mn-ea"/>
          <a:cs typeface="+mn-cs"/>
        </a:defRPr>
      </a:lvl4pPr>
      <a:lvl5pPr marL="2057400" indent="-228600" algn="l" defTabSz="457200" rtl="0" eaLnBrk="1" latinLnBrk="0" hangingPunct="1">
        <a:spcBef>
          <a:spcPct val="20000"/>
        </a:spcBef>
        <a:buFont typeface="Wingdings" charset="2"/>
        <a:buChar char="§"/>
        <a:defRPr sz="16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b="1" dirty="0"/>
              <a:t>Neuroleptic Malignant Syndrome and Serotonin Syndrome</a:t>
            </a:r>
          </a:p>
        </p:txBody>
      </p:sp>
      <p:sp>
        <p:nvSpPr>
          <p:cNvPr id="3" name="Subtitle 2"/>
          <p:cNvSpPr>
            <a:spLocks noGrp="1"/>
          </p:cNvSpPr>
          <p:nvPr>
            <p:ph type="subTitle" idx="1"/>
          </p:nvPr>
        </p:nvSpPr>
        <p:spPr/>
        <p:txBody>
          <a:bodyPr/>
          <a:lstStyle/>
          <a:p>
            <a:r>
              <a:rPr lang="en-US" dirty="0"/>
              <a:t>APM Resident Education Curriculum</a:t>
            </a:r>
          </a:p>
        </p:txBody>
      </p:sp>
      <p:sp>
        <p:nvSpPr>
          <p:cNvPr id="4" name="TextBox 3"/>
          <p:cNvSpPr txBox="1"/>
          <p:nvPr/>
        </p:nvSpPr>
        <p:spPr>
          <a:xfrm>
            <a:off x="1828800" y="4419600"/>
            <a:ext cx="5562600" cy="1138773"/>
          </a:xfrm>
          <a:prstGeom prst="rect">
            <a:avLst/>
          </a:prstGeom>
          <a:noFill/>
        </p:spPr>
        <p:txBody>
          <a:bodyPr wrap="square" rtlCol="0">
            <a:spAutoFit/>
          </a:bodyPr>
          <a:lstStyle/>
          <a:p>
            <a:pPr algn="ctr"/>
            <a:r>
              <a:rPr lang="en-US" sz="2000" dirty="0">
                <a:latin typeface="+mn-lt"/>
              </a:rPr>
              <a:t>Thomas W. Heinrich, M.D.</a:t>
            </a:r>
          </a:p>
          <a:p>
            <a:pPr algn="ctr"/>
            <a:r>
              <a:rPr lang="en-US" sz="1200" dirty="0">
                <a:latin typeface="+mn-lt"/>
              </a:rPr>
              <a:t>Associate Professor of Psychiatry &amp; Family Medicine</a:t>
            </a:r>
          </a:p>
          <a:p>
            <a:pPr algn="ctr"/>
            <a:r>
              <a:rPr lang="en-US" sz="1200" dirty="0">
                <a:latin typeface="+mn-lt"/>
              </a:rPr>
              <a:t>Chief, Psychiatric Consult Service at </a:t>
            </a:r>
            <a:r>
              <a:rPr lang="en-US" sz="1200" dirty="0" err="1">
                <a:latin typeface="+mn-lt"/>
              </a:rPr>
              <a:t>Froedtert</a:t>
            </a:r>
            <a:r>
              <a:rPr lang="en-US" sz="1200" dirty="0">
                <a:latin typeface="+mn-lt"/>
              </a:rPr>
              <a:t> Hospital</a:t>
            </a:r>
          </a:p>
          <a:p>
            <a:pPr algn="ctr"/>
            <a:r>
              <a:rPr lang="en-US" sz="1200" dirty="0">
                <a:latin typeface="+mn-lt"/>
              </a:rPr>
              <a:t>Department of Psychiatry &amp; Behavioral Medicine</a:t>
            </a:r>
          </a:p>
          <a:p>
            <a:pPr algn="ctr"/>
            <a:r>
              <a:rPr lang="en-US" sz="1200" dirty="0">
                <a:latin typeface="+mn-lt"/>
              </a:rPr>
              <a:t>Medical College of Wisconsin</a:t>
            </a:r>
          </a:p>
        </p:txBody>
      </p:sp>
    </p:spTree>
    <p:extLst>
      <p:ext uri="{BB962C8B-B14F-4D97-AF65-F5344CB8AC3E}">
        <p14:creationId xmlns:p14="http://schemas.microsoft.com/office/powerpoint/2010/main" xmlns="" val="85986738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algn="ctr"/>
            <a:r>
              <a:rPr lang="en-US" sz="4000" b="1" dirty="0">
                <a:latin typeface="Arial" charset="0"/>
              </a:rPr>
              <a:t>Clinical Characteristics</a:t>
            </a:r>
          </a:p>
        </p:txBody>
      </p:sp>
      <p:sp>
        <p:nvSpPr>
          <p:cNvPr id="10243" name="Rectangle 3"/>
          <p:cNvSpPr>
            <a:spLocks noGrp="1" noChangeArrowheads="1"/>
          </p:cNvSpPr>
          <p:nvPr>
            <p:ph idx="1"/>
          </p:nvPr>
        </p:nvSpPr>
        <p:spPr/>
        <p:txBody>
          <a:bodyPr/>
          <a:lstStyle/>
          <a:p>
            <a:r>
              <a:rPr lang="en-US" sz="2400" dirty="0" smtClean="0"/>
              <a:t>Is there an “atypical” presentation of NMS with atypical antipsychotics?</a:t>
            </a:r>
          </a:p>
          <a:p>
            <a:pPr lvl="1"/>
            <a:r>
              <a:rPr lang="en-US" sz="2000" dirty="0" smtClean="0"/>
              <a:t>A majority of cases of NMS produced by atypical antipsychotics present with “typical” NMS signs and symptoms</a:t>
            </a:r>
          </a:p>
          <a:p>
            <a:pPr lvl="1"/>
            <a:r>
              <a:rPr lang="en-US" sz="2000" dirty="0" smtClean="0"/>
              <a:t>However…</a:t>
            </a:r>
          </a:p>
          <a:p>
            <a:pPr lvl="2"/>
            <a:r>
              <a:rPr lang="en-US" sz="1800" dirty="0" smtClean="0"/>
              <a:t>Clozapine, however, appears to present with a lower incidence of rigidity (at least early in the course of the syndrome) when compared to the other atypical antipsychotics</a:t>
            </a:r>
          </a:p>
          <a:p>
            <a:pPr lvl="2"/>
            <a:r>
              <a:rPr lang="en-US" sz="1800" dirty="0" smtClean="0"/>
              <a:t>Case reports of aripiprazole-induced NMS suggest a lower proportion of patients presenting with delirium and elevated temperature </a:t>
            </a:r>
          </a:p>
          <a:p>
            <a:pPr lvl="1"/>
            <a:endParaRPr lang="en-US" sz="2000" dirty="0"/>
          </a:p>
        </p:txBody>
      </p:sp>
      <p:sp>
        <p:nvSpPr>
          <p:cNvPr id="4" name="Slide Number Placeholder 3"/>
          <p:cNvSpPr>
            <a:spLocks noGrp="1"/>
          </p:cNvSpPr>
          <p:nvPr>
            <p:ph type="sldNum" sz="quarter" idx="12"/>
          </p:nvPr>
        </p:nvSpPr>
        <p:spPr/>
        <p:txBody>
          <a:bodyPr/>
          <a:lstStyle/>
          <a:p>
            <a:pPr>
              <a:defRPr/>
            </a:pPr>
            <a:fld id="{B08C68DF-A96A-4612-8A28-A42D5BDEE629}" type="slidenum">
              <a:rPr lang="en-US" smtClean="0"/>
              <a:pPr>
                <a:defRPr/>
              </a:pPr>
              <a:t>10</a:t>
            </a:fld>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pPr algn="ctr"/>
            <a:r>
              <a:rPr lang="en-US" sz="4000" b="1" dirty="0">
                <a:latin typeface="Arial" charset="0"/>
              </a:rPr>
              <a:t>Diagnostic Criteria</a:t>
            </a:r>
            <a:r>
              <a:rPr lang="en-US" sz="3600" dirty="0">
                <a:latin typeface="Arial" charset="0"/>
              </a:rPr>
              <a:t/>
            </a:r>
            <a:br>
              <a:rPr lang="en-US" sz="3600" dirty="0">
                <a:latin typeface="Arial" charset="0"/>
              </a:rPr>
            </a:br>
            <a:r>
              <a:rPr lang="en-US" sz="2800" dirty="0">
                <a:latin typeface="Arial" charset="0"/>
              </a:rPr>
              <a:t>Caroff’s Criteria for NMS</a:t>
            </a:r>
            <a:endParaRPr lang="en-US" sz="3600" dirty="0">
              <a:latin typeface="Arial" charset="0"/>
            </a:endParaRPr>
          </a:p>
        </p:txBody>
      </p:sp>
      <p:sp>
        <p:nvSpPr>
          <p:cNvPr id="11267" name="Rectangle 3"/>
          <p:cNvSpPr>
            <a:spLocks noGrp="1" noChangeArrowheads="1"/>
          </p:cNvSpPr>
          <p:nvPr>
            <p:ph idx="1"/>
          </p:nvPr>
        </p:nvSpPr>
        <p:spPr/>
        <p:txBody>
          <a:bodyPr/>
          <a:lstStyle/>
          <a:p>
            <a:r>
              <a:rPr lang="en-US" sz="2000" dirty="0"/>
              <a:t>Treatment with neuroleptics</a:t>
            </a:r>
          </a:p>
          <a:p>
            <a:r>
              <a:rPr lang="en-US" sz="2000" dirty="0"/>
              <a:t>H</a:t>
            </a:r>
            <a:r>
              <a:rPr lang="en-US" sz="2000" dirty="0" smtClean="0"/>
              <a:t>yperthermia </a:t>
            </a:r>
            <a:r>
              <a:rPr lang="en-US" sz="2000" dirty="0"/>
              <a:t>(&gt;38C)</a:t>
            </a:r>
          </a:p>
          <a:p>
            <a:r>
              <a:rPr lang="en-US" sz="2000" dirty="0"/>
              <a:t>M</a:t>
            </a:r>
            <a:r>
              <a:rPr lang="en-US" sz="2000" dirty="0" smtClean="0"/>
              <a:t>uscle </a:t>
            </a:r>
            <a:r>
              <a:rPr lang="en-US" sz="2000" dirty="0"/>
              <a:t>rigidity</a:t>
            </a:r>
          </a:p>
          <a:p>
            <a:r>
              <a:rPr lang="en-US" sz="2000" dirty="0"/>
              <a:t>F</a:t>
            </a:r>
            <a:r>
              <a:rPr lang="en-US" sz="2000" dirty="0" smtClean="0"/>
              <a:t>ive </a:t>
            </a:r>
            <a:r>
              <a:rPr lang="en-US" sz="2000" dirty="0"/>
              <a:t>of the following</a:t>
            </a:r>
          </a:p>
          <a:p>
            <a:pPr lvl="1"/>
            <a:r>
              <a:rPr lang="en-US" sz="1600" dirty="0"/>
              <a:t>C</a:t>
            </a:r>
            <a:r>
              <a:rPr lang="en-US" sz="1600" dirty="0" smtClean="0"/>
              <a:t>hange </a:t>
            </a:r>
            <a:r>
              <a:rPr lang="en-US" sz="1600" dirty="0"/>
              <a:t>in mental status</a:t>
            </a:r>
          </a:p>
          <a:p>
            <a:pPr lvl="1"/>
            <a:r>
              <a:rPr lang="en-US" sz="1600" dirty="0"/>
              <a:t>T</a:t>
            </a:r>
            <a:r>
              <a:rPr lang="en-US" sz="1600" dirty="0" smtClean="0"/>
              <a:t>achycardia</a:t>
            </a:r>
            <a:endParaRPr lang="en-US" sz="1600" dirty="0"/>
          </a:p>
          <a:p>
            <a:pPr lvl="1"/>
            <a:r>
              <a:rPr lang="en-US" sz="1600" dirty="0"/>
              <a:t>L</a:t>
            </a:r>
            <a:r>
              <a:rPr lang="en-US" sz="1600" dirty="0" smtClean="0"/>
              <a:t>abile </a:t>
            </a:r>
            <a:r>
              <a:rPr lang="en-US" sz="1600" dirty="0"/>
              <a:t>blood pressure</a:t>
            </a:r>
          </a:p>
          <a:p>
            <a:pPr lvl="1"/>
            <a:r>
              <a:rPr lang="en-US" sz="1600" dirty="0"/>
              <a:t>D</a:t>
            </a:r>
            <a:r>
              <a:rPr lang="en-US" sz="1600" dirty="0" smtClean="0"/>
              <a:t>iaphoresis</a:t>
            </a:r>
            <a:endParaRPr lang="en-US" sz="1600" dirty="0"/>
          </a:p>
          <a:p>
            <a:pPr lvl="1"/>
            <a:r>
              <a:rPr lang="en-US" sz="1600" dirty="0"/>
              <a:t>T</a:t>
            </a:r>
            <a:r>
              <a:rPr lang="en-US" sz="1600" dirty="0" smtClean="0"/>
              <a:t>remor</a:t>
            </a:r>
            <a:endParaRPr lang="en-US" sz="1600" dirty="0"/>
          </a:p>
          <a:p>
            <a:pPr lvl="1"/>
            <a:r>
              <a:rPr lang="en-US" sz="1600" dirty="0"/>
              <a:t>I</a:t>
            </a:r>
            <a:r>
              <a:rPr lang="en-US" sz="1600" dirty="0" smtClean="0"/>
              <a:t>ncontinence</a:t>
            </a:r>
            <a:endParaRPr lang="en-US" sz="1600" dirty="0"/>
          </a:p>
          <a:p>
            <a:pPr lvl="1"/>
            <a:r>
              <a:rPr lang="en-US" sz="1600" dirty="0"/>
              <a:t>CK elevation</a:t>
            </a:r>
            <a:endParaRPr lang="en-US" sz="2000" dirty="0"/>
          </a:p>
          <a:p>
            <a:pPr lvl="1"/>
            <a:r>
              <a:rPr lang="en-US" sz="1600" dirty="0" smtClean="0"/>
              <a:t>Leukocytosis</a:t>
            </a:r>
            <a:endParaRPr lang="en-US" sz="1600" dirty="0"/>
          </a:p>
          <a:p>
            <a:pPr lvl="1"/>
            <a:r>
              <a:rPr lang="en-US" sz="1600" dirty="0"/>
              <a:t>M</a:t>
            </a:r>
            <a:r>
              <a:rPr lang="en-US" sz="1600" dirty="0" smtClean="0"/>
              <a:t>etabolic </a:t>
            </a:r>
            <a:r>
              <a:rPr lang="en-US" sz="1600" dirty="0"/>
              <a:t>acidosis</a:t>
            </a:r>
          </a:p>
          <a:p>
            <a:r>
              <a:rPr lang="en-US" sz="2000" dirty="0"/>
              <a:t>Exclusion of other causes</a:t>
            </a:r>
            <a:endParaRPr lang="en-US" sz="2400" dirty="0"/>
          </a:p>
        </p:txBody>
      </p:sp>
      <p:sp>
        <p:nvSpPr>
          <p:cNvPr id="4" name="Slide Number Placeholder 3"/>
          <p:cNvSpPr>
            <a:spLocks noGrp="1"/>
          </p:cNvSpPr>
          <p:nvPr>
            <p:ph type="sldNum" sz="quarter" idx="12"/>
          </p:nvPr>
        </p:nvSpPr>
        <p:spPr/>
        <p:txBody>
          <a:bodyPr/>
          <a:lstStyle/>
          <a:p>
            <a:pPr>
              <a:defRPr/>
            </a:pPr>
            <a:fld id="{B08C68DF-A96A-4612-8A28-A42D5BDEE629}" type="slidenum">
              <a:rPr lang="en-US" smtClean="0"/>
              <a:pPr>
                <a:defRPr/>
              </a:pPr>
              <a:t>11</a:t>
            </a:fld>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pPr algn="ctr"/>
            <a:r>
              <a:rPr lang="en-US" sz="4000" b="1" dirty="0">
                <a:latin typeface="Arial" charset="0"/>
              </a:rPr>
              <a:t>Diagnostic Criteria</a:t>
            </a:r>
            <a:r>
              <a:rPr lang="en-US" sz="3600" dirty="0">
                <a:latin typeface="Arial" charset="0"/>
              </a:rPr>
              <a:t/>
            </a:r>
            <a:br>
              <a:rPr lang="en-US" sz="3600" dirty="0">
                <a:latin typeface="Arial" charset="0"/>
              </a:rPr>
            </a:br>
            <a:r>
              <a:rPr lang="en-US" sz="2800" dirty="0">
                <a:latin typeface="Arial" charset="0"/>
              </a:rPr>
              <a:t>DSM - IV TR</a:t>
            </a:r>
            <a:endParaRPr lang="en-US" sz="3600" dirty="0">
              <a:latin typeface="Arial" charset="0"/>
            </a:endParaRPr>
          </a:p>
        </p:txBody>
      </p:sp>
      <p:sp>
        <p:nvSpPr>
          <p:cNvPr id="12291" name="Rectangle 3"/>
          <p:cNvSpPr>
            <a:spLocks noGrp="1" noChangeArrowheads="1"/>
          </p:cNvSpPr>
          <p:nvPr>
            <p:ph idx="1"/>
          </p:nvPr>
        </p:nvSpPr>
        <p:spPr/>
        <p:txBody>
          <a:bodyPr/>
          <a:lstStyle/>
          <a:p>
            <a:r>
              <a:rPr lang="en-US" sz="2000" dirty="0"/>
              <a:t>Severe muscle rigidity and elevated temperature associated with the use of neuroleptics</a:t>
            </a:r>
          </a:p>
          <a:p>
            <a:r>
              <a:rPr lang="en-US" sz="2000" dirty="0"/>
              <a:t>Two or more of the following</a:t>
            </a:r>
          </a:p>
          <a:p>
            <a:pPr lvl="1"/>
            <a:r>
              <a:rPr lang="en-US" sz="1600" dirty="0"/>
              <a:t>D</a:t>
            </a:r>
            <a:r>
              <a:rPr lang="en-US" sz="1600" dirty="0" smtClean="0"/>
              <a:t>iaphoresis</a:t>
            </a:r>
            <a:endParaRPr lang="en-US" sz="1600" dirty="0"/>
          </a:p>
          <a:p>
            <a:pPr lvl="1"/>
            <a:r>
              <a:rPr lang="en-US" sz="1600" dirty="0"/>
              <a:t>D</a:t>
            </a:r>
            <a:r>
              <a:rPr lang="en-US" sz="1600" dirty="0" smtClean="0"/>
              <a:t>ysphagia</a:t>
            </a:r>
            <a:endParaRPr lang="en-US" sz="1600" dirty="0"/>
          </a:p>
          <a:p>
            <a:pPr lvl="1"/>
            <a:r>
              <a:rPr lang="en-US" sz="1600" dirty="0"/>
              <a:t>T</a:t>
            </a:r>
            <a:r>
              <a:rPr lang="en-US" sz="1600" dirty="0" smtClean="0"/>
              <a:t>remor</a:t>
            </a:r>
            <a:endParaRPr lang="en-US" sz="1600" dirty="0"/>
          </a:p>
          <a:p>
            <a:pPr lvl="1"/>
            <a:r>
              <a:rPr lang="en-US" sz="1600" dirty="0" smtClean="0"/>
              <a:t>Incontinence</a:t>
            </a:r>
            <a:endParaRPr lang="en-US" sz="1600" dirty="0"/>
          </a:p>
          <a:p>
            <a:pPr lvl="1"/>
            <a:r>
              <a:rPr lang="en-US" sz="1600" dirty="0"/>
              <a:t>C</a:t>
            </a:r>
            <a:r>
              <a:rPr lang="en-US" sz="1600" dirty="0" smtClean="0"/>
              <a:t>hange </a:t>
            </a:r>
            <a:r>
              <a:rPr lang="en-US" sz="1600" dirty="0"/>
              <a:t>in consciousness</a:t>
            </a:r>
          </a:p>
          <a:p>
            <a:pPr lvl="1"/>
            <a:r>
              <a:rPr lang="en-US" sz="1600" dirty="0"/>
              <a:t>M</a:t>
            </a:r>
            <a:r>
              <a:rPr lang="en-US" sz="1600" dirty="0" smtClean="0"/>
              <a:t>utism</a:t>
            </a:r>
            <a:endParaRPr lang="en-US" sz="1600" dirty="0"/>
          </a:p>
          <a:p>
            <a:pPr lvl="1"/>
            <a:r>
              <a:rPr lang="en-US" sz="1600" dirty="0"/>
              <a:t>T</a:t>
            </a:r>
            <a:r>
              <a:rPr lang="en-US" sz="1600" dirty="0" smtClean="0"/>
              <a:t>achycardia</a:t>
            </a:r>
            <a:endParaRPr lang="en-US" sz="1600" dirty="0"/>
          </a:p>
          <a:p>
            <a:pPr lvl="1"/>
            <a:r>
              <a:rPr lang="en-US" sz="1600" dirty="0"/>
              <a:t>L</a:t>
            </a:r>
            <a:r>
              <a:rPr lang="en-US" sz="1600" dirty="0" smtClean="0"/>
              <a:t>abile </a:t>
            </a:r>
            <a:r>
              <a:rPr lang="en-US" sz="1600" dirty="0"/>
              <a:t>blood pressure</a:t>
            </a:r>
          </a:p>
          <a:p>
            <a:pPr lvl="1"/>
            <a:r>
              <a:rPr lang="en-US" sz="1600" dirty="0"/>
              <a:t>L</a:t>
            </a:r>
            <a:r>
              <a:rPr lang="en-US" sz="1600" dirty="0" smtClean="0"/>
              <a:t>eukocytosis</a:t>
            </a:r>
            <a:endParaRPr lang="en-US" sz="1600" dirty="0"/>
          </a:p>
          <a:p>
            <a:pPr lvl="1"/>
            <a:r>
              <a:rPr lang="en-US" sz="1600" dirty="0"/>
              <a:t>M</a:t>
            </a:r>
            <a:r>
              <a:rPr lang="en-US" sz="1600" dirty="0" smtClean="0"/>
              <a:t>uscle </a:t>
            </a:r>
            <a:r>
              <a:rPr lang="en-US" sz="1600" dirty="0"/>
              <a:t>injury</a:t>
            </a:r>
          </a:p>
          <a:p>
            <a:r>
              <a:rPr lang="en-US" sz="2000" dirty="0"/>
              <a:t>Not due to medical, substance or </a:t>
            </a:r>
            <a:r>
              <a:rPr lang="en-US" sz="2000" dirty="0" smtClean="0"/>
              <a:t>mental condition</a:t>
            </a:r>
            <a:endParaRPr lang="en-US" sz="2000" dirty="0"/>
          </a:p>
        </p:txBody>
      </p:sp>
      <p:sp>
        <p:nvSpPr>
          <p:cNvPr id="4" name="Slide Number Placeholder 3"/>
          <p:cNvSpPr>
            <a:spLocks noGrp="1"/>
          </p:cNvSpPr>
          <p:nvPr>
            <p:ph type="sldNum" sz="quarter" idx="12"/>
          </p:nvPr>
        </p:nvSpPr>
        <p:spPr/>
        <p:txBody>
          <a:bodyPr/>
          <a:lstStyle/>
          <a:p>
            <a:pPr>
              <a:defRPr/>
            </a:pPr>
            <a:fld id="{B08C68DF-A96A-4612-8A28-A42D5BDEE629}" type="slidenum">
              <a:rPr lang="en-US" smtClean="0"/>
              <a:pPr>
                <a:defRPr/>
              </a:pPr>
              <a:t>12</a:t>
            </a:fld>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algn="ctr"/>
            <a:r>
              <a:rPr lang="en-US" sz="4000" b="1" dirty="0">
                <a:latin typeface="Arial" charset="0"/>
              </a:rPr>
              <a:t>Diagnostic Criteria</a:t>
            </a:r>
            <a:r>
              <a:rPr lang="en-US" sz="3600" dirty="0">
                <a:latin typeface="Arial" charset="0"/>
              </a:rPr>
              <a:t/>
            </a:r>
            <a:br>
              <a:rPr lang="en-US" sz="3600" dirty="0">
                <a:latin typeface="Arial" charset="0"/>
              </a:rPr>
            </a:br>
            <a:r>
              <a:rPr lang="en-US" sz="2800" dirty="0">
                <a:latin typeface="Arial" charset="0"/>
              </a:rPr>
              <a:t>Levenson’s Criteria</a:t>
            </a:r>
            <a:endParaRPr lang="en-US" sz="3600" dirty="0">
              <a:latin typeface="Arial" charset="0"/>
            </a:endParaRPr>
          </a:p>
        </p:txBody>
      </p:sp>
      <p:sp>
        <p:nvSpPr>
          <p:cNvPr id="13315" name="Rectangle 3"/>
          <p:cNvSpPr>
            <a:spLocks noGrp="1" noChangeArrowheads="1"/>
          </p:cNvSpPr>
          <p:nvPr>
            <p:ph idx="1"/>
          </p:nvPr>
        </p:nvSpPr>
        <p:spPr/>
        <p:txBody>
          <a:bodyPr/>
          <a:lstStyle/>
          <a:p>
            <a:r>
              <a:rPr lang="en-US" sz="2000" dirty="0"/>
              <a:t>Major manifestations</a:t>
            </a:r>
          </a:p>
          <a:p>
            <a:pPr lvl="1"/>
            <a:r>
              <a:rPr lang="en-US" sz="1600" dirty="0"/>
              <a:t>F</a:t>
            </a:r>
            <a:r>
              <a:rPr lang="en-US" sz="1600" dirty="0" smtClean="0"/>
              <a:t>ever</a:t>
            </a:r>
            <a:endParaRPr lang="en-US" sz="1600" dirty="0"/>
          </a:p>
          <a:p>
            <a:pPr lvl="1"/>
            <a:r>
              <a:rPr lang="en-US" sz="1600" dirty="0"/>
              <a:t>R</a:t>
            </a:r>
            <a:r>
              <a:rPr lang="en-US" sz="1600" dirty="0" smtClean="0"/>
              <a:t>igidity</a:t>
            </a:r>
            <a:endParaRPr lang="en-US" sz="1600" dirty="0"/>
          </a:p>
          <a:p>
            <a:pPr lvl="1"/>
            <a:r>
              <a:rPr lang="en-US" sz="1600" dirty="0"/>
              <a:t>E</a:t>
            </a:r>
            <a:r>
              <a:rPr lang="en-US" sz="1600" dirty="0" smtClean="0"/>
              <a:t>levated creatinine </a:t>
            </a:r>
            <a:r>
              <a:rPr lang="en-US" sz="1600" dirty="0"/>
              <a:t>phosphokinase (CK) level</a:t>
            </a:r>
          </a:p>
          <a:p>
            <a:r>
              <a:rPr lang="en-US" sz="2000" dirty="0"/>
              <a:t>Minor manifestations</a:t>
            </a:r>
          </a:p>
          <a:p>
            <a:pPr lvl="1"/>
            <a:r>
              <a:rPr lang="en-US" sz="1600" dirty="0"/>
              <a:t>T</a:t>
            </a:r>
            <a:r>
              <a:rPr lang="en-US" sz="1600" dirty="0" smtClean="0"/>
              <a:t>achycardia</a:t>
            </a:r>
            <a:endParaRPr lang="en-US" sz="1600" dirty="0"/>
          </a:p>
          <a:p>
            <a:pPr lvl="1"/>
            <a:r>
              <a:rPr lang="en-US" sz="1600" dirty="0"/>
              <a:t>A</a:t>
            </a:r>
            <a:r>
              <a:rPr lang="en-US" sz="1600" dirty="0" smtClean="0"/>
              <a:t>bnormal </a:t>
            </a:r>
            <a:r>
              <a:rPr lang="en-US" sz="1600" dirty="0"/>
              <a:t>blood pressure</a:t>
            </a:r>
          </a:p>
          <a:p>
            <a:pPr lvl="1"/>
            <a:r>
              <a:rPr lang="en-US" sz="1600" dirty="0"/>
              <a:t>T</a:t>
            </a:r>
            <a:r>
              <a:rPr lang="en-US" sz="1600" dirty="0" smtClean="0"/>
              <a:t>achypnea</a:t>
            </a:r>
            <a:endParaRPr lang="en-US" sz="1600" dirty="0"/>
          </a:p>
          <a:p>
            <a:pPr lvl="1"/>
            <a:r>
              <a:rPr lang="en-US" sz="1600" dirty="0"/>
              <a:t>A</a:t>
            </a:r>
            <a:r>
              <a:rPr lang="en-US" sz="1600" dirty="0" smtClean="0"/>
              <a:t>ltered </a:t>
            </a:r>
            <a:r>
              <a:rPr lang="en-US" sz="1600" dirty="0"/>
              <a:t>consciousness</a:t>
            </a:r>
          </a:p>
          <a:p>
            <a:pPr lvl="1"/>
            <a:r>
              <a:rPr lang="en-US" sz="1600" dirty="0"/>
              <a:t>D</a:t>
            </a:r>
            <a:r>
              <a:rPr lang="en-US" sz="1600" dirty="0" smtClean="0"/>
              <a:t>iaphoresis</a:t>
            </a:r>
            <a:endParaRPr lang="en-US" sz="1600" dirty="0"/>
          </a:p>
          <a:p>
            <a:pPr lvl="1"/>
            <a:r>
              <a:rPr lang="en-US" sz="1600" dirty="0"/>
              <a:t>L</a:t>
            </a:r>
            <a:r>
              <a:rPr lang="en-US" sz="1600" dirty="0" smtClean="0"/>
              <a:t>eukocytosis</a:t>
            </a:r>
            <a:endParaRPr lang="en-US" sz="1600" dirty="0"/>
          </a:p>
          <a:p>
            <a:r>
              <a:rPr lang="en-US" sz="2000" dirty="0"/>
              <a:t>Presence of all three major, or two major and </a:t>
            </a:r>
            <a:r>
              <a:rPr lang="en-US" sz="2000" dirty="0" smtClean="0"/>
              <a:t>four minor, manifestations </a:t>
            </a:r>
            <a:r>
              <a:rPr lang="en-US" sz="2000" dirty="0"/>
              <a:t>indicates a high </a:t>
            </a:r>
            <a:r>
              <a:rPr lang="en-US" sz="2000" dirty="0" smtClean="0"/>
              <a:t>probability </a:t>
            </a:r>
            <a:r>
              <a:rPr lang="en-US" sz="2000" dirty="0"/>
              <a:t>of NMS.</a:t>
            </a:r>
          </a:p>
        </p:txBody>
      </p:sp>
      <p:sp>
        <p:nvSpPr>
          <p:cNvPr id="4" name="Slide Number Placeholder 3"/>
          <p:cNvSpPr>
            <a:spLocks noGrp="1"/>
          </p:cNvSpPr>
          <p:nvPr>
            <p:ph type="sldNum" sz="quarter" idx="12"/>
          </p:nvPr>
        </p:nvSpPr>
        <p:spPr/>
        <p:txBody>
          <a:bodyPr/>
          <a:lstStyle/>
          <a:p>
            <a:pPr>
              <a:defRPr/>
            </a:pPr>
            <a:fld id="{B08C68DF-A96A-4612-8A28-A42D5BDEE629}" type="slidenum">
              <a:rPr lang="en-US" smtClean="0"/>
              <a:pPr>
                <a:defRPr/>
              </a:pPr>
              <a:t>13</a:t>
            </a:fld>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pPr algn="ctr"/>
            <a:r>
              <a:rPr lang="en-US" sz="4000" b="1" dirty="0">
                <a:latin typeface="Arial" charset="0"/>
              </a:rPr>
              <a:t>Risk Factors</a:t>
            </a:r>
          </a:p>
        </p:txBody>
      </p:sp>
      <p:sp>
        <p:nvSpPr>
          <p:cNvPr id="14339" name="Rectangle 3"/>
          <p:cNvSpPr>
            <a:spLocks noGrp="1" noChangeArrowheads="1"/>
          </p:cNvSpPr>
          <p:nvPr>
            <p:ph idx="1"/>
          </p:nvPr>
        </p:nvSpPr>
        <p:spPr/>
        <p:txBody>
          <a:bodyPr/>
          <a:lstStyle/>
          <a:p>
            <a:r>
              <a:rPr lang="en-US" sz="2400" dirty="0"/>
              <a:t>Not risk factors</a:t>
            </a:r>
            <a:endParaRPr lang="en-US" sz="2000" dirty="0"/>
          </a:p>
          <a:p>
            <a:pPr lvl="1"/>
            <a:r>
              <a:rPr lang="en-US" sz="2000" dirty="0"/>
              <a:t>A</a:t>
            </a:r>
            <a:r>
              <a:rPr lang="en-US" sz="2000" dirty="0" smtClean="0"/>
              <a:t>ge</a:t>
            </a:r>
            <a:endParaRPr lang="en-US" sz="2000" dirty="0"/>
          </a:p>
          <a:p>
            <a:pPr lvl="1"/>
            <a:r>
              <a:rPr lang="en-US" sz="2000" dirty="0"/>
              <a:t>S</a:t>
            </a:r>
            <a:r>
              <a:rPr lang="en-US" sz="2000" dirty="0" smtClean="0"/>
              <a:t>ex</a:t>
            </a:r>
            <a:endParaRPr lang="en-US" sz="2000" dirty="0"/>
          </a:p>
          <a:p>
            <a:pPr lvl="1"/>
            <a:r>
              <a:rPr lang="en-US" sz="2000" dirty="0"/>
              <a:t>E</a:t>
            </a:r>
            <a:r>
              <a:rPr lang="en-US" sz="2000" dirty="0" smtClean="0"/>
              <a:t>nvironmental </a:t>
            </a:r>
            <a:r>
              <a:rPr lang="en-US" sz="2000" dirty="0"/>
              <a:t>factors</a:t>
            </a:r>
          </a:p>
          <a:p>
            <a:r>
              <a:rPr lang="en-US" sz="2400" dirty="0"/>
              <a:t>Risk factors</a:t>
            </a:r>
            <a:endParaRPr lang="en-US" sz="2000" dirty="0"/>
          </a:p>
          <a:p>
            <a:pPr lvl="1"/>
            <a:r>
              <a:rPr lang="en-US" sz="2000" dirty="0"/>
              <a:t>H</a:t>
            </a:r>
            <a:r>
              <a:rPr lang="en-US" sz="2000" dirty="0" smtClean="0"/>
              <a:t>eredity</a:t>
            </a:r>
            <a:endParaRPr lang="en-US" sz="2000" dirty="0"/>
          </a:p>
          <a:p>
            <a:pPr lvl="1"/>
            <a:r>
              <a:rPr lang="en-US" sz="2000" dirty="0"/>
              <a:t>N</a:t>
            </a:r>
            <a:r>
              <a:rPr lang="en-US" sz="2000" dirty="0" smtClean="0"/>
              <a:t>europsychiatric </a:t>
            </a:r>
            <a:r>
              <a:rPr lang="en-US" sz="2000" dirty="0"/>
              <a:t>diagnosis</a:t>
            </a:r>
          </a:p>
          <a:p>
            <a:pPr lvl="2"/>
            <a:r>
              <a:rPr lang="en-US" sz="1800" dirty="0"/>
              <a:t>NMS is not specific to any specific neuropsychiatric diagnosis, but……</a:t>
            </a:r>
          </a:p>
          <a:p>
            <a:pPr lvl="3"/>
            <a:r>
              <a:rPr lang="en-US" sz="1600" dirty="0"/>
              <a:t>C</a:t>
            </a:r>
            <a:r>
              <a:rPr lang="en-US" sz="1600" dirty="0" smtClean="0"/>
              <a:t>atatonia</a:t>
            </a:r>
            <a:endParaRPr lang="en-US" sz="1600" dirty="0"/>
          </a:p>
          <a:p>
            <a:pPr lvl="3"/>
            <a:r>
              <a:rPr lang="en-US" sz="1600" dirty="0"/>
              <a:t>O</a:t>
            </a:r>
            <a:r>
              <a:rPr lang="en-US" sz="1600" dirty="0" smtClean="0"/>
              <a:t>rganic </a:t>
            </a:r>
            <a:r>
              <a:rPr lang="en-US" sz="1600" dirty="0"/>
              <a:t>brain disorders</a:t>
            </a:r>
            <a:endParaRPr lang="en-US" dirty="0"/>
          </a:p>
        </p:txBody>
      </p:sp>
      <p:sp>
        <p:nvSpPr>
          <p:cNvPr id="4" name="Slide Number Placeholder 3"/>
          <p:cNvSpPr>
            <a:spLocks noGrp="1"/>
          </p:cNvSpPr>
          <p:nvPr>
            <p:ph type="sldNum" sz="quarter" idx="12"/>
          </p:nvPr>
        </p:nvSpPr>
        <p:spPr/>
        <p:txBody>
          <a:bodyPr/>
          <a:lstStyle/>
          <a:p>
            <a:pPr>
              <a:defRPr/>
            </a:pPr>
            <a:fld id="{B08C68DF-A96A-4612-8A28-A42D5BDEE629}" type="slidenum">
              <a:rPr lang="en-US" smtClean="0"/>
              <a:pPr>
                <a:defRPr/>
              </a:pPr>
              <a:t>14</a:t>
            </a:fld>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pPr algn="ctr"/>
            <a:r>
              <a:rPr lang="en-US" sz="4000" b="1" dirty="0">
                <a:latin typeface="Arial" charset="0"/>
              </a:rPr>
              <a:t>Risk Factors</a:t>
            </a:r>
          </a:p>
        </p:txBody>
      </p:sp>
      <p:sp>
        <p:nvSpPr>
          <p:cNvPr id="15363" name="Rectangle 3"/>
          <p:cNvSpPr>
            <a:spLocks noGrp="1" noChangeArrowheads="1"/>
          </p:cNvSpPr>
          <p:nvPr>
            <p:ph idx="1"/>
          </p:nvPr>
        </p:nvSpPr>
        <p:spPr/>
        <p:txBody>
          <a:bodyPr/>
          <a:lstStyle/>
          <a:p>
            <a:r>
              <a:rPr lang="en-US" sz="2800" dirty="0"/>
              <a:t>Risk factors </a:t>
            </a:r>
            <a:r>
              <a:rPr lang="en-US" sz="2000" dirty="0"/>
              <a:t>(continued)</a:t>
            </a:r>
          </a:p>
          <a:p>
            <a:pPr lvl="1"/>
            <a:r>
              <a:rPr lang="en-US" sz="2400" dirty="0"/>
              <a:t>P</a:t>
            </a:r>
            <a:r>
              <a:rPr lang="en-US" sz="2400" dirty="0" smtClean="0"/>
              <a:t>hysiological </a:t>
            </a:r>
            <a:r>
              <a:rPr lang="en-US" sz="2400" dirty="0"/>
              <a:t>states</a:t>
            </a:r>
          </a:p>
          <a:p>
            <a:pPr lvl="2"/>
            <a:r>
              <a:rPr lang="en-US" sz="2000" dirty="0"/>
              <a:t>A</a:t>
            </a:r>
            <a:r>
              <a:rPr lang="en-US" sz="2000" dirty="0" smtClean="0"/>
              <a:t>gitation </a:t>
            </a:r>
            <a:r>
              <a:rPr lang="en-US" sz="2000" dirty="0"/>
              <a:t>and dehydration</a:t>
            </a:r>
          </a:p>
          <a:p>
            <a:pPr lvl="2"/>
            <a:r>
              <a:rPr lang="en-US" sz="2000" dirty="0"/>
              <a:t>H</a:t>
            </a:r>
            <a:r>
              <a:rPr lang="en-US" sz="2000" dirty="0" smtClean="0"/>
              <a:t>ypodopaminergic </a:t>
            </a:r>
            <a:r>
              <a:rPr lang="en-US" sz="2000" dirty="0"/>
              <a:t>trait</a:t>
            </a:r>
          </a:p>
          <a:p>
            <a:pPr lvl="1"/>
            <a:r>
              <a:rPr lang="en-US" sz="2400" dirty="0"/>
              <a:t>P</a:t>
            </a:r>
            <a:r>
              <a:rPr lang="en-US" sz="2400" dirty="0" smtClean="0"/>
              <a:t>harmacological </a:t>
            </a:r>
            <a:r>
              <a:rPr lang="en-US" sz="2400" dirty="0"/>
              <a:t>variables</a:t>
            </a:r>
          </a:p>
          <a:p>
            <a:pPr lvl="2"/>
            <a:r>
              <a:rPr lang="en-US" sz="2000" dirty="0"/>
              <a:t>H</a:t>
            </a:r>
            <a:r>
              <a:rPr lang="en-US" sz="2000" dirty="0" smtClean="0"/>
              <a:t>istory </a:t>
            </a:r>
            <a:r>
              <a:rPr lang="en-US" sz="2000" dirty="0"/>
              <a:t>of NMS</a:t>
            </a:r>
          </a:p>
          <a:p>
            <a:pPr lvl="3"/>
            <a:r>
              <a:rPr lang="en-US" sz="1600" dirty="0"/>
              <a:t>30-33% of NMS patients when rechallenged</a:t>
            </a:r>
          </a:p>
          <a:p>
            <a:pPr lvl="3"/>
            <a:r>
              <a:rPr lang="en-US" sz="1600" dirty="0"/>
              <a:t>17% of NMS patients report similar past episodes</a:t>
            </a:r>
            <a:endParaRPr lang="en-US" sz="1800" dirty="0"/>
          </a:p>
        </p:txBody>
      </p:sp>
      <p:sp>
        <p:nvSpPr>
          <p:cNvPr id="4" name="Slide Number Placeholder 3"/>
          <p:cNvSpPr>
            <a:spLocks noGrp="1"/>
          </p:cNvSpPr>
          <p:nvPr>
            <p:ph type="sldNum" sz="quarter" idx="12"/>
          </p:nvPr>
        </p:nvSpPr>
        <p:spPr/>
        <p:txBody>
          <a:bodyPr/>
          <a:lstStyle/>
          <a:p>
            <a:pPr>
              <a:defRPr/>
            </a:pPr>
            <a:fld id="{B08C68DF-A96A-4612-8A28-A42D5BDEE629}" type="slidenum">
              <a:rPr lang="en-US" smtClean="0"/>
              <a:pPr>
                <a:defRPr/>
              </a:pPr>
              <a:t>15</a:t>
            </a:fld>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pPr algn="ctr"/>
            <a:r>
              <a:rPr lang="en-US" sz="4000" b="1" dirty="0">
                <a:latin typeface="Arial" charset="0"/>
              </a:rPr>
              <a:t>Risk Factors</a:t>
            </a:r>
          </a:p>
        </p:txBody>
      </p:sp>
      <p:sp>
        <p:nvSpPr>
          <p:cNvPr id="16387" name="Rectangle 3"/>
          <p:cNvSpPr>
            <a:spLocks noGrp="1" noChangeArrowheads="1"/>
          </p:cNvSpPr>
          <p:nvPr>
            <p:ph idx="1"/>
          </p:nvPr>
        </p:nvSpPr>
        <p:spPr/>
        <p:txBody>
          <a:bodyPr/>
          <a:lstStyle/>
          <a:p>
            <a:r>
              <a:rPr lang="en-US" sz="2400" dirty="0"/>
              <a:t>Pharmacologic variables</a:t>
            </a:r>
            <a:endParaRPr lang="en-US" sz="2800" dirty="0"/>
          </a:p>
          <a:p>
            <a:pPr lvl="1"/>
            <a:r>
              <a:rPr lang="en-US" sz="2000" dirty="0"/>
              <a:t>E</a:t>
            </a:r>
            <a:r>
              <a:rPr lang="en-US" sz="2000" dirty="0" smtClean="0"/>
              <a:t>xposure </a:t>
            </a:r>
            <a:r>
              <a:rPr lang="en-US" sz="2000" dirty="0"/>
              <a:t>to drugs that block dopamine D2 receptors</a:t>
            </a:r>
          </a:p>
          <a:p>
            <a:pPr lvl="2"/>
            <a:r>
              <a:rPr lang="en-US" sz="1800" dirty="0"/>
              <a:t>H</a:t>
            </a:r>
            <a:r>
              <a:rPr lang="en-US" sz="1800" dirty="0" smtClean="0"/>
              <a:t>igh </a:t>
            </a:r>
            <a:r>
              <a:rPr lang="en-US" sz="1800" dirty="0"/>
              <a:t>potency</a:t>
            </a:r>
          </a:p>
          <a:p>
            <a:pPr lvl="2"/>
            <a:r>
              <a:rPr lang="en-US" sz="1800" dirty="0"/>
              <a:t>H</a:t>
            </a:r>
            <a:r>
              <a:rPr lang="en-US" sz="1800" dirty="0" smtClean="0"/>
              <a:t>igh </a:t>
            </a:r>
            <a:r>
              <a:rPr lang="en-US" sz="1800" dirty="0"/>
              <a:t>dosage</a:t>
            </a:r>
          </a:p>
          <a:p>
            <a:pPr lvl="2"/>
            <a:r>
              <a:rPr lang="en-US" sz="1800" dirty="0"/>
              <a:t>R</a:t>
            </a:r>
            <a:r>
              <a:rPr lang="en-US" sz="1800" dirty="0" smtClean="0"/>
              <a:t>apid </a:t>
            </a:r>
            <a:r>
              <a:rPr lang="en-US" sz="1800" dirty="0"/>
              <a:t>dose escalation (Shalev &amp; Munitz 1988)</a:t>
            </a:r>
          </a:p>
          <a:p>
            <a:pPr lvl="2">
              <a:buFontTx/>
              <a:buNone/>
            </a:pPr>
            <a:r>
              <a:rPr lang="en-US" sz="1800" dirty="0"/>
              <a:t>	Study of 56 NMS cases</a:t>
            </a:r>
          </a:p>
          <a:p>
            <a:pPr lvl="3"/>
            <a:r>
              <a:rPr lang="en-US" sz="1600" dirty="0" smtClean="0"/>
              <a:t>1 </a:t>
            </a:r>
            <a:r>
              <a:rPr lang="en-US" sz="1600" dirty="0"/>
              <a:t>episode with decreased dose</a:t>
            </a:r>
          </a:p>
          <a:p>
            <a:pPr lvl="3"/>
            <a:r>
              <a:rPr lang="en-US" sz="1600" dirty="0" smtClean="0"/>
              <a:t>4 </a:t>
            </a:r>
            <a:r>
              <a:rPr lang="en-US" sz="1600" dirty="0"/>
              <a:t>episodes with steady state dosing</a:t>
            </a:r>
          </a:p>
          <a:p>
            <a:pPr lvl="3"/>
            <a:r>
              <a:rPr lang="en-US" sz="1600" dirty="0" smtClean="0"/>
              <a:t>51 </a:t>
            </a:r>
            <a:r>
              <a:rPr lang="en-US" sz="1600" dirty="0"/>
              <a:t>cases with dose escalation</a:t>
            </a:r>
          </a:p>
          <a:p>
            <a:pPr lvl="3"/>
            <a:r>
              <a:rPr lang="en-US" sz="1600" dirty="0" smtClean="0"/>
              <a:t>Range </a:t>
            </a:r>
            <a:r>
              <a:rPr lang="en-US" sz="1600" dirty="0"/>
              <a:t>40-6000 </a:t>
            </a:r>
            <a:r>
              <a:rPr lang="en-US" sz="1600" dirty="0" smtClean="0"/>
              <a:t>chlorpromazine equivalents/day</a:t>
            </a:r>
            <a:endParaRPr lang="en-US" sz="1600" dirty="0"/>
          </a:p>
          <a:p>
            <a:pPr lvl="3"/>
            <a:r>
              <a:rPr lang="en-US" sz="1600" dirty="0" smtClean="0"/>
              <a:t>Average </a:t>
            </a:r>
            <a:r>
              <a:rPr lang="en-US" sz="1600" dirty="0"/>
              <a:t>of 500-700mg chlorpromazine/day</a:t>
            </a:r>
          </a:p>
          <a:p>
            <a:pPr lvl="2"/>
            <a:endParaRPr lang="en-US" sz="2000" dirty="0"/>
          </a:p>
        </p:txBody>
      </p:sp>
      <p:sp>
        <p:nvSpPr>
          <p:cNvPr id="4" name="Slide Number Placeholder 3"/>
          <p:cNvSpPr>
            <a:spLocks noGrp="1"/>
          </p:cNvSpPr>
          <p:nvPr>
            <p:ph type="sldNum" sz="quarter" idx="12"/>
          </p:nvPr>
        </p:nvSpPr>
        <p:spPr/>
        <p:txBody>
          <a:bodyPr/>
          <a:lstStyle/>
          <a:p>
            <a:pPr>
              <a:defRPr/>
            </a:pPr>
            <a:fld id="{B08C68DF-A96A-4612-8A28-A42D5BDEE629}" type="slidenum">
              <a:rPr lang="en-US" smtClean="0"/>
              <a:pPr>
                <a:defRPr/>
              </a:pPr>
              <a:t>16</a:t>
            </a:fld>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algn="ctr"/>
            <a:r>
              <a:rPr lang="en-US" sz="4000" b="1" dirty="0">
                <a:latin typeface="Arial" charset="0"/>
              </a:rPr>
              <a:t>Risk Factors</a:t>
            </a:r>
          </a:p>
        </p:txBody>
      </p:sp>
      <p:sp>
        <p:nvSpPr>
          <p:cNvPr id="17411" name="Rectangle 3"/>
          <p:cNvSpPr>
            <a:spLocks noGrp="1" noChangeArrowheads="1"/>
          </p:cNvSpPr>
          <p:nvPr>
            <p:ph idx="1"/>
          </p:nvPr>
        </p:nvSpPr>
        <p:spPr/>
        <p:txBody>
          <a:bodyPr/>
          <a:lstStyle/>
          <a:p>
            <a:r>
              <a:rPr lang="en-US" sz="2800" dirty="0"/>
              <a:t>Pharmacologic variables</a:t>
            </a:r>
            <a:endParaRPr lang="en-US" sz="2400" dirty="0"/>
          </a:p>
          <a:p>
            <a:pPr lvl="1"/>
            <a:r>
              <a:rPr lang="en-US" sz="2400" dirty="0"/>
              <a:t>D</a:t>
            </a:r>
            <a:r>
              <a:rPr lang="en-US" sz="2400" dirty="0" smtClean="0"/>
              <a:t>epot </a:t>
            </a:r>
            <a:r>
              <a:rPr lang="en-US" sz="2400" dirty="0"/>
              <a:t>neuroleptics</a:t>
            </a:r>
          </a:p>
          <a:p>
            <a:pPr lvl="2"/>
            <a:r>
              <a:rPr lang="en-US" sz="2000" dirty="0"/>
              <a:t>L</a:t>
            </a:r>
            <a:r>
              <a:rPr lang="en-US" sz="2000" dirty="0" smtClean="0"/>
              <a:t>onger </a:t>
            </a:r>
            <a:r>
              <a:rPr lang="en-US" sz="2000" dirty="0"/>
              <a:t>duration</a:t>
            </a:r>
          </a:p>
          <a:p>
            <a:pPr lvl="2"/>
            <a:r>
              <a:rPr lang="en-US" sz="2000" dirty="0"/>
              <a:t>L</a:t>
            </a:r>
            <a:r>
              <a:rPr lang="en-US" sz="2000" dirty="0" smtClean="0"/>
              <a:t>ittle </a:t>
            </a:r>
            <a:r>
              <a:rPr lang="en-US" sz="2000" dirty="0"/>
              <a:t>evidence of increased mortality</a:t>
            </a:r>
            <a:endParaRPr lang="en-US" sz="1800" dirty="0"/>
          </a:p>
          <a:p>
            <a:pPr lvl="1"/>
            <a:r>
              <a:rPr lang="en-US" sz="2400" dirty="0" smtClean="0"/>
              <a:t>Concomitant </a:t>
            </a:r>
            <a:r>
              <a:rPr lang="en-US" sz="2400" dirty="0"/>
              <a:t>medications</a:t>
            </a:r>
            <a:endParaRPr lang="en-US" sz="2000" dirty="0"/>
          </a:p>
          <a:p>
            <a:pPr lvl="2"/>
            <a:r>
              <a:rPr lang="en-US" sz="2000" dirty="0"/>
              <a:t>33% have more than one antipsychotic</a:t>
            </a:r>
          </a:p>
          <a:p>
            <a:pPr lvl="2"/>
            <a:r>
              <a:rPr lang="en-US" sz="2000" dirty="0"/>
              <a:t>&gt;50% on additional non-neuroleptic medications</a:t>
            </a:r>
          </a:p>
          <a:p>
            <a:pPr lvl="2"/>
            <a:r>
              <a:rPr lang="en-US" sz="2000" dirty="0"/>
              <a:t>A</a:t>
            </a:r>
            <a:r>
              <a:rPr lang="en-US" sz="2000" dirty="0" smtClean="0"/>
              <a:t>nticholinergics </a:t>
            </a:r>
            <a:r>
              <a:rPr lang="en-US" sz="2000" dirty="0"/>
              <a:t>impair temperature regulation</a:t>
            </a:r>
            <a:r>
              <a:rPr lang="en-US" sz="1800" dirty="0"/>
              <a:t> </a:t>
            </a:r>
          </a:p>
        </p:txBody>
      </p:sp>
      <p:sp>
        <p:nvSpPr>
          <p:cNvPr id="4" name="Slide Number Placeholder 3"/>
          <p:cNvSpPr>
            <a:spLocks noGrp="1"/>
          </p:cNvSpPr>
          <p:nvPr>
            <p:ph type="sldNum" sz="quarter" idx="12"/>
          </p:nvPr>
        </p:nvSpPr>
        <p:spPr/>
        <p:txBody>
          <a:bodyPr/>
          <a:lstStyle/>
          <a:p>
            <a:pPr>
              <a:defRPr/>
            </a:pPr>
            <a:fld id="{B08C68DF-A96A-4612-8A28-A42D5BDEE629}" type="slidenum">
              <a:rPr lang="en-US" smtClean="0"/>
              <a:pPr>
                <a:defRPr/>
              </a:pPr>
              <a:t>17</a:t>
            </a:fld>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pPr algn="ctr"/>
            <a:r>
              <a:rPr lang="en-US" sz="4000" b="1" dirty="0">
                <a:latin typeface="Arial" charset="0"/>
              </a:rPr>
              <a:t>Differential Diagnosis</a:t>
            </a:r>
          </a:p>
        </p:txBody>
      </p:sp>
      <p:sp>
        <p:nvSpPr>
          <p:cNvPr id="18435" name="Rectangle 3"/>
          <p:cNvSpPr>
            <a:spLocks noGrp="1" noChangeArrowheads="1"/>
          </p:cNvSpPr>
          <p:nvPr>
            <p:ph idx="1"/>
          </p:nvPr>
        </p:nvSpPr>
        <p:spPr/>
        <p:txBody>
          <a:bodyPr/>
          <a:lstStyle/>
          <a:p>
            <a:r>
              <a:rPr lang="en-US" sz="2800" dirty="0"/>
              <a:t>Most common disorders mistaken for NMS</a:t>
            </a:r>
          </a:p>
          <a:p>
            <a:pPr lvl="1"/>
            <a:r>
              <a:rPr lang="en-US" sz="2400" dirty="0"/>
              <a:t>I</a:t>
            </a:r>
            <a:r>
              <a:rPr lang="en-US" sz="2400" dirty="0" smtClean="0"/>
              <a:t>nfections</a:t>
            </a:r>
            <a:endParaRPr lang="en-US" sz="2400" dirty="0"/>
          </a:p>
          <a:p>
            <a:pPr lvl="1"/>
            <a:r>
              <a:rPr lang="en-US" sz="2400" dirty="0"/>
              <a:t>C</a:t>
            </a:r>
            <a:r>
              <a:rPr lang="en-US" sz="2400" dirty="0" smtClean="0"/>
              <a:t>atatonia</a:t>
            </a:r>
            <a:endParaRPr lang="en-US" sz="2400" dirty="0"/>
          </a:p>
          <a:p>
            <a:pPr lvl="1"/>
            <a:r>
              <a:rPr lang="en-US" sz="2400" dirty="0"/>
              <a:t>A</a:t>
            </a:r>
            <a:r>
              <a:rPr lang="en-US" sz="2400" dirty="0" smtClean="0"/>
              <a:t>gitated </a:t>
            </a:r>
            <a:r>
              <a:rPr lang="en-US" sz="2400" dirty="0"/>
              <a:t>delirium</a:t>
            </a:r>
          </a:p>
          <a:p>
            <a:pPr lvl="1"/>
            <a:r>
              <a:rPr lang="en-US" sz="2400" dirty="0" smtClean="0"/>
              <a:t>“Benign</a:t>
            </a:r>
            <a:r>
              <a:rPr lang="en-US" sz="2400" dirty="0"/>
              <a:t>” extrapyramidal side effects (EPS</a:t>
            </a:r>
            <a:r>
              <a:rPr lang="en-US" sz="2400" dirty="0" smtClean="0"/>
              <a:t>)</a:t>
            </a:r>
          </a:p>
          <a:p>
            <a:pPr lvl="1"/>
            <a:r>
              <a:rPr lang="en-US" sz="2400" dirty="0" smtClean="0"/>
              <a:t>Serotonin Syndrome</a:t>
            </a:r>
            <a:endParaRPr lang="en-US" sz="2400" dirty="0"/>
          </a:p>
          <a:p>
            <a:r>
              <a:rPr lang="en-US" sz="2800" dirty="0"/>
              <a:t>Systemic disorders</a:t>
            </a:r>
          </a:p>
          <a:p>
            <a:pPr lvl="1"/>
            <a:r>
              <a:rPr lang="en-US" sz="2400" dirty="0"/>
              <a:t>EPS with fever</a:t>
            </a:r>
          </a:p>
          <a:p>
            <a:pPr lvl="1"/>
            <a:r>
              <a:rPr lang="en-US" sz="2400" dirty="0"/>
              <a:t>H</a:t>
            </a:r>
            <a:r>
              <a:rPr lang="en-US" sz="2400" dirty="0" smtClean="0"/>
              <a:t>ormonal </a:t>
            </a:r>
            <a:r>
              <a:rPr lang="en-US" sz="2400" dirty="0"/>
              <a:t>disorders</a:t>
            </a:r>
          </a:p>
          <a:p>
            <a:pPr lvl="2"/>
            <a:r>
              <a:rPr lang="en-US" sz="1800" dirty="0"/>
              <a:t>T</a:t>
            </a:r>
            <a:r>
              <a:rPr lang="en-US" sz="1800" dirty="0" smtClean="0"/>
              <a:t>hyrotoxicosis</a:t>
            </a:r>
            <a:endParaRPr lang="en-US" sz="1800" dirty="0"/>
          </a:p>
          <a:p>
            <a:pPr lvl="2"/>
            <a:r>
              <a:rPr lang="en-US" sz="1800" dirty="0"/>
              <a:t>P</a:t>
            </a:r>
            <a:r>
              <a:rPr lang="en-US" sz="1800" dirty="0" smtClean="0"/>
              <a:t>heochromocytoma</a:t>
            </a:r>
            <a:endParaRPr lang="en-US" sz="2000" dirty="0"/>
          </a:p>
        </p:txBody>
      </p:sp>
      <p:sp>
        <p:nvSpPr>
          <p:cNvPr id="4" name="Slide Number Placeholder 3"/>
          <p:cNvSpPr>
            <a:spLocks noGrp="1"/>
          </p:cNvSpPr>
          <p:nvPr>
            <p:ph type="sldNum" sz="quarter" idx="12"/>
          </p:nvPr>
        </p:nvSpPr>
        <p:spPr/>
        <p:txBody>
          <a:bodyPr/>
          <a:lstStyle/>
          <a:p>
            <a:pPr>
              <a:defRPr/>
            </a:pPr>
            <a:fld id="{B08C68DF-A96A-4612-8A28-A42D5BDEE629}" type="slidenum">
              <a:rPr lang="en-US" smtClean="0"/>
              <a:pPr>
                <a:defRPr/>
              </a:pPr>
              <a:t>18</a:t>
            </a:fld>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algn="ctr"/>
            <a:r>
              <a:rPr lang="en-US" sz="4000" b="1" dirty="0">
                <a:latin typeface="Arial" charset="0"/>
              </a:rPr>
              <a:t>Differential Diagnosis</a:t>
            </a:r>
          </a:p>
        </p:txBody>
      </p:sp>
      <p:sp>
        <p:nvSpPr>
          <p:cNvPr id="19459" name="Rectangle 3"/>
          <p:cNvSpPr>
            <a:spLocks noGrp="1" noChangeArrowheads="1"/>
          </p:cNvSpPr>
          <p:nvPr>
            <p:ph idx="1"/>
          </p:nvPr>
        </p:nvSpPr>
        <p:spPr/>
        <p:txBody>
          <a:bodyPr/>
          <a:lstStyle/>
          <a:p>
            <a:r>
              <a:rPr lang="en-US" sz="2800" dirty="0"/>
              <a:t>Systemic disorders</a:t>
            </a:r>
            <a:r>
              <a:rPr lang="en-US" sz="2000" dirty="0"/>
              <a:t> (continued)</a:t>
            </a:r>
          </a:p>
          <a:p>
            <a:pPr lvl="1"/>
            <a:r>
              <a:rPr lang="en-US" sz="2400" dirty="0"/>
              <a:t>H</a:t>
            </a:r>
            <a:r>
              <a:rPr lang="en-US" sz="2400" dirty="0" smtClean="0"/>
              <a:t>eatstroke</a:t>
            </a:r>
            <a:endParaRPr lang="en-US" sz="2400" dirty="0"/>
          </a:p>
          <a:p>
            <a:pPr lvl="2"/>
            <a:r>
              <a:rPr lang="en-US" sz="2000" dirty="0"/>
              <a:t>E</a:t>
            </a:r>
            <a:r>
              <a:rPr lang="en-US" sz="2000" dirty="0" smtClean="0"/>
              <a:t>xertional </a:t>
            </a:r>
            <a:r>
              <a:rPr lang="en-US" sz="2000" dirty="0"/>
              <a:t>heat stroke</a:t>
            </a:r>
          </a:p>
          <a:p>
            <a:pPr lvl="2"/>
            <a:r>
              <a:rPr lang="en-US" sz="2000" dirty="0"/>
              <a:t>C</a:t>
            </a:r>
            <a:r>
              <a:rPr lang="en-US" sz="2000" dirty="0" smtClean="0"/>
              <a:t>lassical </a:t>
            </a:r>
            <a:r>
              <a:rPr lang="en-US" sz="2000" dirty="0"/>
              <a:t>heat stroke</a:t>
            </a:r>
          </a:p>
          <a:p>
            <a:r>
              <a:rPr lang="en-US" sz="2800" dirty="0"/>
              <a:t>Drugs</a:t>
            </a:r>
          </a:p>
          <a:p>
            <a:pPr lvl="1"/>
            <a:r>
              <a:rPr lang="en-US" sz="2400" dirty="0"/>
              <a:t>M</a:t>
            </a:r>
            <a:r>
              <a:rPr lang="en-US" sz="2400" dirty="0" smtClean="0"/>
              <a:t>alignant </a:t>
            </a:r>
            <a:r>
              <a:rPr lang="en-US" sz="2400" dirty="0"/>
              <a:t>hyperthermia</a:t>
            </a:r>
          </a:p>
          <a:p>
            <a:pPr lvl="1"/>
            <a:r>
              <a:rPr lang="en-US" sz="2400" dirty="0"/>
              <a:t>S</a:t>
            </a:r>
            <a:r>
              <a:rPr lang="en-US" sz="2400" dirty="0" smtClean="0"/>
              <a:t>erotonin </a:t>
            </a:r>
            <a:r>
              <a:rPr lang="en-US" sz="2400" dirty="0"/>
              <a:t>syndrome</a:t>
            </a:r>
          </a:p>
          <a:p>
            <a:pPr lvl="1"/>
            <a:r>
              <a:rPr lang="en-US" sz="2400" dirty="0"/>
              <a:t>D</a:t>
            </a:r>
            <a:r>
              <a:rPr lang="en-US" sz="2400" dirty="0" smtClean="0"/>
              <a:t>opaminergic </a:t>
            </a:r>
            <a:r>
              <a:rPr lang="en-US" sz="2400" dirty="0"/>
              <a:t>withdrawal</a:t>
            </a:r>
          </a:p>
          <a:p>
            <a:pPr lvl="2"/>
            <a:r>
              <a:rPr lang="en-US" sz="2000" dirty="0"/>
              <a:t>L</a:t>
            </a:r>
            <a:r>
              <a:rPr lang="en-US" sz="2000" dirty="0" smtClean="0"/>
              <a:t>evodopa </a:t>
            </a:r>
            <a:r>
              <a:rPr lang="en-US" sz="2000" dirty="0"/>
              <a:t>withdrawal</a:t>
            </a:r>
          </a:p>
          <a:p>
            <a:pPr lvl="2"/>
            <a:r>
              <a:rPr lang="en-US" sz="2000" dirty="0"/>
              <a:t>F</a:t>
            </a:r>
            <a:r>
              <a:rPr lang="en-US" sz="2000" dirty="0" smtClean="0"/>
              <a:t>reezing </a:t>
            </a:r>
            <a:r>
              <a:rPr lang="en-US" sz="2000" dirty="0"/>
              <a:t>episodes in Parkinson’s disease</a:t>
            </a:r>
          </a:p>
        </p:txBody>
      </p:sp>
      <p:sp>
        <p:nvSpPr>
          <p:cNvPr id="4" name="Slide Number Placeholder 3"/>
          <p:cNvSpPr>
            <a:spLocks noGrp="1"/>
          </p:cNvSpPr>
          <p:nvPr>
            <p:ph type="sldNum" sz="quarter" idx="12"/>
          </p:nvPr>
        </p:nvSpPr>
        <p:spPr/>
        <p:txBody>
          <a:bodyPr/>
          <a:lstStyle/>
          <a:p>
            <a:pPr>
              <a:defRPr/>
            </a:pPr>
            <a:fld id="{B08C68DF-A96A-4612-8A28-A42D5BDEE629}" type="slidenum">
              <a:rPr lang="en-US" smtClean="0"/>
              <a:pPr>
                <a:defRPr/>
              </a:pPr>
              <a:t>19</a:t>
            </a:fld>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304800" y="457200"/>
            <a:ext cx="8610600" cy="1143000"/>
          </a:xfrm>
        </p:spPr>
        <p:txBody>
          <a:bodyPr/>
          <a:lstStyle/>
          <a:p>
            <a:pPr algn="ctr"/>
            <a:r>
              <a:rPr lang="en-US" sz="4000" b="1" dirty="0">
                <a:latin typeface="Arial" charset="0"/>
              </a:rPr>
              <a:t>Historical Background</a:t>
            </a:r>
            <a:endParaRPr lang="en-US" sz="3200" b="1" dirty="0"/>
          </a:p>
        </p:txBody>
      </p:sp>
      <p:sp>
        <p:nvSpPr>
          <p:cNvPr id="5123" name="Rectangle 3"/>
          <p:cNvSpPr>
            <a:spLocks noGrp="1" noChangeArrowheads="1"/>
          </p:cNvSpPr>
          <p:nvPr>
            <p:ph idx="1"/>
          </p:nvPr>
        </p:nvSpPr>
        <p:spPr/>
        <p:txBody>
          <a:bodyPr/>
          <a:lstStyle/>
          <a:p>
            <a:r>
              <a:rPr lang="en-US" sz="2800" dirty="0"/>
              <a:t>Syndrome malin des neuroleptiques</a:t>
            </a:r>
          </a:p>
          <a:p>
            <a:pPr lvl="1"/>
            <a:r>
              <a:rPr lang="en-US" sz="2400" dirty="0"/>
              <a:t>R</a:t>
            </a:r>
            <a:r>
              <a:rPr lang="en-US" sz="2400" dirty="0" smtClean="0"/>
              <a:t>apidly </a:t>
            </a:r>
            <a:r>
              <a:rPr lang="en-US" sz="2400" dirty="0"/>
              <a:t>progressive neurovegatative state</a:t>
            </a:r>
          </a:p>
          <a:p>
            <a:pPr lvl="1"/>
            <a:r>
              <a:rPr lang="en-US" sz="2400" dirty="0"/>
              <a:t>O</a:t>
            </a:r>
            <a:r>
              <a:rPr lang="en-US" sz="2400" dirty="0" smtClean="0"/>
              <a:t>bserved </a:t>
            </a:r>
            <a:r>
              <a:rPr lang="en-US" sz="2400" dirty="0"/>
              <a:t>during early clinical trials of </a:t>
            </a:r>
            <a:r>
              <a:rPr lang="en-US" sz="2400" dirty="0" smtClean="0"/>
              <a:t>haloperidol</a:t>
            </a:r>
            <a:endParaRPr lang="en-US" sz="2400" dirty="0"/>
          </a:p>
          <a:p>
            <a:pPr lvl="1"/>
            <a:r>
              <a:rPr lang="en-US" sz="2400" dirty="0"/>
              <a:t>1960</a:t>
            </a:r>
          </a:p>
          <a:p>
            <a:r>
              <a:rPr lang="en-US" sz="2800" dirty="0"/>
              <a:t>Neuroleptic Malignant Syndrome</a:t>
            </a:r>
          </a:p>
          <a:p>
            <a:pPr lvl="1"/>
            <a:r>
              <a:rPr lang="en-US" sz="2400" dirty="0"/>
              <a:t>F</a:t>
            </a:r>
            <a:r>
              <a:rPr lang="en-US" sz="2400" dirty="0" smtClean="0"/>
              <a:t>irst </a:t>
            </a:r>
            <a:r>
              <a:rPr lang="en-US" sz="2400" dirty="0"/>
              <a:t>appeared in E</a:t>
            </a:r>
            <a:r>
              <a:rPr lang="en-US" sz="2400" dirty="0" smtClean="0"/>
              <a:t>nglish </a:t>
            </a:r>
            <a:r>
              <a:rPr lang="en-US" sz="2400" dirty="0"/>
              <a:t>literature in 1967</a:t>
            </a:r>
          </a:p>
          <a:p>
            <a:pPr lvl="1"/>
            <a:r>
              <a:rPr lang="en-US" sz="2400" dirty="0"/>
              <a:t>B</a:t>
            </a:r>
            <a:r>
              <a:rPr lang="en-US" sz="2400" dirty="0" smtClean="0"/>
              <a:t>elated </a:t>
            </a:r>
            <a:r>
              <a:rPr lang="en-US" sz="2400" dirty="0"/>
              <a:t>recognition in the U.S.</a:t>
            </a:r>
          </a:p>
        </p:txBody>
      </p:sp>
      <p:sp>
        <p:nvSpPr>
          <p:cNvPr id="4" name="Slide Number Placeholder 3"/>
          <p:cNvSpPr>
            <a:spLocks noGrp="1"/>
          </p:cNvSpPr>
          <p:nvPr>
            <p:ph type="sldNum" sz="quarter" idx="12"/>
          </p:nvPr>
        </p:nvSpPr>
        <p:spPr/>
        <p:txBody>
          <a:bodyPr/>
          <a:lstStyle/>
          <a:p>
            <a:pPr>
              <a:defRPr/>
            </a:pPr>
            <a:fld id="{B08C68DF-A96A-4612-8A28-A42D5BDEE629}" type="slidenum">
              <a:rPr lang="en-US" smtClean="0"/>
              <a:pPr>
                <a:defRPr/>
              </a:pPr>
              <a:t>2</a:t>
            </a:fld>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pPr algn="ctr"/>
            <a:r>
              <a:rPr lang="en-US" sz="4000" b="1" dirty="0">
                <a:latin typeface="Arial" charset="0"/>
              </a:rPr>
              <a:t>Differential Diagnosis</a:t>
            </a:r>
          </a:p>
        </p:txBody>
      </p:sp>
      <p:sp>
        <p:nvSpPr>
          <p:cNvPr id="20483" name="Rectangle 3"/>
          <p:cNvSpPr>
            <a:spLocks noGrp="1" noChangeArrowheads="1"/>
          </p:cNvSpPr>
          <p:nvPr>
            <p:ph idx="1"/>
          </p:nvPr>
        </p:nvSpPr>
        <p:spPr/>
        <p:txBody>
          <a:bodyPr/>
          <a:lstStyle/>
          <a:p>
            <a:r>
              <a:rPr lang="en-US" sz="2800" dirty="0"/>
              <a:t>Central Nervous System Disorders</a:t>
            </a:r>
          </a:p>
          <a:p>
            <a:pPr lvl="1"/>
            <a:r>
              <a:rPr lang="en-US" sz="2400" dirty="0"/>
              <a:t>I</a:t>
            </a:r>
            <a:r>
              <a:rPr lang="en-US" sz="2400" dirty="0" smtClean="0"/>
              <a:t>nfections</a:t>
            </a:r>
            <a:endParaRPr lang="en-US" sz="2400" dirty="0"/>
          </a:p>
          <a:p>
            <a:pPr lvl="1"/>
            <a:r>
              <a:rPr lang="en-US" sz="2400" dirty="0"/>
              <a:t>S</a:t>
            </a:r>
            <a:r>
              <a:rPr lang="en-US" sz="2400" dirty="0" smtClean="0"/>
              <a:t>tructural </a:t>
            </a:r>
            <a:r>
              <a:rPr lang="en-US" sz="2400" dirty="0"/>
              <a:t>pathology</a:t>
            </a:r>
          </a:p>
          <a:p>
            <a:pPr lvl="1"/>
            <a:r>
              <a:rPr lang="en-US" sz="2400" dirty="0"/>
              <a:t>S</a:t>
            </a:r>
            <a:r>
              <a:rPr lang="en-US" sz="2400" dirty="0" smtClean="0"/>
              <a:t>eizures</a:t>
            </a:r>
            <a:endParaRPr lang="en-US" sz="2400" dirty="0"/>
          </a:p>
          <a:p>
            <a:pPr lvl="1"/>
            <a:r>
              <a:rPr lang="en-US" sz="2400" dirty="0" smtClean="0"/>
              <a:t>Malignant </a:t>
            </a:r>
            <a:r>
              <a:rPr lang="en-US" sz="2400" dirty="0"/>
              <a:t>catatonia</a:t>
            </a:r>
          </a:p>
          <a:p>
            <a:pPr lvl="2"/>
            <a:r>
              <a:rPr lang="en-US" sz="2000" dirty="0"/>
              <a:t>U</a:t>
            </a:r>
            <a:r>
              <a:rPr lang="en-US" sz="2000" dirty="0" smtClean="0"/>
              <a:t>nchecked </a:t>
            </a:r>
            <a:r>
              <a:rPr lang="en-US" sz="2000" dirty="0"/>
              <a:t>hyperactivity leading to exhaustion, stupor, hyperthermia, and death</a:t>
            </a:r>
          </a:p>
          <a:p>
            <a:pPr lvl="2"/>
            <a:r>
              <a:rPr lang="en-US" sz="2000" dirty="0"/>
              <a:t>R</a:t>
            </a:r>
            <a:r>
              <a:rPr lang="en-US" sz="2000" dirty="0" smtClean="0"/>
              <a:t>eported </a:t>
            </a:r>
            <a:r>
              <a:rPr lang="en-US" sz="2000" dirty="0"/>
              <a:t>prior to the advent of neuroleptics</a:t>
            </a:r>
          </a:p>
          <a:p>
            <a:pPr lvl="2"/>
            <a:r>
              <a:rPr lang="en-US" sz="2000" dirty="0"/>
              <a:t>NMS may represent an iatrogenic form of malignant catatonia</a:t>
            </a:r>
          </a:p>
        </p:txBody>
      </p:sp>
      <p:sp>
        <p:nvSpPr>
          <p:cNvPr id="4" name="Slide Number Placeholder 3"/>
          <p:cNvSpPr>
            <a:spLocks noGrp="1"/>
          </p:cNvSpPr>
          <p:nvPr>
            <p:ph type="sldNum" sz="quarter" idx="12"/>
          </p:nvPr>
        </p:nvSpPr>
        <p:spPr/>
        <p:txBody>
          <a:bodyPr/>
          <a:lstStyle/>
          <a:p>
            <a:pPr>
              <a:defRPr/>
            </a:pPr>
            <a:fld id="{B08C68DF-A96A-4612-8A28-A42D5BDEE629}" type="slidenum">
              <a:rPr lang="en-US" smtClean="0"/>
              <a:pPr>
                <a:defRPr/>
              </a:pPr>
              <a:t>20</a:t>
            </a:fld>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pPr algn="ctr"/>
            <a:r>
              <a:rPr lang="en-US" sz="4000" b="1" dirty="0">
                <a:latin typeface="Arial" charset="0"/>
              </a:rPr>
              <a:t>Clinical Course</a:t>
            </a:r>
          </a:p>
        </p:txBody>
      </p:sp>
      <p:sp>
        <p:nvSpPr>
          <p:cNvPr id="21507" name="Rectangle 3"/>
          <p:cNvSpPr>
            <a:spLocks noGrp="1" noChangeArrowheads="1"/>
          </p:cNvSpPr>
          <p:nvPr>
            <p:ph idx="1"/>
          </p:nvPr>
        </p:nvSpPr>
        <p:spPr/>
        <p:txBody>
          <a:bodyPr/>
          <a:lstStyle/>
          <a:p>
            <a:r>
              <a:rPr lang="en-US" sz="2800" dirty="0"/>
              <a:t>Onset</a:t>
            </a:r>
          </a:p>
          <a:p>
            <a:pPr lvl="1"/>
            <a:r>
              <a:rPr lang="en-US" sz="2400" dirty="0"/>
              <a:t>R</a:t>
            </a:r>
            <a:r>
              <a:rPr lang="en-US" sz="2400" dirty="0" smtClean="0"/>
              <a:t>elated </a:t>
            </a:r>
            <a:r>
              <a:rPr lang="en-US" sz="2400" dirty="0"/>
              <a:t>to initiation of neuroleptic treatment</a:t>
            </a:r>
          </a:p>
          <a:p>
            <a:pPr lvl="2"/>
            <a:r>
              <a:rPr lang="en-US" sz="1800" dirty="0"/>
              <a:t>16% within one day</a:t>
            </a:r>
          </a:p>
          <a:p>
            <a:pPr lvl="2"/>
            <a:r>
              <a:rPr lang="en-US" sz="1800" dirty="0"/>
              <a:t>66% by one week</a:t>
            </a:r>
          </a:p>
          <a:p>
            <a:pPr lvl="2"/>
            <a:r>
              <a:rPr lang="en-US" sz="1800" dirty="0"/>
              <a:t>96% within 30 days</a:t>
            </a:r>
          </a:p>
          <a:p>
            <a:r>
              <a:rPr lang="en-US" sz="2800" dirty="0"/>
              <a:t>Duration</a:t>
            </a:r>
          </a:p>
          <a:p>
            <a:pPr lvl="1"/>
            <a:r>
              <a:rPr lang="en-US" sz="2400" dirty="0"/>
              <a:t>S</a:t>
            </a:r>
            <a:r>
              <a:rPr lang="en-US" sz="2400" dirty="0" smtClean="0"/>
              <a:t>elf </a:t>
            </a:r>
            <a:r>
              <a:rPr lang="en-US" sz="2400" dirty="0"/>
              <a:t>limited once neuroleptics are stopped</a:t>
            </a:r>
          </a:p>
          <a:p>
            <a:pPr lvl="2"/>
            <a:r>
              <a:rPr lang="en-US" sz="1800" dirty="0"/>
              <a:t>9.6 +/- 9.1 days average length</a:t>
            </a:r>
          </a:p>
          <a:p>
            <a:pPr lvl="2"/>
            <a:r>
              <a:rPr lang="en-US" sz="1800" dirty="0"/>
              <a:t>23% recovered in two days</a:t>
            </a:r>
          </a:p>
          <a:p>
            <a:pPr lvl="2"/>
            <a:r>
              <a:rPr lang="en-US" sz="1800" dirty="0"/>
              <a:t>63% recovered in one week</a:t>
            </a:r>
          </a:p>
          <a:p>
            <a:pPr lvl="2"/>
            <a:r>
              <a:rPr lang="en-US" sz="1800" dirty="0"/>
              <a:t>97% recovered in one month</a:t>
            </a:r>
            <a:endParaRPr lang="en-US" sz="2000" dirty="0"/>
          </a:p>
        </p:txBody>
      </p:sp>
      <p:sp>
        <p:nvSpPr>
          <p:cNvPr id="4" name="Slide Number Placeholder 3"/>
          <p:cNvSpPr>
            <a:spLocks noGrp="1"/>
          </p:cNvSpPr>
          <p:nvPr>
            <p:ph type="sldNum" sz="quarter" idx="12"/>
          </p:nvPr>
        </p:nvSpPr>
        <p:spPr/>
        <p:txBody>
          <a:bodyPr/>
          <a:lstStyle/>
          <a:p>
            <a:pPr>
              <a:defRPr/>
            </a:pPr>
            <a:fld id="{B08C68DF-A96A-4612-8A28-A42D5BDEE629}" type="slidenum">
              <a:rPr lang="en-US" smtClean="0"/>
              <a:pPr>
                <a:defRPr/>
              </a:pPr>
              <a:t>21</a:t>
            </a:fld>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pPr algn="ctr"/>
            <a:r>
              <a:rPr lang="en-US" sz="4000" b="1" dirty="0">
                <a:latin typeface="Arial" charset="0"/>
              </a:rPr>
              <a:t>Outcomes</a:t>
            </a:r>
          </a:p>
        </p:txBody>
      </p:sp>
      <p:sp>
        <p:nvSpPr>
          <p:cNvPr id="22531" name="Rectangle 3"/>
          <p:cNvSpPr>
            <a:spLocks noGrp="1" noChangeArrowheads="1"/>
          </p:cNvSpPr>
          <p:nvPr>
            <p:ph idx="1"/>
          </p:nvPr>
        </p:nvSpPr>
        <p:spPr/>
        <p:txBody>
          <a:bodyPr/>
          <a:lstStyle/>
          <a:p>
            <a:r>
              <a:rPr lang="en-US" sz="2800" dirty="0"/>
              <a:t>Mortality</a:t>
            </a:r>
          </a:p>
          <a:p>
            <a:pPr lvl="1"/>
            <a:r>
              <a:rPr lang="en-US" sz="2400" dirty="0"/>
              <a:t>M</a:t>
            </a:r>
            <a:r>
              <a:rPr lang="en-US" sz="2400" dirty="0" smtClean="0"/>
              <a:t>ortality </a:t>
            </a:r>
            <a:r>
              <a:rPr lang="en-US" sz="2400" dirty="0"/>
              <a:t>is decreasing (Shalev et al. 1989)</a:t>
            </a:r>
          </a:p>
          <a:p>
            <a:pPr lvl="2"/>
            <a:r>
              <a:rPr lang="en-US" sz="2000" dirty="0"/>
              <a:t>25% before 1984</a:t>
            </a:r>
          </a:p>
          <a:p>
            <a:pPr lvl="2"/>
            <a:r>
              <a:rPr lang="en-US" sz="2000" dirty="0"/>
              <a:t>12% after 1984</a:t>
            </a:r>
          </a:p>
          <a:p>
            <a:pPr lvl="1"/>
            <a:r>
              <a:rPr lang="en-US" sz="2400" dirty="0"/>
              <a:t>R</a:t>
            </a:r>
            <a:r>
              <a:rPr lang="en-US" sz="2400" dirty="0" smtClean="0"/>
              <a:t>isks </a:t>
            </a:r>
            <a:r>
              <a:rPr lang="en-US" sz="2400" dirty="0"/>
              <a:t>for increased mortality</a:t>
            </a:r>
          </a:p>
          <a:p>
            <a:pPr lvl="2"/>
            <a:r>
              <a:rPr lang="en-US" sz="2000" dirty="0"/>
              <a:t>O</a:t>
            </a:r>
            <a:r>
              <a:rPr lang="en-US" sz="2000" dirty="0" smtClean="0"/>
              <a:t>lder </a:t>
            </a:r>
            <a:r>
              <a:rPr lang="en-US" sz="2000" dirty="0"/>
              <a:t>age</a:t>
            </a:r>
          </a:p>
          <a:p>
            <a:pPr lvl="2"/>
            <a:r>
              <a:rPr lang="en-US" sz="2000" dirty="0"/>
              <a:t>H</a:t>
            </a:r>
            <a:r>
              <a:rPr lang="en-US" sz="2000" dirty="0" smtClean="0"/>
              <a:t>igher </a:t>
            </a:r>
            <a:r>
              <a:rPr lang="en-US" sz="2000" dirty="0"/>
              <a:t>temperatures</a:t>
            </a:r>
          </a:p>
          <a:p>
            <a:pPr lvl="2"/>
            <a:r>
              <a:rPr lang="en-US" sz="2000" dirty="0"/>
              <a:t>D</a:t>
            </a:r>
            <a:r>
              <a:rPr lang="en-US" sz="2000" dirty="0" smtClean="0"/>
              <a:t>epot </a:t>
            </a:r>
            <a:r>
              <a:rPr lang="en-US" sz="2000" dirty="0"/>
              <a:t>neuroleptics (?)</a:t>
            </a:r>
          </a:p>
          <a:p>
            <a:pPr lvl="2"/>
            <a:r>
              <a:rPr lang="en-US" sz="2000" dirty="0"/>
              <a:t>P</a:t>
            </a:r>
            <a:r>
              <a:rPr lang="en-US" sz="2000" dirty="0" smtClean="0"/>
              <a:t>re-existing </a:t>
            </a:r>
            <a:r>
              <a:rPr lang="en-US" sz="2000" dirty="0"/>
              <a:t>brain pathology</a:t>
            </a:r>
          </a:p>
          <a:p>
            <a:pPr lvl="2"/>
            <a:r>
              <a:rPr lang="en-US" sz="2000" dirty="0"/>
              <a:t>D</a:t>
            </a:r>
            <a:r>
              <a:rPr lang="en-US" sz="2000" dirty="0" smtClean="0"/>
              <a:t>evelopment </a:t>
            </a:r>
            <a:r>
              <a:rPr lang="en-US" sz="2000" dirty="0"/>
              <a:t>of renal failure</a:t>
            </a:r>
          </a:p>
        </p:txBody>
      </p:sp>
      <p:sp>
        <p:nvSpPr>
          <p:cNvPr id="4" name="Slide Number Placeholder 3"/>
          <p:cNvSpPr>
            <a:spLocks noGrp="1"/>
          </p:cNvSpPr>
          <p:nvPr>
            <p:ph type="sldNum" sz="quarter" idx="12"/>
          </p:nvPr>
        </p:nvSpPr>
        <p:spPr/>
        <p:txBody>
          <a:bodyPr/>
          <a:lstStyle/>
          <a:p>
            <a:pPr>
              <a:defRPr/>
            </a:pPr>
            <a:fld id="{B08C68DF-A96A-4612-8A28-A42D5BDEE629}" type="slidenum">
              <a:rPr lang="en-US" smtClean="0"/>
              <a:pPr>
                <a:defRPr/>
              </a:pPr>
              <a:t>22</a:t>
            </a:fld>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algn="ctr"/>
            <a:r>
              <a:rPr lang="en-US" sz="4000" b="1" dirty="0">
                <a:latin typeface="Arial" charset="0"/>
              </a:rPr>
              <a:t>Outcomes</a:t>
            </a:r>
          </a:p>
        </p:txBody>
      </p:sp>
      <p:sp>
        <p:nvSpPr>
          <p:cNvPr id="23555" name="Rectangle 3"/>
          <p:cNvSpPr>
            <a:spLocks noGrp="1" noChangeArrowheads="1"/>
          </p:cNvSpPr>
          <p:nvPr>
            <p:ph idx="1"/>
          </p:nvPr>
        </p:nvSpPr>
        <p:spPr/>
        <p:txBody>
          <a:bodyPr/>
          <a:lstStyle/>
          <a:p>
            <a:r>
              <a:rPr lang="en-US" sz="2800" dirty="0" smtClean="0"/>
              <a:t>Morbidity</a:t>
            </a:r>
            <a:endParaRPr lang="en-US" sz="2800" dirty="0"/>
          </a:p>
          <a:p>
            <a:pPr lvl="1"/>
            <a:r>
              <a:rPr lang="en-US" sz="2400" dirty="0"/>
              <a:t>R</a:t>
            </a:r>
            <a:r>
              <a:rPr lang="en-US" sz="2400" dirty="0" smtClean="0"/>
              <a:t>enal </a:t>
            </a:r>
            <a:r>
              <a:rPr lang="en-US" sz="2400" dirty="0"/>
              <a:t>insufficiency/failure</a:t>
            </a:r>
          </a:p>
          <a:p>
            <a:pPr lvl="2"/>
            <a:r>
              <a:rPr lang="en-US" sz="2000" dirty="0"/>
              <a:t>16-25%</a:t>
            </a:r>
          </a:p>
          <a:p>
            <a:pPr lvl="1"/>
            <a:r>
              <a:rPr lang="en-US" sz="2400" dirty="0"/>
              <a:t>R</a:t>
            </a:r>
            <a:r>
              <a:rPr lang="en-US" sz="2400" dirty="0" smtClean="0"/>
              <a:t>espiratory </a:t>
            </a:r>
            <a:r>
              <a:rPr lang="en-US" sz="2400" dirty="0"/>
              <a:t>failure</a:t>
            </a:r>
          </a:p>
          <a:p>
            <a:pPr lvl="1"/>
            <a:r>
              <a:rPr lang="en-US" sz="2400" dirty="0"/>
              <a:t>C</a:t>
            </a:r>
            <a:r>
              <a:rPr lang="en-US" sz="2400" dirty="0" smtClean="0"/>
              <a:t>ardiac </a:t>
            </a:r>
            <a:r>
              <a:rPr lang="en-US" sz="2400" dirty="0"/>
              <a:t>morbidity</a:t>
            </a:r>
          </a:p>
          <a:p>
            <a:pPr lvl="1"/>
            <a:r>
              <a:rPr lang="en-US" sz="2400" dirty="0"/>
              <a:t>C</a:t>
            </a:r>
            <a:r>
              <a:rPr lang="en-US" sz="2400" dirty="0" smtClean="0"/>
              <a:t>ognitive sequelae (?)</a:t>
            </a:r>
            <a:endParaRPr lang="en-US" sz="2400" dirty="0"/>
          </a:p>
        </p:txBody>
      </p:sp>
      <p:sp>
        <p:nvSpPr>
          <p:cNvPr id="4" name="Slide Number Placeholder 3"/>
          <p:cNvSpPr>
            <a:spLocks noGrp="1"/>
          </p:cNvSpPr>
          <p:nvPr>
            <p:ph type="sldNum" sz="quarter" idx="12"/>
          </p:nvPr>
        </p:nvSpPr>
        <p:spPr/>
        <p:txBody>
          <a:bodyPr/>
          <a:lstStyle/>
          <a:p>
            <a:pPr>
              <a:defRPr/>
            </a:pPr>
            <a:fld id="{B08C68DF-A96A-4612-8A28-A42D5BDEE629}" type="slidenum">
              <a:rPr lang="en-US" smtClean="0"/>
              <a:pPr>
                <a:defRPr/>
              </a:pPr>
              <a:t>23</a:t>
            </a:fld>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pPr algn="ctr"/>
            <a:r>
              <a:rPr lang="en-US" sz="4000" b="1" dirty="0">
                <a:latin typeface="Arial" charset="0"/>
              </a:rPr>
              <a:t>Treatment</a:t>
            </a:r>
          </a:p>
        </p:txBody>
      </p:sp>
      <p:sp>
        <p:nvSpPr>
          <p:cNvPr id="24579" name="Rectangle 3"/>
          <p:cNvSpPr>
            <a:spLocks noGrp="1" noChangeArrowheads="1"/>
          </p:cNvSpPr>
          <p:nvPr>
            <p:ph idx="1"/>
          </p:nvPr>
        </p:nvSpPr>
        <p:spPr/>
        <p:txBody>
          <a:bodyPr/>
          <a:lstStyle/>
          <a:p>
            <a:r>
              <a:rPr lang="en-US" sz="2800" dirty="0"/>
              <a:t>Basics</a:t>
            </a:r>
          </a:p>
          <a:p>
            <a:pPr lvl="1"/>
            <a:r>
              <a:rPr lang="en-US" sz="2400" dirty="0"/>
              <a:t>E</a:t>
            </a:r>
            <a:r>
              <a:rPr lang="en-US" sz="2400" dirty="0" smtClean="0"/>
              <a:t>arly </a:t>
            </a:r>
            <a:r>
              <a:rPr lang="en-US" sz="2400" dirty="0"/>
              <a:t>recognition</a:t>
            </a:r>
          </a:p>
          <a:p>
            <a:pPr lvl="1"/>
            <a:r>
              <a:rPr lang="en-US" sz="2400" dirty="0"/>
              <a:t>C</a:t>
            </a:r>
            <a:r>
              <a:rPr lang="en-US" sz="2400" dirty="0" smtClean="0"/>
              <a:t>essation </a:t>
            </a:r>
            <a:r>
              <a:rPr lang="en-US" sz="2400" dirty="0"/>
              <a:t>of neuroleptics</a:t>
            </a:r>
          </a:p>
          <a:p>
            <a:pPr lvl="1"/>
            <a:r>
              <a:rPr lang="en-US" sz="2400" dirty="0"/>
              <a:t>H</a:t>
            </a:r>
            <a:r>
              <a:rPr lang="en-US" sz="2400" dirty="0" smtClean="0"/>
              <a:t>ydration</a:t>
            </a:r>
            <a:endParaRPr lang="en-US" sz="2400" dirty="0"/>
          </a:p>
          <a:p>
            <a:pPr lvl="1"/>
            <a:r>
              <a:rPr lang="en-US" sz="2400" dirty="0"/>
              <a:t>T</a:t>
            </a:r>
            <a:r>
              <a:rPr lang="en-US" sz="2400" dirty="0" smtClean="0"/>
              <a:t>emperature </a:t>
            </a:r>
            <a:r>
              <a:rPr lang="en-US" sz="2400" dirty="0"/>
              <a:t>reduction</a:t>
            </a:r>
          </a:p>
          <a:p>
            <a:pPr lvl="1"/>
            <a:r>
              <a:rPr lang="en-US" sz="2400" dirty="0"/>
              <a:t>I</a:t>
            </a:r>
            <a:r>
              <a:rPr lang="en-US" sz="2400" dirty="0" smtClean="0"/>
              <a:t>ntensive </a:t>
            </a:r>
            <a:r>
              <a:rPr lang="en-US" sz="2400" dirty="0"/>
              <a:t>monitoring</a:t>
            </a:r>
          </a:p>
          <a:p>
            <a:pPr lvl="1"/>
            <a:r>
              <a:rPr lang="en-US" sz="2400" dirty="0"/>
              <a:t>S</a:t>
            </a:r>
            <a:r>
              <a:rPr lang="en-US" sz="2400" dirty="0" smtClean="0"/>
              <a:t>upportive </a:t>
            </a:r>
            <a:r>
              <a:rPr lang="en-US" sz="2400" dirty="0"/>
              <a:t>care</a:t>
            </a:r>
          </a:p>
        </p:txBody>
      </p:sp>
      <p:sp>
        <p:nvSpPr>
          <p:cNvPr id="4" name="Slide Number Placeholder 3"/>
          <p:cNvSpPr>
            <a:spLocks noGrp="1"/>
          </p:cNvSpPr>
          <p:nvPr>
            <p:ph type="sldNum" sz="quarter" idx="12"/>
          </p:nvPr>
        </p:nvSpPr>
        <p:spPr/>
        <p:txBody>
          <a:bodyPr/>
          <a:lstStyle/>
          <a:p>
            <a:pPr>
              <a:defRPr/>
            </a:pPr>
            <a:fld id="{B08C68DF-A96A-4612-8A28-A42D5BDEE629}" type="slidenum">
              <a:rPr lang="en-US" smtClean="0"/>
              <a:pPr>
                <a:defRPr/>
              </a:pPr>
              <a:t>24</a:t>
            </a:fld>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pPr algn="ctr"/>
            <a:r>
              <a:rPr lang="en-US" sz="4000" b="1" dirty="0">
                <a:latin typeface="Arial" charset="0"/>
              </a:rPr>
              <a:t>Treatments</a:t>
            </a:r>
          </a:p>
        </p:txBody>
      </p:sp>
      <p:sp>
        <p:nvSpPr>
          <p:cNvPr id="25603" name="Rectangle 3"/>
          <p:cNvSpPr>
            <a:spLocks noGrp="1" noChangeArrowheads="1"/>
          </p:cNvSpPr>
          <p:nvPr>
            <p:ph idx="1"/>
          </p:nvPr>
        </p:nvSpPr>
        <p:spPr/>
        <p:txBody>
          <a:bodyPr/>
          <a:lstStyle/>
          <a:p>
            <a:r>
              <a:rPr lang="en-US" sz="2800" dirty="0"/>
              <a:t>Specific treatments</a:t>
            </a:r>
          </a:p>
          <a:p>
            <a:pPr lvl="1"/>
            <a:r>
              <a:rPr lang="en-US" sz="2400" dirty="0"/>
              <a:t>B</a:t>
            </a:r>
            <a:r>
              <a:rPr lang="en-US" sz="2400" dirty="0" smtClean="0"/>
              <a:t>enzodiazepines</a:t>
            </a:r>
            <a:endParaRPr lang="en-US" sz="2400" dirty="0"/>
          </a:p>
          <a:p>
            <a:pPr lvl="2"/>
            <a:r>
              <a:rPr lang="en-US" sz="2000" dirty="0"/>
              <a:t>NMS may represent an iatrogenic malignant catatonia</a:t>
            </a:r>
          </a:p>
          <a:p>
            <a:pPr lvl="1"/>
            <a:r>
              <a:rPr lang="en-US" sz="2400" dirty="0"/>
              <a:t>D</a:t>
            </a:r>
            <a:r>
              <a:rPr lang="en-US" sz="2400" dirty="0" smtClean="0"/>
              <a:t>antrolene</a:t>
            </a:r>
            <a:endParaRPr lang="en-US" sz="2400" dirty="0"/>
          </a:p>
          <a:p>
            <a:pPr lvl="2"/>
            <a:r>
              <a:rPr lang="en-US" sz="2000" dirty="0"/>
              <a:t>T</a:t>
            </a:r>
            <a:r>
              <a:rPr lang="en-US" sz="2000" dirty="0" smtClean="0"/>
              <a:t>heory</a:t>
            </a:r>
            <a:endParaRPr lang="en-US" sz="2000" dirty="0"/>
          </a:p>
          <a:p>
            <a:pPr lvl="2"/>
            <a:r>
              <a:rPr lang="en-US" sz="2000" dirty="0"/>
              <a:t>81% of patients benefited</a:t>
            </a:r>
          </a:p>
          <a:p>
            <a:pPr lvl="2"/>
            <a:r>
              <a:rPr lang="en-US" sz="2000" dirty="0"/>
              <a:t>1-10mg/kg/day in divided doses</a:t>
            </a:r>
          </a:p>
          <a:p>
            <a:pPr lvl="2"/>
            <a:r>
              <a:rPr lang="en-US" sz="2000" dirty="0"/>
              <a:t>O</a:t>
            </a:r>
            <a:r>
              <a:rPr lang="en-US" sz="2000" dirty="0" smtClean="0"/>
              <a:t>ptimal </a:t>
            </a:r>
            <a:r>
              <a:rPr lang="en-US" sz="2000" dirty="0"/>
              <a:t>length of treatment not established</a:t>
            </a:r>
          </a:p>
          <a:p>
            <a:pPr lvl="2"/>
            <a:r>
              <a:rPr lang="en-US" sz="2000" dirty="0" smtClean="0"/>
              <a:t>May </a:t>
            </a:r>
            <a:r>
              <a:rPr lang="en-US" sz="2000" dirty="0"/>
              <a:t>cause hepatic and respiratory compromise</a:t>
            </a:r>
          </a:p>
        </p:txBody>
      </p:sp>
      <p:sp>
        <p:nvSpPr>
          <p:cNvPr id="4" name="Slide Number Placeholder 3"/>
          <p:cNvSpPr>
            <a:spLocks noGrp="1"/>
          </p:cNvSpPr>
          <p:nvPr>
            <p:ph type="sldNum" sz="quarter" idx="12"/>
          </p:nvPr>
        </p:nvSpPr>
        <p:spPr/>
        <p:txBody>
          <a:bodyPr/>
          <a:lstStyle/>
          <a:p>
            <a:pPr>
              <a:defRPr/>
            </a:pPr>
            <a:fld id="{B08C68DF-A96A-4612-8A28-A42D5BDEE629}" type="slidenum">
              <a:rPr lang="en-US" smtClean="0"/>
              <a:pPr>
                <a:defRPr/>
              </a:pPr>
              <a:t>25</a:t>
            </a:fld>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pPr algn="ctr"/>
            <a:r>
              <a:rPr lang="en-US" sz="4000" b="1" dirty="0">
                <a:latin typeface="Arial" charset="0"/>
              </a:rPr>
              <a:t>Treatments</a:t>
            </a:r>
          </a:p>
        </p:txBody>
      </p:sp>
      <p:sp>
        <p:nvSpPr>
          <p:cNvPr id="26627" name="Rectangle 3"/>
          <p:cNvSpPr>
            <a:spLocks noGrp="1" noChangeArrowheads="1"/>
          </p:cNvSpPr>
          <p:nvPr>
            <p:ph idx="1"/>
          </p:nvPr>
        </p:nvSpPr>
        <p:spPr/>
        <p:txBody>
          <a:bodyPr/>
          <a:lstStyle/>
          <a:p>
            <a:r>
              <a:rPr lang="en-US" sz="2800" dirty="0"/>
              <a:t>Specific treatments </a:t>
            </a:r>
            <a:r>
              <a:rPr lang="en-US" sz="2000" dirty="0"/>
              <a:t>(continued)</a:t>
            </a:r>
          </a:p>
          <a:p>
            <a:pPr lvl="1"/>
            <a:r>
              <a:rPr lang="en-US" sz="2400" dirty="0" smtClean="0"/>
              <a:t>Dopaminergic medications</a:t>
            </a:r>
          </a:p>
          <a:p>
            <a:pPr lvl="2"/>
            <a:r>
              <a:rPr lang="en-US" sz="2000" dirty="0" smtClean="0"/>
              <a:t>Theory</a:t>
            </a:r>
            <a:endParaRPr lang="en-US" sz="2000" dirty="0"/>
          </a:p>
          <a:p>
            <a:pPr lvl="2"/>
            <a:r>
              <a:rPr lang="en-US" sz="2000" dirty="0"/>
              <a:t>A</a:t>
            </a:r>
            <a:r>
              <a:rPr lang="en-US" sz="2000" dirty="0" smtClean="0"/>
              <a:t>mantadine</a:t>
            </a:r>
            <a:endParaRPr lang="en-US" sz="2000" dirty="0"/>
          </a:p>
          <a:p>
            <a:pPr lvl="3"/>
            <a:r>
              <a:rPr lang="en-US" sz="1600" dirty="0"/>
              <a:t>63% found benefit as monotherapy</a:t>
            </a:r>
          </a:p>
          <a:p>
            <a:pPr lvl="3"/>
            <a:r>
              <a:rPr lang="en-US" sz="1600" dirty="0"/>
              <a:t>200-400 mg/day</a:t>
            </a:r>
          </a:p>
          <a:p>
            <a:pPr lvl="2"/>
            <a:r>
              <a:rPr lang="en-US" sz="2000" dirty="0"/>
              <a:t>B</a:t>
            </a:r>
            <a:r>
              <a:rPr lang="en-US" sz="2000" dirty="0" smtClean="0"/>
              <a:t>romocriptine</a:t>
            </a:r>
            <a:endParaRPr lang="en-US" sz="2000" dirty="0"/>
          </a:p>
          <a:p>
            <a:pPr lvl="3"/>
            <a:r>
              <a:rPr lang="en-US" sz="1600" dirty="0"/>
              <a:t>94% found benefit as monotherapy</a:t>
            </a:r>
          </a:p>
          <a:p>
            <a:pPr lvl="3"/>
            <a:r>
              <a:rPr lang="en-US" sz="1600" dirty="0"/>
              <a:t>S</a:t>
            </a:r>
            <a:r>
              <a:rPr lang="en-US" sz="1600" dirty="0" smtClean="0"/>
              <a:t>hortened </a:t>
            </a:r>
            <a:r>
              <a:rPr lang="en-US" sz="1600" dirty="0"/>
              <a:t>time to clinical response</a:t>
            </a:r>
          </a:p>
          <a:p>
            <a:pPr lvl="3"/>
            <a:r>
              <a:rPr lang="en-US" sz="1600" dirty="0"/>
              <a:t>2,5mg tid - 15mg tid</a:t>
            </a:r>
          </a:p>
          <a:p>
            <a:pPr lvl="2"/>
            <a:r>
              <a:rPr lang="en-US" sz="2000" dirty="0"/>
              <a:t>L</a:t>
            </a:r>
            <a:r>
              <a:rPr lang="en-US" sz="2000" dirty="0" smtClean="0"/>
              <a:t>evodopa</a:t>
            </a:r>
            <a:endParaRPr lang="en-US" sz="2000" dirty="0"/>
          </a:p>
        </p:txBody>
      </p:sp>
      <p:sp>
        <p:nvSpPr>
          <p:cNvPr id="4" name="Slide Number Placeholder 3"/>
          <p:cNvSpPr>
            <a:spLocks noGrp="1"/>
          </p:cNvSpPr>
          <p:nvPr>
            <p:ph type="sldNum" sz="quarter" idx="12"/>
          </p:nvPr>
        </p:nvSpPr>
        <p:spPr/>
        <p:txBody>
          <a:bodyPr/>
          <a:lstStyle/>
          <a:p>
            <a:pPr>
              <a:defRPr/>
            </a:pPr>
            <a:fld id="{B08C68DF-A96A-4612-8A28-A42D5BDEE629}" type="slidenum">
              <a:rPr lang="en-US" smtClean="0"/>
              <a:pPr>
                <a:defRPr/>
              </a:pPr>
              <a:t>26</a:t>
            </a:fld>
            <a:endParaRPr 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pPr algn="ctr"/>
            <a:r>
              <a:rPr lang="en-US" sz="4000" b="1" dirty="0">
                <a:latin typeface="Arial" charset="0"/>
              </a:rPr>
              <a:t>Treatments</a:t>
            </a:r>
          </a:p>
        </p:txBody>
      </p:sp>
      <p:sp>
        <p:nvSpPr>
          <p:cNvPr id="27651" name="Rectangle 3"/>
          <p:cNvSpPr>
            <a:spLocks noGrp="1" noChangeArrowheads="1"/>
          </p:cNvSpPr>
          <p:nvPr>
            <p:ph idx="1"/>
          </p:nvPr>
        </p:nvSpPr>
        <p:spPr/>
        <p:txBody>
          <a:bodyPr/>
          <a:lstStyle/>
          <a:p>
            <a:r>
              <a:rPr lang="en-US" sz="2800" dirty="0"/>
              <a:t>Specific treatments </a:t>
            </a:r>
            <a:r>
              <a:rPr lang="en-US" sz="2000" dirty="0"/>
              <a:t>(continued)</a:t>
            </a:r>
          </a:p>
          <a:p>
            <a:pPr lvl="1"/>
            <a:r>
              <a:rPr lang="en-US" sz="2400" dirty="0"/>
              <a:t>ECT</a:t>
            </a:r>
          </a:p>
          <a:p>
            <a:pPr lvl="2"/>
            <a:r>
              <a:rPr lang="en-US" sz="2000" dirty="0"/>
              <a:t>M</a:t>
            </a:r>
            <a:r>
              <a:rPr lang="en-US" sz="2000" dirty="0" smtClean="0"/>
              <a:t>ay </a:t>
            </a:r>
            <a:r>
              <a:rPr lang="en-US" sz="2000" dirty="0"/>
              <a:t>increase dopamine synthesis and release</a:t>
            </a:r>
          </a:p>
          <a:p>
            <a:pPr lvl="2"/>
            <a:r>
              <a:rPr lang="en-US" sz="2000" dirty="0"/>
              <a:t>ECT considered if…</a:t>
            </a:r>
          </a:p>
          <a:p>
            <a:pPr lvl="3"/>
            <a:r>
              <a:rPr lang="en-US" sz="1800" dirty="0"/>
              <a:t>U</a:t>
            </a:r>
            <a:r>
              <a:rPr lang="en-US" sz="1800" dirty="0" smtClean="0"/>
              <a:t>nresponsive </a:t>
            </a:r>
            <a:r>
              <a:rPr lang="en-US" sz="1800" dirty="0"/>
              <a:t>to pharmacologic treatment</a:t>
            </a:r>
          </a:p>
          <a:p>
            <a:pPr lvl="3"/>
            <a:r>
              <a:rPr lang="en-US" sz="1800" dirty="0"/>
              <a:t>C</a:t>
            </a:r>
            <a:r>
              <a:rPr lang="en-US" sz="1800" dirty="0" smtClean="0"/>
              <a:t>atatonia </a:t>
            </a:r>
            <a:r>
              <a:rPr lang="en-US" sz="1800" dirty="0"/>
              <a:t>cannot be ruled out</a:t>
            </a:r>
          </a:p>
          <a:p>
            <a:pPr lvl="3"/>
            <a:r>
              <a:rPr lang="en-US" sz="1800" dirty="0"/>
              <a:t>R</a:t>
            </a:r>
            <a:r>
              <a:rPr lang="en-US" sz="1800" dirty="0" smtClean="0"/>
              <a:t>esidual </a:t>
            </a:r>
            <a:r>
              <a:rPr lang="en-US" sz="1800" dirty="0"/>
              <a:t>catatonia develops</a:t>
            </a:r>
          </a:p>
          <a:p>
            <a:pPr lvl="3"/>
            <a:r>
              <a:rPr lang="en-US" sz="1800" dirty="0"/>
              <a:t>P</a:t>
            </a:r>
            <a:r>
              <a:rPr lang="en-US" sz="1800" dirty="0" smtClean="0"/>
              <a:t>sychosis </a:t>
            </a:r>
            <a:r>
              <a:rPr lang="en-US" sz="1800" dirty="0"/>
              <a:t>develops following </a:t>
            </a:r>
            <a:r>
              <a:rPr lang="en-US" sz="1800" dirty="0" smtClean="0"/>
              <a:t>NMS</a:t>
            </a:r>
          </a:p>
          <a:p>
            <a:pPr lvl="2"/>
            <a:r>
              <a:rPr lang="en-US" sz="2000" dirty="0" smtClean="0"/>
              <a:t>Mean </a:t>
            </a:r>
            <a:r>
              <a:rPr lang="en-US" sz="2000" dirty="0"/>
              <a:t>time to response is 1.46 +/- 2.38 days</a:t>
            </a:r>
          </a:p>
        </p:txBody>
      </p:sp>
      <p:sp>
        <p:nvSpPr>
          <p:cNvPr id="4" name="Slide Number Placeholder 3"/>
          <p:cNvSpPr>
            <a:spLocks noGrp="1"/>
          </p:cNvSpPr>
          <p:nvPr>
            <p:ph type="sldNum" sz="quarter" idx="12"/>
          </p:nvPr>
        </p:nvSpPr>
        <p:spPr/>
        <p:txBody>
          <a:bodyPr/>
          <a:lstStyle/>
          <a:p>
            <a:pPr>
              <a:defRPr/>
            </a:pPr>
            <a:fld id="{B08C68DF-A96A-4612-8A28-A42D5BDEE629}" type="slidenum">
              <a:rPr lang="en-US" smtClean="0"/>
              <a:pPr>
                <a:defRPr/>
              </a:pPr>
              <a:t>27</a:t>
            </a:fld>
            <a:endParaRPr lang="en-US"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b="1" dirty="0" smtClean="0"/>
              <a:t>Rough Treatment Guidelines</a:t>
            </a:r>
            <a:endParaRPr lang="en-US" sz="4000" b="1" dirty="0"/>
          </a:p>
        </p:txBody>
      </p:sp>
      <p:sp>
        <p:nvSpPr>
          <p:cNvPr id="3" name="Content Placeholder 2"/>
          <p:cNvSpPr>
            <a:spLocks noGrp="1"/>
          </p:cNvSpPr>
          <p:nvPr>
            <p:ph idx="1"/>
          </p:nvPr>
        </p:nvSpPr>
        <p:spPr/>
        <p:txBody>
          <a:bodyPr/>
          <a:lstStyle/>
          <a:p>
            <a:pPr lvl="0"/>
            <a:r>
              <a:rPr lang="en-US" sz="2800" dirty="0" smtClean="0"/>
              <a:t>Mild or early NMS</a:t>
            </a:r>
          </a:p>
          <a:p>
            <a:pPr lvl="1"/>
            <a:r>
              <a:rPr lang="en-US" sz="2400" dirty="0" smtClean="0"/>
              <a:t>Supportive care and benzodiazepines</a:t>
            </a:r>
          </a:p>
          <a:p>
            <a:pPr lvl="0"/>
            <a:r>
              <a:rPr lang="en-US" sz="2800" dirty="0" smtClean="0"/>
              <a:t>Moderate NMS (rigidity and temperatures 38-40)</a:t>
            </a:r>
          </a:p>
          <a:p>
            <a:pPr lvl="1"/>
            <a:r>
              <a:rPr lang="en-US" sz="2400" dirty="0" smtClean="0"/>
              <a:t>Dopamine agonist</a:t>
            </a:r>
          </a:p>
          <a:p>
            <a:pPr lvl="0"/>
            <a:r>
              <a:rPr lang="en-US" sz="2800" dirty="0" smtClean="0"/>
              <a:t>Severe NMS (rigidity, hypermetabolism, temperatures &gt;40)</a:t>
            </a:r>
          </a:p>
          <a:p>
            <a:pPr lvl="1"/>
            <a:r>
              <a:rPr lang="en-US" sz="2400" dirty="0" smtClean="0"/>
              <a:t>Dantrolene</a:t>
            </a:r>
          </a:p>
          <a:p>
            <a:endParaRPr lang="en-US" dirty="0"/>
          </a:p>
        </p:txBody>
      </p:sp>
      <p:sp>
        <p:nvSpPr>
          <p:cNvPr id="4" name="Slide Number Placeholder 3"/>
          <p:cNvSpPr>
            <a:spLocks noGrp="1"/>
          </p:cNvSpPr>
          <p:nvPr>
            <p:ph type="sldNum" sz="quarter" idx="12"/>
          </p:nvPr>
        </p:nvSpPr>
        <p:spPr/>
        <p:txBody>
          <a:bodyPr/>
          <a:lstStyle/>
          <a:p>
            <a:pPr>
              <a:defRPr/>
            </a:pPr>
            <a:fld id="{B08C68DF-A96A-4612-8A28-A42D5BDEE629}" type="slidenum">
              <a:rPr lang="en-US" smtClean="0"/>
              <a:pPr>
                <a:defRPr/>
              </a:pPr>
              <a:t>28</a:t>
            </a:fld>
            <a:endParaRPr lang="en-US" dirty="0"/>
          </a:p>
        </p:txBody>
      </p:sp>
      <p:sp>
        <p:nvSpPr>
          <p:cNvPr id="6" name="TextBox 5"/>
          <p:cNvSpPr txBox="1"/>
          <p:nvPr/>
        </p:nvSpPr>
        <p:spPr>
          <a:xfrm>
            <a:off x="914400" y="5638800"/>
            <a:ext cx="6324600" cy="646331"/>
          </a:xfrm>
          <a:prstGeom prst="rect">
            <a:avLst/>
          </a:prstGeom>
          <a:noFill/>
        </p:spPr>
        <p:txBody>
          <a:bodyPr wrap="square" rtlCol="0">
            <a:spAutoFit/>
          </a:bodyPr>
          <a:lstStyle/>
          <a:p>
            <a:r>
              <a:rPr lang="en-US" dirty="0" smtClean="0"/>
              <a:t>Strawn JR, Keck PE </a:t>
            </a:r>
            <a:r>
              <a:rPr lang="en-US" dirty="0" err="1" smtClean="0"/>
              <a:t>Jr</a:t>
            </a:r>
            <a:r>
              <a:rPr lang="en-US" dirty="0" smtClean="0"/>
              <a:t>, </a:t>
            </a:r>
            <a:r>
              <a:rPr lang="en-US" dirty="0" err="1" smtClean="0"/>
              <a:t>Caroff</a:t>
            </a:r>
            <a:r>
              <a:rPr lang="en-US" dirty="0" smtClean="0"/>
              <a:t> SN.  Am J Psychiatry. 2007 Jun;164(6):870-6. </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pPr algn="ctr"/>
            <a:r>
              <a:rPr lang="en-US" sz="4000" b="1" dirty="0">
                <a:latin typeface="Arial" charset="0"/>
              </a:rPr>
              <a:t>Antipsychotic Rechallenge</a:t>
            </a:r>
          </a:p>
        </p:txBody>
      </p:sp>
      <p:sp>
        <p:nvSpPr>
          <p:cNvPr id="28675" name="Rectangle 3"/>
          <p:cNvSpPr>
            <a:spLocks noGrp="1" noChangeArrowheads="1"/>
          </p:cNvSpPr>
          <p:nvPr>
            <p:ph idx="1"/>
          </p:nvPr>
        </p:nvSpPr>
        <p:spPr/>
        <p:txBody>
          <a:bodyPr/>
          <a:lstStyle/>
          <a:p>
            <a:r>
              <a:rPr lang="en-US" sz="2800" dirty="0"/>
              <a:t>Guidelines for rechallenge</a:t>
            </a:r>
          </a:p>
          <a:p>
            <a:pPr lvl="1"/>
            <a:r>
              <a:rPr lang="en-US" sz="2400" dirty="0"/>
              <a:t>R</a:t>
            </a:r>
            <a:r>
              <a:rPr lang="en-US" sz="2400" dirty="0" smtClean="0"/>
              <a:t>educe </a:t>
            </a:r>
            <a:r>
              <a:rPr lang="en-US" sz="2400" dirty="0"/>
              <a:t>potential risk factors</a:t>
            </a:r>
          </a:p>
          <a:p>
            <a:pPr lvl="1"/>
            <a:r>
              <a:rPr lang="en-US" sz="2400" dirty="0"/>
              <a:t>T</a:t>
            </a:r>
            <a:r>
              <a:rPr lang="en-US" sz="2400" dirty="0" smtClean="0"/>
              <a:t>wo </a:t>
            </a:r>
            <a:r>
              <a:rPr lang="en-US" sz="2400" dirty="0"/>
              <a:t>weeks from resolution of NMS</a:t>
            </a:r>
          </a:p>
          <a:p>
            <a:pPr lvl="1"/>
            <a:r>
              <a:rPr lang="en-US" sz="2400" dirty="0"/>
              <a:t>G</a:t>
            </a:r>
            <a:r>
              <a:rPr lang="en-US" sz="2400" dirty="0" smtClean="0"/>
              <a:t>radual </a:t>
            </a:r>
            <a:r>
              <a:rPr lang="en-US" sz="2400" dirty="0"/>
              <a:t>titration of low starting doses</a:t>
            </a:r>
          </a:p>
          <a:p>
            <a:pPr lvl="1"/>
            <a:r>
              <a:rPr lang="en-US" sz="2400" dirty="0"/>
              <a:t>L</a:t>
            </a:r>
            <a:r>
              <a:rPr lang="en-US" sz="2400" dirty="0" smtClean="0"/>
              <a:t>ow </a:t>
            </a:r>
            <a:r>
              <a:rPr lang="en-US" sz="2400" dirty="0"/>
              <a:t>potency or atypical antipsychotics</a:t>
            </a:r>
          </a:p>
          <a:p>
            <a:pPr lvl="1"/>
            <a:r>
              <a:rPr lang="en-US" sz="2400" dirty="0"/>
              <a:t>I</a:t>
            </a:r>
            <a:r>
              <a:rPr lang="en-US" sz="2400" dirty="0" smtClean="0"/>
              <a:t>deally </a:t>
            </a:r>
            <a:r>
              <a:rPr lang="en-US" sz="2400" dirty="0"/>
              <a:t>rechallenge should occur in a hospital</a:t>
            </a:r>
          </a:p>
        </p:txBody>
      </p:sp>
      <p:sp>
        <p:nvSpPr>
          <p:cNvPr id="4" name="Slide Number Placeholder 3"/>
          <p:cNvSpPr>
            <a:spLocks noGrp="1"/>
          </p:cNvSpPr>
          <p:nvPr>
            <p:ph type="sldNum" sz="quarter" idx="12"/>
          </p:nvPr>
        </p:nvSpPr>
        <p:spPr/>
        <p:txBody>
          <a:bodyPr/>
          <a:lstStyle/>
          <a:p>
            <a:pPr>
              <a:defRPr/>
            </a:pPr>
            <a:fld id="{B08C68DF-A96A-4612-8A28-A42D5BDEE629}" type="slidenum">
              <a:rPr lang="en-US" smtClean="0"/>
              <a:pPr>
                <a:defRPr/>
              </a:pPr>
              <a:t>29</a:t>
            </a:fld>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r>
              <a:rPr lang="en-US" sz="4000" b="1" dirty="0" smtClean="0"/>
              <a:t>Incidence</a:t>
            </a:r>
            <a:endParaRPr lang="en-US" sz="4000" b="1" dirty="0"/>
          </a:p>
        </p:txBody>
      </p:sp>
      <p:sp>
        <p:nvSpPr>
          <p:cNvPr id="6147" name="Rectangle 3"/>
          <p:cNvSpPr>
            <a:spLocks noGrp="1" noChangeArrowheads="1"/>
          </p:cNvSpPr>
          <p:nvPr>
            <p:ph idx="1"/>
          </p:nvPr>
        </p:nvSpPr>
        <p:spPr/>
        <p:txBody>
          <a:bodyPr/>
          <a:lstStyle/>
          <a:p>
            <a:r>
              <a:rPr lang="en-US" sz="2800" dirty="0"/>
              <a:t>Typical antipsychotics</a:t>
            </a:r>
          </a:p>
          <a:p>
            <a:pPr lvl="1"/>
            <a:r>
              <a:rPr lang="en-US" sz="2400" dirty="0"/>
              <a:t>B</a:t>
            </a:r>
            <a:r>
              <a:rPr lang="en-US" sz="2400" dirty="0" smtClean="0"/>
              <a:t>est </a:t>
            </a:r>
            <a:r>
              <a:rPr lang="en-US" sz="2400" dirty="0"/>
              <a:t>estimate 0.1-0.2</a:t>
            </a:r>
            <a:r>
              <a:rPr lang="en-US" sz="2400" dirty="0" smtClean="0"/>
              <a:t>% </a:t>
            </a:r>
            <a:r>
              <a:rPr lang="en-US" sz="2000" dirty="0" smtClean="0"/>
              <a:t>(Caroff and Mann, 1996)</a:t>
            </a:r>
            <a:endParaRPr lang="en-US" sz="2400" dirty="0"/>
          </a:p>
          <a:p>
            <a:pPr lvl="1"/>
            <a:r>
              <a:rPr lang="en-US" sz="2400" dirty="0"/>
              <a:t>W</a:t>
            </a:r>
            <a:r>
              <a:rPr lang="en-US" sz="2400" dirty="0" smtClean="0"/>
              <a:t>ide </a:t>
            </a:r>
            <a:r>
              <a:rPr lang="en-US" sz="2400" dirty="0"/>
              <a:t>variance in estimates 0.1-3.0%</a:t>
            </a:r>
          </a:p>
          <a:p>
            <a:r>
              <a:rPr lang="en-US" sz="2800" dirty="0"/>
              <a:t>Atypical </a:t>
            </a:r>
            <a:r>
              <a:rPr lang="en-US" sz="2800" dirty="0" smtClean="0"/>
              <a:t>antipsychotics</a:t>
            </a:r>
          </a:p>
          <a:p>
            <a:pPr lvl="1"/>
            <a:r>
              <a:rPr lang="en-US" sz="2400" dirty="0" smtClean="0"/>
              <a:t>It remains unclear whether atypical antipsychotics are less likely to cause NMS compared to typical antipsychotics  </a:t>
            </a:r>
            <a:r>
              <a:rPr lang="en-US" sz="1800" dirty="0" smtClean="0"/>
              <a:t>(Troller, et al., 2009)</a:t>
            </a:r>
            <a:endParaRPr lang="en-US" sz="2000" dirty="0"/>
          </a:p>
        </p:txBody>
      </p:sp>
      <p:sp>
        <p:nvSpPr>
          <p:cNvPr id="4" name="Slide Number Placeholder 3"/>
          <p:cNvSpPr>
            <a:spLocks noGrp="1"/>
          </p:cNvSpPr>
          <p:nvPr>
            <p:ph type="sldNum" sz="quarter" idx="12"/>
          </p:nvPr>
        </p:nvSpPr>
        <p:spPr/>
        <p:txBody>
          <a:bodyPr/>
          <a:lstStyle/>
          <a:p>
            <a:pPr>
              <a:defRPr/>
            </a:pPr>
            <a:fld id="{B08C68DF-A96A-4612-8A28-A42D5BDEE629}" type="slidenum">
              <a:rPr lang="en-US" smtClean="0"/>
              <a:pPr>
                <a:defRPr/>
              </a:pPr>
              <a:t>3</a:t>
            </a:fld>
            <a:endParaRPr lang="en-US"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b="1" dirty="0" smtClean="0"/>
              <a:t>Serotonin Syndrome</a:t>
            </a:r>
            <a:endParaRPr lang="en-US" sz="4000" b="1" dirty="0"/>
          </a:p>
        </p:txBody>
      </p:sp>
      <p:sp>
        <p:nvSpPr>
          <p:cNvPr id="3" name="Content Placeholder 2"/>
          <p:cNvSpPr>
            <a:spLocks noGrp="1"/>
          </p:cNvSpPr>
          <p:nvPr>
            <p:ph idx="1"/>
          </p:nvPr>
        </p:nvSpPr>
        <p:spPr/>
        <p:txBody>
          <a:bodyPr/>
          <a:lstStyle/>
          <a:p>
            <a:r>
              <a:rPr lang="en-US" sz="2800" dirty="0" smtClean="0"/>
              <a:t>Serotonin syndrome can be a serious complication of treatment with selective serotonin reuptake inhibitors (SSRIs), tricyclic antidepressants, monoamine oxidase inhibitors (MAOIs), and other serotonergic medications.</a:t>
            </a:r>
          </a:p>
          <a:p>
            <a:pPr lvl="1"/>
            <a:r>
              <a:rPr lang="en-US" sz="2400" dirty="0" smtClean="0"/>
              <a:t>It usually occurs when 2 or more serotonin-modifying agents are used in combination. </a:t>
            </a:r>
          </a:p>
          <a:p>
            <a:pPr lvl="1"/>
            <a:r>
              <a:rPr lang="en-US" sz="2400" dirty="0" smtClean="0"/>
              <a:t>Cases have been reported after single agent therapy.</a:t>
            </a:r>
            <a:endParaRPr lang="en-US" sz="2400" dirty="0"/>
          </a:p>
        </p:txBody>
      </p:sp>
      <p:sp>
        <p:nvSpPr>
          <p:cNvPr id="4" name="Slide Number Placeholder 3"/>
          <p:cNvSpPr>
            <a:spLocks noGrp="1"/>
          </p:cNvSpPr>
          <p:nvPr>
            <p:ph type="sldNum" sz="quarter" idx="12"/>
          </p:nvPr>
        </p:nvSpPr>
        <p:spPr/>
        <p:txBody>
          <a:bodyPr/>
          <a:lstStyle/>
          <a:p>
            <a:pPr>
              <a:defRPr/>
            </a:pPr>
            <a:fld id="{B08C68DF-A96A-4612-8A28-A42D5BDEE629}" type="slidenum">
              <a:rPr lang="en-US" smtClean="0"/>
              <a:pPr>
                <a:defRPr/>
              </a:pPr>
              <a:t>30</a:t>
            </a:fld>
            <a:endParaRPr lang="en-US"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b="1" dirty="0" smtClean="0"/>
              <a:t>Serotonin Syndrome</a:t>
            </a:r>
            <a:endParaRPr lang="en-US" sz="4000" b="1" dirty="0"/>
          </a:p>
        </p:txBody>
      </p:sp>
      <p:sp>
        <p:nvSpPr>
          <p:cNvPr id="3" name="Content Placeholder 2"/>
          <p:cNvSpPr>
            <a:spLocks noGrp="1"/>
          </p:cNvSpPr>
          <p:nvPr>
            <p:ph idx="1"/>
          </p:nvPr>
        </p:nvSpPr>
        <p:spPr/>
        <p:txBody>
          <a:bodyPr/>
          <a:lstStyle/>
          <a:p>
            <a:r>
              <a:rPr lang="en-US" dirty="0" smtClean="0"/>
              <a:t>History</a:t>
            </a:r>
          </a:p>
          <a:p>
            <a:pPr lvl="1"/>
            <a:r>
              <a:rPr lang="en-US" sz="2400" dirty="0" smtClean="0"/>
              <a:t>The syndrome was first described in the 1950s (Mitchell, 1955).</a:t>
            </a:r>
          </a:p>
          <a:p>
            <a:pPr lvl="2"/>
            <a:r>
              <a:rPr lang="en-US" sz="2000" dirty="0" smtClean="0"/>
              <a:t>The patient exhibited restlessness, excitation, tremors, and hyper-reflexia during simultaneous administration of iproniazid (and anti-TB drug and MAOI) and Meperidine</a:t>
            </a:r>
          </a:p>
          <a:p>
            <a:pPr lvl="1"/>
            <a:r>
              <a:rPr lang="en-US" sz="2400" dirty="0" smtClean="0"/>
              <a:t>Sternbach (1991) conducted the first comprehensive clinical review of serotonin syndrome</a:t>
            </a:r>
          </a:p>
          <a:p>
            <a:endParaRPr lang="en-US" dirty="0"/>
          </a:p>
        </p:txBody>
      </p:sp>
      <p:sp>
        <p:nvSpPr>
          <p:cNvPr id="4" name="Slide Number Placeholder 3"/>
          <p:cNvSpPr>
            <a:spLocks noGrp="1"/>
          </p:cNvSpPr>
          <p:nvPr>
            <p:ph type="sldNum" sz="quarter" idx="12"/>
          </p:nvPr>
        </p:nvSpPr>
        <p:spPr/>
        <p:txBody>
          <a:bodyPr/>
          <a:lstStyle/>
          <a:p>
            <a:pPr>
              <a:defRPr/>
            </a:pPr>
            <a:fld id="{B08C68DF-A96A-4612-8A28-A42D5BDEE629}" type="slidenum">
              <a:rPr lang="en-US" smtClean="0"/>
              <a:pPr>
                <a:defRPr/>
              </a:pPr>
              <a:t>31</a:t>
            </a:fld>
            <a:endParaRPr lang="en-US"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b="1" dirty="0" smtClean="0"/>
              <a:t>Serotonin Syndrome</a:t>
            </a:r>
            <a:endParaRPr lang="en-US" sz="4000" b="1" dirty="0"/>
          </a:p>
        </p:txBody>
      </p:sp>
      <p:sp>
        <p:nvSpPr>
          <p:cNvPr id="3" name="Content Placeholder 2"/>
          <p:cNvSpPr>
            <a:spLocks noGrp="1"/>
          </p:cNvSpPr>
          <p:nvPr>
            <p:ph idx="1"/>
          </p:nvPr>
        </p:nvSpPr>
        <p:spPr/>
        <p:txBody>
          <a:bodyPr/>
          <a:lstStyle/>
          <a:p>
            <a:r>
              <a:rPr lang="en-US" dirty="0" smtClean="0"/>
              <a:t>Incidence</a:t>
            </a:r>
          </a:p>
          <a:p>
            <a:pPr lvl="1"/>
            <a:r>
              <a:rPr lang="en-US" dirty="0" smtClean="0"/>
              <a:t>Unknown</a:t>
            </a:r>
          </a:p>
          <a:p>
            <a:pPr lvl="1"/>
            <a:r>
              <a:rPr lang="en-US" dirty="0" smtClean="0"/>
              <a:t>The variable nature of its presentation makes it difficult to diagnose and has caused underreporting</a:t>
            </a:r>
            <a:endParaRPr lang="en-US" dirty="0"/>
          </a:p>
        </p:txBody>
      </p:sp>
      <p:sp>
        <p:nvSpPr>
          <p:cNvPr id="4" name="Slide Number Placeholder 3"/>
          <p:cNvSpPr>
            <a:spLocks noGrp="1"/>
          </p:cNvSpPr>
          <p:nvPr>
            <p:ph type="sldNum" sz="quarter" idx="12"/>
          </p:nvPr>
        </p:nvSpPr>
        <p:spPr/>
        <p:txBody>
          <a:bodyPr/>
          <a:lstStyle/>
          <a:p>
            <a:pPr>
              <a:defRPr/>
            </a:pPr>
            <a:fld id="{B08C68DF-A96A-4612-8A28-A42D5BDEE629}" type="slidenum">
              <a:rPr lang="en-US" smtClean="0"/>
              <a:pPr>
                <a:defRPr/>
              </a:pPr>
              <a:t>32</a:t>
            </a:fld>
            <a:endParaRPr lang="en-US"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b="1" dirty="0" smtClean="0"/>
              <a:t>Serotonin Syndrome</a:t>
            </a:r>
            <a:endParaRPr lang="en-US" sz="4000" b="1" dirty="0"/>
          </a:p>
        </p:txBody>
      </p:sp>
      <p:sp>
        <p:nvSpPr>
          <p:cNvPr id="5" name="Content Placeholder 4"/>
          <p:cNvSpPr>
            <a:spLocks noGrp="1"/>
          </p:cNvSpPr>
          <p:nvPr>
            <p:ph idx="1"/>
          </p:nvPr>
        </p:nvSpPr>
        <p:spPr/>
        <p:txBody>
          <a:bodyPr/>
          <a:lstStyle/>
          <a:p>
            <a:r>
              <a:rPr lang="en-US" dirty="0" smtClean="0"/>
              <a:t>Pathophysiology</a:t>
            </a:r>
          </a:p>
          <a:p>
            <a:pPr lvl="1"/>
            <a:r>
              <a:rPr lang="en-US" dirty="0" smtClean="0"/>
              <a:t>Enhanced central serotonergic activity</a:t>
            </a:r>
          </a:p>
          <a:p>
            <a:pPr lvl="1"/>
            <a:r>
              <a:rPr lang="en-US" dirty="0" smtClean="0"/>
              <a:t>The excessive serotonergic activity may influence other parts of the CNS</a:t>
            </a:r>
          </a:p>
          <a:p>
            <a:pPr lvl="2"/>
            <a:r>
              <a:rPr lang="en-US" dirty="0" smtClean="0"/>
              <a:t>Dopamine</a:t>
            </a:r>
          </a:p>
          <a:p>
            <a:pPr lvl="2"/>
            <a:r>
              <a:rPr lang="en-US" dirty="0" smtClean="0"/>
              <a:t>Norepinephrine</a:t>
            </a:r>
          </a:p>
          <a:p>
            <a:pPr lvl="1"/>
            <a:r>
              <a:rPr lang="en-US" dirty="0" smtClean="0"/>
              <a:t>Receptors</a:t>
            </a:r>
          </a:p>
          <a:p>
            <a:pPr lvl="2"/>
            <a:r>
              <a:rPr lang="en-US" dirty="0" smtClean="0"/>
              <a:t>Hyperstimulation of the 5-HT1A receptors</a:t>
            </a:r>
          </a:p>
          <a:p>
            <a:pPr lvl="2"/>
            <a:endParaRPr lang="en-US" dirty="0" smtClean="0"/>
          </a:p>
        </p:txBody>
      </p:sp>
      <p:sp>
        <p:nvSpPr>
          <p:cNvPr id="4" name="Slide Number Placeholder 3"/>
          <p:cNvSpPr>
            <a:spLocks noGrp="1"/>
          </p:cNvSpPr>
          <p:nvPr>
            <p:ph type="sldNum" sz="quarter" idx="12"/>
          </p:nvPr>
        </p:nvSpPr>
        <p:spPr/>
        <p:txBody>
          <a:bodyPr/>
          <a:lstStyle/>
          <a:p>
            <a:pPr>
              <a:defRPr/>
            </a:pPr>
            <a:fld id="{B08C68DF-A96A-4612-8A28-A42D5BDEE629}" type="slidenum">
              <a:rPr lang="en-US" smtClean="0"/>
              <a:pPr>
                <a:defRPr/>
              </a:pPr>
              <a:t>33</a:t>
            </a:fld>
            <a:endParaRPr lang="en-US"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b="1" dirty="0" smtClean="0"/>
              <a:t>Serotonin Syndrome</a:t>
            </a:r>
            <a:endParaRPr lang="en-US" sz="4000" b="1" dirty="0"/>
          </a:p>
        </p:txBody>
      </p:sp>
      <p:sp>
        <p:nvSpPr>
          <p:cNvPr id="5" name="Content Placeholder 4"/>
          <p:cNvSpPr>
            <a:spLocks noGrp="1"/>
          </p:cNvSpPr>
          <p:nvPr>
            <p:ph idx="1"/>
          </p:nvPr>
        </p:nvSpPr>
        <p:spPr/>
        <p:txBody>
          <a:bodyPr/>
          <a:lstStyle/>
          <a:p>
            <a:r>
              <a:rPr lang="en-US" sz="2800" dirty="0" smtClean="0"/>
              <a:t>Pathophysiology (continued)</a:t>
            </a:r>
          </a:p>
          <a:p>
            <a:pPr lvl="1"/>
            <a:r>
              <a:rPr lang="en-US" sz="2400" dirty="0" smtClean="0"/>
              <a:t>Hyperstimulation of the 5-HT1A and/or 5-HT2A receptors</a:t>
            </a:r>
          </a:p>
          <a:p>
            <a:pPr lvl="1"/>
            <a:r>
              <a:rPr lang="en-US" sz="2400" dirty="0" smtClean="0"/>
              <a:t>5-HT1A</a:t>
            </a:r>
            <a:endParaRPr lang="en-US" sz="2000" dirty="0" smtClean="0"/>
          </a:p>
          <a:p>
            <a:pPr lvl="2"/>
            <a:r>
              <a:rPr lang="en-US" sz="2000" dirty="0" smtClean="0"/>
              <a:t>This relationship has been demonstrated in animals by the use of 5-HT</a:t>
            </a:r>
            <a:r>
              <a:rPr lang="en-US" sz="2000" baseline="-25000" dirty="0" smtClean="0"/>
              <a:t>1A</a:t>
            </a:r>
            <a:r>
              <a:rPr lang="en-US" sz="2000" dirty="0" smtClean="0"/>
              <a:t> agonists and antagonists to produce and block the syndrome, respectively</a:t>
            </a:r>
          </a:p>
          <a:p>
            <a:pPr lvl="1"/>
            <a:r>
              <a:rPr lang="en-US" sz="2400" dirty="0" smtClean="0"/>
              <a:t>5-HT2</a:t>
            </a:r>
          </a:p>
          <a:p>
            <a:pPr lvl="2"/>
            <a:r>
              <a:rPr lang="en-US" sz="2000" dirty="0" smtClean="0"/>
              <a:t>Nonspecific 5-HT receptor antagonists used in the treatment of human serotonin syndrome) have significantly greater potency at the 5-HT</a:t>
            </a:r>
            <a:r>
              <a:rPr lang="en-US" sz="2000" baseline="-25000" dirty="0" smtClean="0"/>
              <a:t>2 </a:t>
            </a:r>
            <a:r>
              <a:rPr lang="en-US" sz="2000" dirty="0" smtClean="0"/>
              <a:t> receptor compared with the 5-HT</a:t>
            </a:r>
            <a:r>
              <a:rPr lang="en-US" sz="2000" baseline="-25000" dirty="0" smtClean="0"/>
              <a:t>1A</a:t>
            </a:r>
            <a:r>
              <a:rPr lang="en-US" sz="2000" dirty="0" smtClean="0"/>
              <a:t> receptor</a:t>
            </a:r>
          </a:p>
          <a:p>
            <a:pPr lvl="2"/>
            <a:endParaRPr lang="en-US" dirty="0" smtClean="0"/>
          </a:p>
        </p:txBody>
      </p:sp>
      <p:sp>
        <p:nvSpPr>
          <p:cNvPr id="4" name="Slide Number Placeholder 3"/>
          <p:cNvSpPr>
            <a:spLocks noGrp="1"/>
          </p:cNvSpPr>
          <p:nvPr>
            <p:ph type="sldNum" sz="quarter" idx="12"/>
          </p:nvPr>
        </p:nvSpPr>
        <p:spPr/>
        <p:txBody>
          <a:bodyPr/>
          <a:lstStyle/>
          <a:p>
            <a:pPr>
              <a:defRPr/>
            </a:pPr>
            <a:fld id="{B08C68DF-A96A-4612-8A28-A42D5BDEE629}" type="slidenum">
              <a:rPr lang="en-US" smtClean="0"/>
              <a:pPr>
                <a:defRPr/>
              </a:pPr>
              <a:t>34</a:t>
            </a:fld>
            <a:endParaRPr lang="en-US"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b="1" dirty="0" smtClean="0"/>
              <a:t>Serotonin Syndrome</a:t>
            </a:r>
            <a:endParaRPr lang="en-US" sz="4000" b="1" dirty="0"/>
          </a:p>
        </p:txBody>
      </p:sp>
      <p:sp>
        <p:nvSpPr>
          <p:cNvPr id="3" name="Content Placeholder 2"/>
          <p:cNvSpPr>
            <a:spLocks noGrp="1"/>
          </p:cNvSpPr>
          <p:nvPr>
            <p:ph idx="1"/>
          </p:nvPr>
        </p:nvSpPr>
        <p:spPr/>
        <p:txBody>
          <a:bodyPr/>
          <a:lstStyle/>
          <a:p>
            <a:r>
              <a:rPr lang="en-US" dirty="0" smtClean="0"/>
              <a:t>Clinical characteristics (Physical)</a:t>
            </a:r>
          </a:p>
          <a:p>
            <a:pPr lvl="1"/>
            <a:r>
              <a:rPr lang="en-US" sz="2400" dirty="0" smtClean="0"/>
              <a:t>Clinical triad</a:t>
            </a:r>
          </a:p>
          <a:p>
            <a:pPr marL="1371600" lvl="2" indent="-457200">
              <a:buFont typeface="+mj-lt"/>
              <a:buAutoNum type="arabicPeriod"/>
            </a:pPr>
            <a:r>
              <a:rPr lang="en-US" sz="2000" dirty="0" smtClean="0"/>
              <a:t>Cognitive/behavioral alterations </a:t>
            </a:r>
          </a:p>
          <a:p>
            <a:pPr marL="1828800" lvl="3" indent="-457200">
              <a:buFont typeface="Wingdings" pitchFamily="2" charset="2"/>
              <a:buChar char="§"/>
            </a:pPr>
            <a:r>
              <a:rPr lang="en-US" sz="1600" dirty="0" smtClean="0"/>
              <a:t>Confusion </a:t>
            </a:r>
            <a:r>
              <a:rPr lang="en-US" sz="1600" dirty="0" smtClean="0">
                <a:sym typeface="Wingdings" pitchFamily="2" charset="2"/>
              </a:rPr>
              <a:t> </a:t>
            </a:r>
            <a:r>
              <a:rPr lang="en-US" sz="1600" dirty="0" smtClean="0"/>
              <a:t>Delirium</a:t>
            </a:r>
          </a:p>
          <a:p>
            <a:pPr marL="1828800" lvl="3" indent="-457200">
              <a:buFont typeface="Wingdings" pitchFamily="2" charset="2"/>
              <a:buChar char="§"/>
            </a:pPr>
            <a:r>
              <a:rPr lang="en-US" sz="1600" dirty="0" smtClean="0"/>
              <a:t>Agitation</a:t>
            </a:r>
          </a:p>
          <a:p>
            <a:pPr marL="1828800" lvl="3" indent="-457200">
              <a:buFont typeface="Wingdings" pitchFamily="2" charset="2"/>
              <a:buChar char="§"/>
            </a:pPr>
            <a:r>
              <a:rPr lang="en-US" sz="1600" dirty="0" smtClean="0"/>
              <a:t>Lethargy </a:t>
            </a:r>
            <a:r>
              <a:rPr lang="en-US" sz="1600" dirty="0" smtClean="0">
                <a:sym typeface="Wingdings" pitchFamily="2" charset="2"/>
              </a:rPr>
              <a:t> Coma</a:t>
            </a:r>
            <a:endParaRPr lang="en-US" sz="1600" dirty="0" smtClean="0"/>
          </a:p>
          <a:p>
            <a:pPr marL="1371600" lvl="2" indent="-457200">
              <a:buFont typeface="+mj-lt"/>
              <a:buAutoNum type="arabicPeriod"/>
            </a:pPr>
            <a:r>
              <a:rPr lang="en-US" sz="2000" dirty="0" smtClean="0"/>
              <a:t>Autonomic instability</a:t>
            </a:r>
          </a:p>
          <a:p>
            <a:pPr marL="1828800" lvl="3" indent="-457200">
              <a:buFont typeface="Wingdings" pitchFamily="2" charset="2"/>
              <a:buChar char="§"/>
            </a:pPr>
            <a:r>
              <a:rPr lang="en-US" sz="1600" dirty="0" smtClean="0"/>
              <a:t>Hyperthermia</a:t>
            </a:r>
          </a:p>
          <a:p>
            <a:pPr marL="1828800" lvl="3" indent="-457200">
              <a:buFont typeface="Wingdings" pitchFamily="2" charset="2"/>
              <a:buChar char="§"/>
            </a:pPr>
            <a:r>
              <a:rPr lang="en-US" sz="1600" dirty="0" smtClean="0"/>
              <a:t>Tachycardia</a:t>
            </a:r>
          </a:p>
          <a:p>
            <a:pPr marL="1828800" lvl="3" indent="-457200">
              <a:buFont typeface="Wingdings" pitchFamily="2" charset="2"/>
              <a:buChar char="§"/>
            </a:pPr>
            <a:r>
              <a:rPr lang="en-US" sz="1600" dirty="0" smtClean="0"/>
              <a:t>Diaphoresis</a:t>
            </a:r>
          </a:p>
          <a:p>
            <a:pPr marL="1828800" lvl="3" indent="-457200">
              <a:buFont typeface="Wingdings" pitchFamily="2" charset="2"/>
              <a:buChar char="§"/>
            </a:pPr>
            <a:r>
              <a:rPr lang="en-US" sz="1600" dirty="0" smtClean="0"/>
              <a:t>Dilated pupils</a:t>
            </a:r>
          </a:p>
          <a:p>
            <a:pPr marL="1371600" lvl="2" indent="-457200">
              <a:buFont typeface="+mj-lt"/>
              <a:buAutoNum type="arabicPeriod"/>
            </a:pPr>
            <a:r>
              <a:rPr lang="en-US" sz="2000" dirty="0" smtClean="0"/>
              <a:t>Neuromuscular abnormalities</a:t>
            </a:r>
          </a:p>
          <a:p>
            <a:pPr marL="1828800" lvl="3" indent="-457200">
              <a:buFont typeface="Wingdings" pitchFamily="2" charset="2"/>
              <a:buChar char="§"/>
            </a:pPr>
            <a:r>
              <a:rPr lang="en-US" sz="1600" dirty="0" smtClean="0"/>
              <a:t>Myoclonus</a:t>
            </a:r>
          </a:p>
          <a:p>
            <a:pPr marL="1828800" lvl="3" indent="-457200">
              <a:buFont typeface="Wingdings" pitchFamily="2" charset="2"/>
              <a:buChar char="§"/>
            </a:pPr>
            <a:r>
              <a:rPr lang="en-US" sz="1600" dirty="0" smtClean="0"/>
              <a:t>Hyperreflexia</a:t>
            </a:r>
          </a:p>
          <a:p>
            <a:pPr marL="1828800" lvl="3" indent="-457200">
              <a:buFont typeface="Wingdings" pitchFamily="2" charset="2"/>
              <a:buChar char="§"/>
            </a:pPr>
            <a:r>
              <a:rPr lang="en-US" sz="1600" dirty="0" smtClean="0"/>
              <a:t>Rigidity</a:t>
            </a:r>
            <a:endParaRPr lang="en-US" sz="1600" dirty="0"/>
          </a:p>
        </p:txBody>
      </p:sp>
      <p:sp>
        <p:nvSpPr>
          <p:cNvPr id="4" name="Slide Number Placeholder 3"/>
          <p:cNvSpPr>
            <a:spLocks noGrp="1"/>
          </p:cNvSpPr>
          <p:nvPr>
            <p:ph type="sldNum" sz="quarter" idx="12"/>
          </p:nvPr>
        </p:nvSpPr>
        <p:spPr/>
        <p:txBody>
          <a:bodyPr/>
          <a:lstStyle/>
          <a:p>
            <a:pPr>
              <a:defRPr/>
            </a:pPr>
            <a:fld id="{B08C68DF-A96A-4612-8A28-A42D5BDEE629}" type="slidenum">
              <a:rPr lang="en-US" smtClean="0"/>
              <a:pPr>
                <a:defRPr/>
              </a:pPr>
              <a:t>35</a:t>
            </a:fld>
            <a:endParaRPr lang="en-US"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b="1" dirty="0" smtClean="0"/>
              <a:t>Serotonin Syndrome</a:t>
            </a:r>
            <a:endParaRPr lang="en-US" sz="4000" b="1" dirty="0"/>
          </a:p>
        </p:txBody>
      </p:sp>
      <p:sp>
        <p:nvSpPr>
          <p:cNvPr id="3" name="Content Placeholder 2"/>
          <p:cNvSpPr>
            <a:spLocks noGrp="1"/>
          </p:cNvSpPr>
          <p:nvPr>
            <p:ph idx="1"/>
          </p:nvPr>
        </p:nvSpPr>
        <p:spPr/>
        <p:txBody>
          <a:bodyPr/>
          <a:lstStyle/>
          <a:p>
            <a:r>
              <a:rPr lang="en-US" dirty="0" smtClean="0"/>
              <a:t>Clinical characteristics (Laboratory)</a:t>
            </a:r>
          </a:p>
          <a:p>
            <a:pPr lvl="1"/>
            <a:r>
              <a:rPr lang="en-US" sz="1800" dirty="0" smtClean="0"/>
              <a:t>There are no specific tests available for the diagnosis of serotonin syndrome.</a:t>
            </a:r>
          </a:p>
          <a:p>
            <a:pPr lvl="1"/>
            <a:r>
              <a:rPr lang="en-US" sz="1800" dirty="0" smtClean="0"/>
              <a:t>Blood levels of serotonin do not correlate with clinical findings.</a:t>
            </a:r>
          </a:p>
          <a:p>
            <a:pPr lvl="1"/>
            <a:r>
              <a:rPr lang="en-US" sz="1800" dirty="0" smtClean="0"/>
              <a:t>Nonspecific laboratory findings may include…</a:t>
            </a:r>
          </a:p>
          <a:p>
            <a:pPr lvl="2"/>
            <a:r>
              <a:rPr lang="en-US" sz="1400" dirty="0" smtClean="0"/>
              <a:t>Elevated total white blood cell count, CPK levels, and transaminases,</a:t>
            </a:r>
          </a:p>
          <a:p>
            <a:pPr lvl="2"/>
            <a:r>
              <a:rPr lang="en-US" sz="1400" dirty="0" smtClean="0"/>
              <a:t>Decreased serum bicarbonate level </a:t>
            </a:r>
          </a:p>
          <a:p>
            <a:pPr lvl="1"/>
            <a:r>
              <a:rPr lang="en-US" sz="1800" dirty="0" smtClean="0"/>
              <a:t>Severe cases can evolve to include…</a:t>
            </a:r>
          </a:p>
          <a:p>
            <a:pPr lvl="2"/>
            <a:r>
              <a:rPr lang="en-US" sz="1400" dirty="0" smtClean="0"/>
              <a:t>Disseminated intravascular coagulation, rhabdomyolysis, and metabolic acidosis</a:t>
            </a:r>
          </a:p>
          <a:p>
            <a:pPr lvl="2"/>
            <a:r>
              <a:rPr lang="en-US" sz="1400" dirty="0" smtClean="0"/>
              <a:t>Renal failure and myoglobinuria</a:t>
            </a:r>
          </a:p>
          <a:p>
            <a:pPr lvl="2"/>
            <a:r>
              <a:rPr lang="en-US" sz="1400" dirty="0" smtClean="0"/>
              <a:t>Adult respiratory distress syndrome</a:t>
            </a:r>
          </a:p>
          <a:p>
            <a:endParaRPr lang="en-US" dirty="0"/>
          </a:p>
        </p:txBody>
      </p:sp>
      <p:sp>
        <p:nvSpPr>
          <p:cNvPr id="4" name="Slide Number Placeholder 3"/>
          <p:cNvSpPr>
            <a:spLocks noGrp="1"/>
          </p:cNvSpPr>
          <p:nvPr>
            <p:ph type="sldNum" sz="quarter" idx="12"/>
          </p:nvPr>
        </p:nvSpPr>
        <p:spPr/>
        <p:txBody>
          <a:bodyPr/>
          <a:lstStyle/>
          <a:p>
            <a:pPr>
              <a:defRPr/>
            </a:pPr>
            <a:fld id="{B08C68DF-A96A-4612-8A28-A42D5BDEE629}" type="slidenum">
              <a:rPr lang="en-US" smtClean="0"/>
              <a:pPr>
                <a:defRPr/>
              </a:pPr>
              <a:t>36</a:t>
            </a:fld>
            <a:endParaRPr lang="en-US"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838200"/>
          </a:xfrm>
        </p:spPr>
        <p:txBody>
          <a:bodyPr/>
          <a:lstStyle/>
          <a:p>
            <a:r>
              <a:rPr lang="en-US" sz="4000" b="1" dirty="0" smtClean="0"/>
              <a:t>Serotonin Syndrome</a:t>
            </a:r>
            <a:endParaRPr lang="en-US" sz="4000" b="1" dirty="0"/>
          </a:p>
        </p:txBody>
      </p:sp>
      <p:sp>
        <p:nvSpPr>
          <p:cNvPr id="3" name="Content Placeholder 2"/>
          <p:cNvSpPr>
            <a:spLocks noGrp="1"/>
          </p:cNvSpPr>
          <p:nvPr>
            <p:ph idx="1"/>
          </p:nvPr>
        </p:nvSpPr>
        <p:spPr>
          <a:xfrm>
            <a:off x="457200" y="1295400"/>
            <a:ext cx="8229600" cy="5257800"/>
          </a:xfrm>
        </p:spPr>
        <p:txBody>
          <a:bodyPr/>
          <a:lstStyle/>
          <a:p>
            <a:pPr>
              <a:buNone/>
            </a:pPr>
            <a:r>
              <a:rPr lang="en-US" sz="2000" b="1" dirty="0" smtClean="0"/>
              <a:t>Sternbach’s suggested diagnostic criteria for serotonin syndrome</a:t>
            </a:r>
            <a:endParaRPr lang="en-US" sz="2000" dirty="0" smtClean="0"/>
          </a:p>
          <a:p>
            <a:pPr>
              <a:buNone/>
            </a:pPr>
            <a:r>
              <a:rPr lang="en-US" sz="1600" b="1" dirty="0" smtClean="0"/>
              <a:t>A. </a:t>
            </a:r>
            <a:r>
              <a:rPr lang="en-US" sz="1600" dirty="0" smtClean="0"/>
              <a:t>Coincident with the addition of or increase in a known serotonergic agent to an established medication regimen, at least three of the following clinical features are present:</a:t>
            </a:r>
          </a:p>
          <a:p>
            <a:pPr lvl="1">
              <a:buNone/>
            </a:pPr>
            <a:r>
              <a:rPr lang="en-US" sz="1400" dirty="0" smtClean="0"/>
              <a:t>1. Mental status changes (confusion, hypomania),</a:t>
            </a:r>
          </a:p>
          <a:p>
            <a:pPr lvl="1">
              <a:buNone/>
            </a:pPr>
            <a:r>
              <a:rPr lang="en-US" sz="1400" dirty="0" smtClean="0"/>
              <a:t>2. Agitation,</a:t>
            </a:r>
          </a:p>
          <a:p>
            <a:pPr lvl="1">
              <a:buNone/>
            </a:pPr>
            <a:r>
              <a:rPr lang="en-US" sz="1400" dirty="0" smtClean="0"/>
              <a:t>3. Myoclonus,</a:t>
            </a:r>
          </a:p>
          <a:p>
            <a:pPr lvl="1">
              <a:buNone/>
            </a:pPr>
            <a:r>
              <a:rPr lang="en-US" sz="1400" dirty="0" smtClean="0"/>
              <a:t>4. Hyperreflexia,</a:t>
            </a:r>
          </a:p>
          <a:p>
            <a:pPr lvl="1">
              <a:buNone/>
            </a:pPr>
            <a:r>
              <a:rPr lang="en-US" sz="1400" dirty="0" smtClean="0"/>
              <a:t>5. Diaphoresis,</a:t>
            </a:r>
          </a:p>
          <a:p>
            <a:pPr lvl="1">
              <a:buNone/>
            </a:pPr>
            <a:r>
              <a:rPr lang="en-US" sz="1400" dirty="0" smtClean="0"/>
              <a:t>6. Shivering,</a:t>
            </a:r>
          </a:p>
          <a:p>
            <a:pPr lvl="1">
              <a:buNone/>
            </a:pPr>
            <a:r>
              <a:rPr lang="en-US" sz="1400" dirty="0" smtClean="0"/>
              <a:t>7. Tremor,</a:t>
            </a:r>
          </a:p>
          <a:p>
            <a:pPr lvl="1">
              <a:buNone/>
            </a:pPr>
            <a:r>
              <a:rPr lang="en-US" sz="1400" dirty="0" smtClean="0"/>
              <a:t>8. Diarrhea,</a:t>
            </a:r>
          </a:p>
          <a:p>
            <a:pPr lvl="1">
              <a:buNone/>
            </a:pPr>
            <a:r>
              <a:rPr lang="en-US" sz="1400" dirty="0" smtClean="0"/>
              <a:t>9. Lack of coordination,</a:t>
            </a:r>
          </a:p>
          <a:p>
            <a:pPr lvl="1">
              <a:buNone/>
            </a:pPr>
            <a:r>
              <a:rPr lang="en-US" sz="1400" dirty="0" smtClean="0"/>
              <a:t>10. Fever.</a:t>
            </a:r>
          </a:p>
          <a:p>
            <a:pPr>
              <a:buNone/>
            </a:pPr>
            <a:r>
              <a:rPr lang="en-US" sz="1600" b="1" dirty="0" smtClean="0"/>
              <a:t>B. </a:t>
            </a:r>
            <a:r>
              <a:rPr lang="en-US" sz="1600" dirty="0" smtClean="0"/>
              <a:t>Other etiologies (e.g. infectious, metabolic, substance abuse, or withdrawal) have been ruled out.</a:t>
            </a:r>
          </a:p>
          <a:p>
            <a:pPr>
              <a:buNone/>
            </a:pPr>
            <a:r>
              <a:rPr lang="en-US" sz="1600" b="1" dirty="0" smtClean="0"/>
              <a:t>C. </a:t>
            </a:r>
            <a:r>
              <a:rPr lang="en-US" sz="1600" dirty="0" smtClean="0"/>
              <a:t>A neuroleptic had not been started or increased in dosage  prior to the onset of the signs and symptoms listed above.</a:t>
            </a:r>
          </a:p>
          <a:p>
            <a:pPr>
              <a:buNone/>
            </a:pPr>
            <a:r>
              <a:rPr lang="en-US" sz="1200" b="1" dirty="0" smtClean="0"/>
              <a:t> </a:t>
            </a:r>
            <a:endParaRPr lang="en-US" sz="1200" dirty="0" smtClean="0"/>
          </a:p>
          <a:p>
            <a:pPr>
              <a:buNone/>
            </a:pPr>
            <a:r>
              <a:rPr lang="en-US" sz="1200" dirty="0" smtClean="0"/>
              <a:t>Sternbach H. The serotonin syndrome. </a:t>
            </a:r>
            <a:r>
              <a:rPr lang="en-US" sz="1200" i="1" dirty="0" smtClean="0"/>
              <a:t>Am J Psychiatry </a:t>
            </a:r>
            <a:r>
              <a:rPr lang="en-US" sz="1200" dirty="0" smtClean="0"/>
              <a:t>1991; </a:t>
            </a:r>
            <a:r>
              <a:rPr lang="en-US" sz="1200" b="1" dirty="0" smtClean="0"/>
              <a:t>148(6): </a:t>
            </a:r>
            <a:r>
              <a:rPr lang="en-US" sz="1200" dirty="0" smtClean="0"/>
              <a:t>705-713.</a:t>
            </a:r>
          </a:p>
          <a:p>
            <a:endParaRPr lang="en-US" dirty="0"/>
          </a:p>
        </p:txBody>
      </p:sp>
      <p:sp>
        <p:nvSpPr>
          <p:cNvPr id="4" name="Slide Number Placeholder 3"/>
          <p:cNvSpPr>
            <a:spLocks noGrp="1"/>
          </p:cNvSpPr>
          <p:nvPr>
            <p:ph type="sldNum" sz="quarter" idx="12"/>
          </p:nvPr>
        </p:nvSpPr>
        <p:spPr/>
        <p:txBody>
          <a:bodyPr/>
          <a:lstStyle/>
          <a:p>
            <a:pPr>
              <a:defRPr/>
            </a:pPr>
            <a:fld id="{B08C68DF-A96A-4612-8A28-A42D5BDEE629}" type="slidenum">
              <a:rPr lang="en-US" smtClean="0"/>
              <a:pPr>
                <a:defRPr/>
              </a:pPr>
              <a:t>37</a:t>
            </a:fld>
            <a:endParaRPr lang="en-US"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838200"/>
          </a:xfrm>
        </p:spPr>
        <p:txBody>
          <a:bodyPr/>
          <a:lstStyle/>
          <a:p>
            <a:r>
              <a:rPr lang="en-US" sz="4000" b="1" dirty="0" smtClean="0"/>
              <a:t>Serotonin Syndrome</a:t>
            </a:r>
            <a:endParaRPr lang="en-US" sz="4000" b="1" dirty="0"/>
          </a:p>
        </p:txBody>
      </p:sp>
      <p:sp>
        <p:nvSpPr>
          <p:cNvPr id="3" name="Content Placeholder 2"/>
          <p:cNvSpPr>
            <a:spLocks noGrp="1"/>
          </p:cNvSpPr>
          <p:nvPr>
            <p:ph idx="1"/>
          </p:nvPr>
        </p:nvSpPr>
        <p:spPr>
          <a:xfrm>
            <a:off x="457200" y="1447800"/>
            <a:ext cx="8229600" cy="4678363"/>
          </a:xfrm>
        </p:spPr>
        <p:txBody>
          <a:bodyPr/>
          <a:lstStyle/>
          <a:p>
            <a:pPr>
              <a:buNone/>
            </a:pPr>
            <a:r>
              <a:rPr lang="en-US" sz="1800" b="1" dirty="0" smtClean="0"/>
              <a:t>Revised diagnostic criteria for serotonin syndrome</a:t>
            </a:r>
            <a:endParaRPr lang="en-US" sz="1800" dirty="0" smtClean="0"/>
          </a:p>
          <a:p>
            <a:r>
              <a:rPr lang="en-US" sz="1600" dirty="0" smtClean="0"/>
              <a:t>Addition of a serotonergic agent to an already established treatment (or increase in dosage) and manifestation of at least 4 major symptoms or 3 major symptoms plus 2 minor ones</a:t>
            </a:r>
            <a:endParaRPr lang="en-US" sz="1800" dirty="0" smtClean="0"/>
          </a:p>
          <a:p>
            <a:pPr lvl="1"/>
            <a:r>
              <a:rPr lang="en-US" sz="1400" b="1" dirty="0" smtClean="0"/>
              <a:t>Mental (cognitive and behavioral) symptoms</a:t>
            </a:r>
            <a:endParaRPr lang="en-US" sz="1600" dirty="0" smtClean="0"/>
          </a:p>
          <a:p>
            <a:pPr lvl="2"/>
            <a:r>
              <a:rPr lang="en-US" sz="1200" dirty="0" smtClean="0"/>
              <a:t>Major symptoms: confusion, elevated mood, coma or semicoma</a:t>
            </a:r>
            <a:endParaRPr lang="en-US" sz="1400" dirty="0" smtClean="0"/>
          </a:p>
          <a:p>
            <a:pPr lvl="2"/>
            <a:r>
              <a:rPr lang="en-US" sz="1200" dirty="0" smtClean="0"/>
              <a:t>Minor symptoms: agitation and nervousness, insomnia</a:t>
            </a:r>
            <a:endParaRPr lang="en-US" sz="1400" dirty="0" smtClean="0"/>
          </a:p>
          <a:p>
            <a:pPr lvl="1"/>
            <a:r>
              <a:rPr lang="en-US" sz="1400" b="1" dirty="0" smtClean="0"/>
              <a:t>Autonomic symptoms</a:t>
            </a:r>
            <a:endParaRPr lang="en-US" sz="1600" dirty="0" smtClean="0"/>
          </a:p>
          <a:p>
            <a:pPr lvl="2"/>
            <a:r>
              <a:rPr lang="en-US" sz="1200" dirty="0" smtClean="0"/>
              <a:t>Major symptoms: fever, hyperhidrosis</a:t>
            </a:r>
            <a:endParaRPr lang="en-US" sz="1400" dirty="0" smtClean="0"/>
          </a:p>
          <a:p>
            <a:pPr lvl="2"/>
            <a:r>
              <a:rPr lang="en-US" sz="1200" dirty="0" smtClean="0"/>
              <a:t>Minor symptoms: tachycardia, tachypnea and dyspnea, diarrhea, low or high blood pressure</a:t>
            </a:r>
            <a:endParaRPr lang="en-US" sz="1400" dirty="0" smtClean="0"/>
          </a:p>
          <a:p>
            <a:pPr lvl="1"/>
            <a:r>
              <a:rPr lang="en-US" sz="1400" b="1" dirty="0" smtClean="0"/>
              <a:t>Neurological symptoms</a:t>
            </a:r>
            <a:endParaRPr lang="en-US" sz="1600" dirty="0" smtClean="0"/>
          </a:p>
          <a:p>
            <a:pPr lvl="2"/>
            <a:r>
              <a:rPr lang="en-US" sz="1200" dirty="0" smtClean="0"/>
              <a:t>Major symptoms: myoclonus, tremors, chills, rigidity, </a:t>
            </a:r>
            <a:r>
              <a:rPr lang="en-US" sz="1200" dirty="0" err="1" smtClean="0"/>
              <a:t>hyperreflexia</a:t>
            </a:r>
            <a:endParaRPr lang="en-US" sz="1400" dirty="0" smtClean="0"/>
          </a:p>
          <a:p>
            <a:pPr lvl="2"/>
            <a:r>
              <a:rPr lang="en-US" sz="1200" dirty="0" smtClean="0"/>
              <a:t>Minor symptoms: impaired co-ordination, mydriasis, akathisia</a:t>
            </a:r>
            <a:endParaRPr lang="en-US" sz="1400" dirty="0" smtClean="0"/>
          </a:p>
          <a:p>
            <a:pPr lvl="0"/>
            <a:r>
              <a:rPr lang="en-US" sz="1600" dirty="0" smtClean="0"/>
              <a:t>These symptoms must not correspond to a psychiatric disorder, or its aggravation, that occurred before the patient took the serotonergic agent.</a:t>
            </a:r>
            <a:endParaRPr lang="en-US" sz="1800" dirty="0" smtClean="0"/>
          </a:p>
          <a:p>
            <a:pPr lvl="0"/>
            <a:r>
              <a:rPr lang="en-US" sz="1600" dirty="0" smtClean="0"/>
              <a:t>Infectious, metabolic, endocrine or toxic causes must be excluded.</a:t>
            </a:r>
            <a:endParaRPr lang="en-US" sz="1800" dirty="0" smtClean="0"/>
          </a:p>
          <a:p>
            <a:pPr lvl="0"/>
            <a:r>
              <a:rPr lang="en-US" sz="1600" dirty="0" smtClean="0"/>
              <a:t>A neuroleptic treatment must not have been introduced, nor  its dose increased, before the symptoms appeared.</a:t>
            </a:r>
            <a:endParaRPr lang="en-US" sz="1800" dirty="0" smtClean="0"/>
          </a:p>
          <a:p>
            <a:pPr>
              <a:buNone/>
            </a:pPr>
            <a:endParaRPr lang="en-US" dirty="0"/>
          </a:p>
        </p:txBody>
      </p:sp>
      <p:sp>
        <p:nvSpPr>
          <p:cNvPr id="4" name="Slide Number Placeholder 3"/>
          <p:cNvSpPr>
            <a:spLocks noGrp="1"/>
          </p:cNvSpPr>
          <p:nvPr>
            <p:ph type="sldNum" sz="quarter" idx="12"/>
          </p:nvPr>
        </p:nvSpPr>
        <p:spPr/>
        <p:txBody>
          <a:bodyPr/>
          <a:lstStyle/>
          <a:p>
            <a:pPr>
              <a:defRPr/>
            </a:pPr>
            <a:fld id="{B08C68DF-A96A-4612-8A28-A42D5BDEE629}" type="slidenum">
              <a:rPr lang="en-US" smtClean="0"/>
              <a:pPr>
                <a:defRPr/>
              </a:pPr>
              <a:t>38</a:t>
            </a:fld>
            <a:endParaRPr lang="en-US"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838200"/>
          </a:xfrm>
        </p:spPr>
        <p:txBody>
          <a:bodyPr/>
          <a:lstStyle/>
          <a:p>
            <a:r>
              <a:rPr lang="en-US" sz="4000" b="1" dirty="0" smtClean="0"/>
              <a:t>Serotonin Syndrome</a:t>
            </a:r>
            <a:endParaRPr lang="en-US" sz="4000" b="1" dirty="0"/>
          </a:p>
        </p:txBody>
      </p:sp>
      <p:sp>
        <p:nvSpPr>
          <p:cNvPr id="4" name="Slide Number Placeholder 3"/>
          <p:cNvSpPr>
            <a:spLocks noGrp="1"/>
          </p:cNvSpPr>
          <p:nvPr>
            <p:ph type="sldNum" sz="quarter" idx="12"/>
          </p:nvPr>
        </p:nvSpPr>
        <p:spPr/>
        <p:txBody>
          <a:bodyPr/>
          <a:lstStyle/>
          <a:p>
            <a:pPr>
              <a:defRPr/>
            </a:pPr>
            <a:fld id="{B08C68DF-A96A-4612-8A28-A42D5BDEE629}" type="slidenum">
              <a:rPr lang="en-US" smtClean="0"/>
              <a:pPr>
                <a:defRPr/>
              </a:pPr>
              <a:t>39</a:t>
            </a:fld>
            <a:endParaRPr lang="en-US" dirty="0"/>
          </a:p>
        </p:txBody>
      </p:sp>
      <p:sp>
        <p:nvSpPr>
          <p:cNvPr id="7" name="TextBox 6"/>
          <p:cNvSpPr txBox="1"/>
          <p:nvPr/>
        </p:nvSpPr>
        <p:spPr>
          <a:xfrm>
            <a:off x="1905000" y="1028059"/>
            <a:ext cx="5486400" cy="461665"/>
          </a:xfrm>
          <a:prstGeom prst="rect">
            <a:avLst/>
          </a:prstGeom>
          <a:noFill/>
        </p:spPr>
        <p:txBody>
          <a:bodyPr wrap="square" rtlCol="0">
            <a:spAutoFit/>
          </a:bodyPr>
          <a:lstStyle/>
          <a:p>
            <a:pPr algn="ctr"/>
            <a:r>
              <a:rPr lang="en-US" sz="2400" dirty="0" smtClean="0"/>
              <a:t>The Hunter Serotonin Toxicity Criteria</a:t>
            </a:r>
            <a:endParaRPr lang="en-US" sz="2400" dirty="0"/>
          </a:p>
        </p:txBody>
      </p:sp>
      <p:sp>
        <p:nvSpPr>
          <p:cNvPr id="8" name="TextBox 7"/>
          <p:cNvSpPr txBox="1"/>
          <p:nvPr/>
        </p:nvSpPr>
        <p:spPr>
          <a:xfrm>
            <a:off x="533400" y="6172200"/>
            <a:ext cx="6629400" cy="338554"/>
          </a:xfrm>
          <a:prstGeom prst="rect">
            <a:avLst/>
          </a:prstGeom>
          <a:noFill/>
        </p:spPr>
        <p:txBody>
          <a:bodyPr wrap="square" rtlCol="0">
            <a:spAutoFit/>
          </a:bodyPr>
          <a:lstStyle/>
          <a:p>
            <a:r>
              <a:rPr lang="en-US" sz="1600" dirty="0" smtClean="0"/>
              <a:t>Adapted from </a:t>
            </a:r>
            <a:r>
              <a:rPr lang="en-US" sz="1600" dirty="0" err="1" smtClean="0"/>
              <a:t>Ables</a:t>
            </a:r>
            <a:r>
              <a:rPr lang="en-US" sz="1600" dirty="0" smtClean="0"/>
              <a:t> AZ, </a:t>
            </a:r>
            <a:r>
              <a:rPr lang="en-US" sz="1600" dirty="0" err="1" smtClean="0"/>
              <a:t>Nagubilli</a:t>
            </a:r>
            <a:r>
              <a:rPr lang="en-US" sz="1600" dirty="0" smtClean="0"/>
              <a:t> R.. Am </a:t>
            </a:r>
            <a:r>
              <a:rPr lang="en-US" sz="1600" dirty="0" err="1"/>
              <a:t>Fam</a:t>
            </a:r>
            <a:r>
              <a:rPr lang="en-US" sz="1600" dirty="0"/>
              <a:t> Physician. </a:t>
            </a:r>
            <a:r>
              <a:rPr lang="en-US" sz="1600" dirty="0" smtClean="0"/>
              <a:t>2010</a:t>
            </a:r>
            <a:endParaRPr lang="en-US" sz="1600" dirty="0"/>
          </a:p>
        </p:txBody>
      </p:sp>
      <p:sp>
        <p:nvSpPr>
          <p:cNvPr id="3" name="TextBox 2"/>
          <p:cNvSpPr txBox="1"/>
          <p:nvPr/>
        </p:nvSpPr>
        <p:spPr>
          <a:xfrm>
            <a:off x="6934200" y="1848116"/>
            <a:ext cx="1219200" cy="646331"/>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dirty="0" smtClean="0"/>
              <a:t>Serotonin toxicity</a:t>
            </a:r>
            <a:endParaRPr lang="en-US" dirty="0"/>
          </a:p>
        </p:txBody>
      </p:sp>
      <p:sp>
        <p:nvSpPr>
          <p:cNvPr id="6" name="TextBox 5"/>
          <p:cNvSpPr txBox="1"/>
          <p:nvPr/>
        </p:nvSpPr>
        <p:spPr>
          <a:xfrm>
            <a:off x="914400" y="1438870"/>
            <a:ext cx="7467600" cy="369332"/>
          </a:xfrm>
          <a:prstGeom prst="rect">
            <a:avLst/>
          </a:prstGeom>
          <a:noFill/>
        </p:spPr>
        <p:txBody>
          <a:bodyPr wrap="square" rtlCol="0">
            <a:spAutoFit/>
          </a:bodyPr>
          <a:lstStyle/>
          <a:p>
            <a:r>
              <a:rPr lang="en-US" dirty="0" smtClean="0"/>
              <a:t>In the presence of a serotonergic agent, serotonin toxicity is diagnosed:</a:t>
            </a:r>
          </a:p>
        </p:txBody>
      </p:sp>
      <p:sp>
        <p:nvSpPr>
          <p:cNvPr id="9" name="TextBox 8"/>
          <p:cNvSpPr txBox="1"/>
          <p:nvPr/>
        </p:nvSpPr>
        <p:spPr>
          <a:xfrm>
            <a:off x="1362528" y="1991248"/>
            <a:ext cx="3476171" cy="369332"/>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dirty="0" smtClean="0"/>
              <a:t>Spontaneous clonus is present</a:t>
            </a:r>
            <a:endParaRPr lang="en-US" dirty="0"/>
          </a:p>
        </p:txBody>
      </p:sp>
      <p:sp>
        <p:nvSpPr>
          <p:cNvPr id="10" name="TextBox 9"/>
          <p:cNvSpPr txBox="1"/>
          <p:nvPr/>
        </p:nvSpPr>
        <p:spPr>
          <a:xfrm>
            <a:off x="943428" y="3008531"/>
            <a:ext cx="4314372" cy="646331"/>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en-US" dirty="0" smtClean="0"/>
              <a:t>Inducible or ocular clonus with agitation or diaphoresis are present</a:t>
            </a:r>
            <a:endParaRPr lang="en-US" dirty="0"/>
          </a:p>
        </p:txBody>
      </p:sp>
      <p:sp>
        <p:nvSpPr>
          <p:cNvPr id="11" name="TextBox 10"/>
          <p:cNvSpPr txBox="1"/>
          <p:nvPr/>
        </p:nvSpPr>
        <p:spPr>
          <a:xfrm>
            <a:off x="600528" y="4242467"/>
            <a:ext cx="5000172" cy="646331"/>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en-US" dirty="0" smtClean="0"/>
              <a:t>Inducible ocular clonus and increased muscle tone and temperature &gt;38</a:t>
            </a:r>
            <a:r>
              <a:rPr lang="en-US" baseline="30000" dirty="0" smtClean="0"/>
              <a:t>o</a:t>
            </a:r>
            <a:r>
              <a:rPr lang="en-US" dirty="0" smtClean="0"/>
              <a:t>C are present</a:t>
            </a:r>
            <a:endParaRPr lang="en-US" dirty="0"/>
          </a:p>
        </p:txBody>
      </p:sp>
      <p:sp>
        <p:nvSpPr>
          <p:cNvPr id="12" name="TextBox 11"/>
          <p:cNvSpPr txBox="1"/>
          <p:nvPr/>
        </p:nvSpPr>
        <p:spPr>
          <a:xfrm>
            <a:off x="1095828" y="5457371"/>
            <a:ext cx="4009572" cy="369332"/>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en-US" dirty="0" smtClean="0"/>
              <a:t>Tremor and </a:t>
            </a:r>
            <a:r>
              <a:rPr lang="en-US" dirty="0" err="1" smtClean="0"/>
              <a:t>hyperreflexia</a:t>
            </a:r>
            <a:r>
              <a:rPr lang="en-US" dirty="0" smtClean="0"/>
              <a:t> are present</a:t>
            </a:r>
            <a:endParaRPr lang="en-US" dirty="0"/>
          </a:p>
        </p:txBody>
      </p:sp>
      <p:sp>
        <p:nvSpPr>
          <p:cNvPr id="14" name="TextBox 13"/>
          <p:cNvSpPr txBox="1"/>
          <p:nvPr/>
        </p:nvSpPr>
        <p:spPr>
          <a:xfrm>
            <a:off x="6934200" y="3008530"/>
            <a:ext cx="1219200" cy="646331"/>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dirty="0" smtClean="0"/>
              <a:t>Serotonin toxicity</a:t>
            </a:r>
            <a:endParaRPr lang="en-US" dirty="0"/>
          </a:p>
        </p:txBody>
      </p:sp>
      <p:sp>
        <p:nvSpPr>
          <p:cNvPr id="15" name="TextBox 14"/>
          <p:cNvSpPr txBox="1"/>
          <p:nvPr/>
        </p:nvSpPr>
        <p:spPr>
          <a:xfrm>
            <a:off x="6974114" y="4242466"/>
            <a:ext cx="1219200" cy="646331"/>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dirty="0" smtClean="0"/>
              <a:t>Serotonin toxicity</a:t>
            </a:r>
            <a:endParaRPr lang="en-US" dirty="0"/>
          </a:p>
        </p:txBody>
      </p:sp>
      <p:sp>
        <p:nvSpPr>
          <p:cNvPr id="16" name="TextBox 15"/>
          <p:cNvSpPr txBox="1"/>
          <p:nvPr/>
        </p:nvSpPr>
        <p:spPr>
          <a:xfrm>
            <a:off x="6945086" y="5347900"/>
            <a:ext cx="1219200" cy="646331"/>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dirty="0" smtClean="0"/>
              <a:t>Serotonin toxicity</a:t>
            </a:r>
            <a:endParaRPr lang="en-US" dirty="0"/>
          </a:p>
        </p:txBody>
      </p:sp>
      <p:sp>
        <p:nvSpPr>
          <p:cNvPr id="13" name="TextBox 12"/>
          <p:cNvSpPr txBox="1"/>
          <p:nvPr/>
        </p:nvSpPr>
        <p:spPr>
          <a:xfrm>
            <a:off x="2286000" y="2497723"/>
            <a:ext cx="762000" cy="338554"/>
          </a:xfrm>
          <a:prstGeom prst="rect">
            <a:avLst/>
          </a:prstGeom>
          <a:noFill/>
        </p:spPr>
        <p:txBody>
          <a:bodyPr wrap="square" rtlCol="0">
            <a:spAutoFit/>
          </a:bodyPr>
          <a:lstStyle/>
          <a:p>
            <a:pPr algn="ctr"/>
            <a:r>
              <a:rPr lang="en-US" sz="1600" dirty="0" smtClean="0"/>
              <a:t>No</a:t>
            </a:r>
            <a:endParaRPr lang="en-US" sz="1600" dirty="0"/>
          </a:p>
        </p:txBody>
      </p:sp>
      <p:sp>
        <p:nvSpPr>
          <p:cNvPr id="18" name="TextBox 17"/>
          <p:cNvSpPr txBox="1"/>
          <p:nvPr/>
        </p:nvSpPr>
        <p:spPr>
          <a:xfrm>
            <a:off x="2286000" y="3714016"/>
            <a:ext cx="762000" cy="338554"/>
          </a:xfrm>
          <a:prstGeom prst="rect">
            <a:avLst/>
          </a:prstGeom>
          <a:noFill/>
        </p:spPr>
        <p:txBody>
          <a:bodyPr wrap="square" rtlCol="0">
            <a:spAutoFit/>
          </a:bodyPr>
          <a:lstStyle/>
          <a:p>
            <a:pPr algn="ctr"/>
            <a:r>
              <a:rPr lang="en-US" sz="1600" dirty="0" smtClean="0"/>
              <a:t>No</a:t>
            </a:r>
            <a:endParaRPr lang="en-US" sz="1600" dirty="0"/>
          </a:p>
        </p:txBody>
      </p:sp>
      <p:sp>
        <p:nvSpPr>
          <p:cNvPr id="19" name="TextBox 18"/>
          <p:cNvSpPr txBox="1"/>
          <p:nvPr/>
        </p:nvSpPr>
        <p:spPr>
          <a:xfrm>
            <a:off x="2282371" y="4961077"/>
            <a:ext cx="762000" cy="338554"/>
          </a:xfrm>
          <a:prstGeom prst="rect">
            <a:avLst/>
          </a:prstGeom>
          <a:noFill/>
        </p:spPr>
        <p:txBody>
          <a:bodyPr wrap="square" rtlCol="0">
            <a:spAutoFit/>
          </a:bodyPr>
          <a:lstStyle/>
          <a:p>
            <a:pPr algn="ctr"/>
            <a:r>
              <a:rPr lang="en-US" sz="1600" dirty="0" smtClean="0"/>
              <a:t>No</a:t>
            </a:r>
            <a:endParaRPr lang="en-US" sz="1600" dirty="0"/>
          </a:p>
        </p:txBody>
      </p:sp>
      <p:sp>
        <p:nvSpPr>
          <p:cNvPr id="17" name="TextBox 16"/>
          <p:cNvSpPr txBox="1"/>
          <p:nvPr/>
        </p:nvSpPr>
        <p:spPr>
          <a:xfrm>
            <a:off x="5560786" y="1808202"/>
            <a:ext cx="685800" cy="338554"/>
          </a:xfrm>
          <a:prstGeom prst="rect">
            <a:avLst/>
          </a:prstGeom>
          <a:noFill/>
        </p:spPr>
        <p:txBody>
          <a:bodyPr wrap="square" rtlCol="0">
            <a:spAutoFit/>
          </a:bodyPr>
          <a:lstStyle/>
          <a:p>
            <a:pPr algn="ctr"/>
            <a:r>
              <a:rPr lang="en-US" sz="1600" dirty="0" smtClean="0"/>
              <a:t>Yes</a:t>
            </a:r>
            <a:endParaRPr lang="en-US" sz="1600" dirty="0"/>
          </a:p>
        </p:txBody>
      </p:sp>
      <p:sp>
        <p:nvSpPr>
          <p:cNvPr id="21" name="TextBox 20"/>
          <p:cNvSpPr txBox="1"/>
          <p:nvPr/>
        </p:nvSpPr>
        <p:spPr>
          <a:xfrm>
            <a:off x="5687787" y="2943776"/>
            <a:ext cx="685800" cy="338554"/>
          </a:xfrm>
          <a:prstGeom prst="rect">
            <a:avLst/>
          </a:prstGeom>
          <a:noFill/>
        </p:spPr>
        <p:txBody>
          <a:bodyPr wrap="square" rtlCol="0">
            <a:spAutoFit/>
          </a:bodyPr>
          <a:lstStyle/>
          <a:p>
            <a:pPr algn="ctr"/>
            <a:r>
              <a:rPr lang="en-US" sz="1600" dirty="0" smtClean="0"/>
              <a:t>Yes</a:t>
            </a:r>
            <a:endParaRPr lang="en-US" sz="1600" dirty="0"/>
          </a:p>
        </p:txBody>
      </p:sp>
      <p:sp>
        <p:nvSpPr>
          <p:cNvPr id="22" name="TextBox 21"/>
          <p:cNvSpPr txBox="1"/>
          <p:nvPr/>
        </p:nvSpPr>
        <p:spPr>
          <a:xfrm>
            <a:off x="5927273" y="4215142"/>
            <a:ext cx="685800" cy="338554"/>
          </a:xfrm>
          <a:prstGeom prst="rect">
            <a:avLst/>
          </a:prstGeom>
          <a:noFill/>
        </p:spPr>
        <p:txBody>
          <a:bodyPr wrap="square" rtlCol="0">
            <a:spAutoFit/>
          </a:bodyPr>
          <a:lstStyle/>
          <a:p>
            <a:pPr algn="ctr"/>
            <a:r>
              <a:rPr lang="en-US" sz="1600" dirty="0" smtClean="0"/>
              <a:t>Yes</a:t>
            </a:r>
            <a:endParaRPr lang="en-US" sz="1600" dirty="0"/>
          </a:p>
        </p:txBody>
      </p:sp>
      <p:sp>
        <p:nvSpPr>
          <p:cNvPr id="23" name="TextBox 22"/>
          <p:cNvSpPr txBox="1"/>
          <p:nvPr/>
        </p:nvSpPr>
        <p:spPr>
          <a:xfrm>
            <a:off x="5645151" y="5270603"/>
            <a:ext cx="685800" cy="338554"/>
          </a:xfrm>
          <a:prstGeom prst="rect">
            <a:avLst/>
          </a:prstGeom>
          <a:noFill/>
        </p:spPr>
        <p:txBody>
          <a:bodyPr wrap="square" rtlCol="0">
            <a:spAutoFit/>
          </a:bodyPr>
          <a:lstStyle/>
          <a:p>
            <a:pPr algn="ctr"/>
            <a:r>
              <a:rPr lang="en-US" sz="1600" dirty="0" smtClean="0"/>
              <a:t>Yes</a:t>
            </a:r>
            <a:endParaRPr lang="en-US" sz="1600" dirty="0"/>
          </a:p>
        </p:txBody>
      </p:sp>
      <p:cxnSp>
        <p:nvCxnSpPr>
          <p:cNvPr id="24" name="Straight Arrow Connector 23"/>
          <p:cNvCxnSpPr/>
          <p:nvPr/>
        </p:nvCxnSpPr>
        <p:spPr>
          <a:xfrm>
            <a:off x="3100614" y="2494447"/>
            <a:ext cx="0" cy="362243"/>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26" name="Straight Arrow Connector 25"/>
          <p:cNvCxnSpPr/>
          <p:nvPr/>
        </p:nvCxnSpPr>
        <p:spPr>
          <a:xfrm>
            <a:off x="3100613" y="3714016"/>
            <a:ext cx="1" cy="338554"/>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28" name="Straight Arrow Connector 27"/>
          <p:cNvCxnSpPr/>
          <p:nvPr/>
        </p:nvCxnSpPr>
        <p:spPr>
          <a:xfrm flipH="1">
            <a:off x="3100614" y="5009346"/>
            <a:ext cx="1" cy="338554"/>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1025" name="Straight Arrow Connector 1024"/>
          <p:cNvCxnSpPr/>
          <p:nvPr/>
        </p:nvCxnSpPr>
        <p:spPr>
          <a:xfrm>
            <a:off x="5105400" y="2175914"/>
            <a:ext cx="1536701" cy="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1028" name="Straight Arrow Connector 1027"/>
          <p:cNvCxnSpPr/>
          <p:nvPr/>
        </p:nvCxnSpPr>
        <p:spPr>
          <a:xfrm>
            <a:off x="5410200" y="3331696"/>
            <a:ext cx="1231901" cy="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1030" name="Straight Arrow Connector 1029"/>
          <p:cNvCxnSpPr/>
          <p:nvPr/>
        </p:nvCxnSpPr>
        <p:spPr>
          <a:xfrm>
            <a:off x="5869215" y="4565632"/>
            <a:ext cx="912585" cy="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1032" name="Straight Arrow Connector 1031"/>
          <p:cNvCxnSpPr/>
          <p:nvPr/>
        </p:nvCxnSpPr>
        <p:spPr>
          <a:xfrm>
            <a:off x="5257800" y="5642037"/>
            <a:ext cx="1524000" cy="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xmlns="" val="15257204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lstStyle/>
          <a:p>
            <a:pPr algn="ctr"/>
            <a:r>
              <a:rPr lang="en-US" sz="4000" b="1" dirty="0">
                <a:latin typeface="Arial" charset="0"/>
              </a:rPr>
              <a:t>Pathogenesis</a:t>
            </a:r>
          </a:p>
        </p:txBody>
      </p:sp>
      <p:sp>
        <p:nvSpPr>
          <p:cNvPr id="29699" name="Rectangle 3"/>
          <p:cNvSpPr>
            <a:spLocks noGrp="1" noChangeArrowheads="1"/>
          </p:cNvSpPr>
          <p:nvPr>
            <p:ph idx="1"/>
          </p:nvPr>
        </p:nvSpPr>
        <p:spPr/>
        <p:txBody>
          <a:bodyPr/>
          <a:lstStyle/>
          <a:p>
            <a:r>
              <a:rPr lang="en-US" sz="2800" dirty="0"/>
              <a:t>Central dopamine hypoactivity</a:t>
            </a:r>
          </a:p>
          <a:p>
            <a:pPr>
              <a:buFont typeface="Monotype Sorts" pitchFamily="2" charset="2"/>
              <a:buNone/>
            </a:pPr>
            <a:r>
              <a:rPr lang="en-US" sz="2800" dirty="0"/>
              <a:t>	</a:t>
            </a:r>
            <a:r>
              <a:rPr lang="en-US" sz="2400" u="sng" dirty="0"/>
              <a:t>Evidence</a:t>
            </a:r>
          </a:p>
          <a:p>
            <a:pPr lvl="1"/>
            <a:r>
              <a:rPr lang="en-US" sz="1800" dirty="0"/>
              <a:t>A</a:t>
            </a:r>
            <a:r>
              <a:rPr lang="en-US" sz="1800" dirty="0" smtClean="0"/>
              <a:t>ll </a:t>
            </a:r>
            <a:r>
              <a:rPr lang="en-US" sz="1800" dirty="0"/>
              <a:t>antipsychotics implicated share dopamine receptor antagonism</a:t>
            </a:r>
          </a:p>
          <a:p>
            <a:pPr lvl="1"/>
            <a:r>
              <a:rPr lang="en-US" sz="1800" dirty="0"/>
              <a:t>W</a:t>
            </a:r>
            <a:r>
              <a:rPr lang="en-US" sz="1800" dirty="0" smtClean="0"/>
              <a:t>ithdrawal of </a:t>
            </a:r>
            <a:r>
              <a:rPr lang="en-US" sz="1800" dirty="0"/>
              <a:t>dopamine agonists or “freezing” episodes in Parkinson’s disease have induced NMS-like states</a:t>
            </a:r>
          </a:p>
          <a:p>
            <a:pPr lvl="1"/>
            <a:r>
              <a:rPr lang="en-US" sz="1800" dirty="0"/>
              <a:t>D</a:t>
            </a:r>
            <a:r>
              <a:rPr lang="en-US" sz="1800" dirty="0" smtClean="0"/>
              <a:t>opamine </a:t>
            </a:r>
            <a:r>
              <a:rPr lang="en-US" sz="1800" dirty="0"/>
              <a:t>agonists appear beneficial in treatment</a:t>
            </a:r>
          </a:p>
          <a:p>
            <a:pPr lvl="1"/>
            <a:r>
              <a:rPr lang="en-US" sz="1800" dirty="0"/>
              <a:t>D</a:t>
            </a:r>
            <a:r>
              <a:rPr lang="en-US" sz="1800" dirty="0" smtClean="0"/>
              <a:t>isruption </a:t>
            </a:r>
            <a:r>
              <a:rPr lang="en-US" sz="1800" dirty="0"/>
              <a:t>of dopamine tracts produce NMS-like states</a:t>
            </a:r>
          </a:p>
          <a:p>
            <a:pPr lvl="1"/>
            <a:r>
              <a:rPr lang="en-US" sz="1800" dirty="0"/>
              <a:t>A</a:t>
            </a:r>
            <a:r>
              <a:rPr lang="en-US" sz="1800" dirty="0" smtClean="0"/>
              <a:t> </a:t>
            </a:r>
            <a:r>
              <a:rPr lang="en-US" sz="1800" dirty="0"/>
              <a:t>case </a:t>
            </a:r>
            <a:r>
              <a:rPr lang="en-US" sz="1800" dirty="0" smtClean="0"/>
              <a:t>report </a:t>
            </a:r>
            <a:r>
              <a:rPr lang="en-US" sz="1800" dirty="0"/>
              <a:t>utilizing SPECT revealed almost complete D2 receptor blockade in a patient with NMS</a:t>
            </a:r>
          </a:p>
          <a:p>
            <a:pPr lvl="1"/>
            <a:r>
              <a:rPr lang="en-US" sz="1800" dirty="0"/>
              <a:t>R</a:t>
            </a:r>
            <a:r>
              <a:rPr lang="en-US" sz="1800" dirty="0" smtClean="0"/>
              <a:t>eduction </a:t>
            </a:r>
            <a:r>
              <a:rPr lang="en-US" sz="1800" dirty="0"/>
              <a:t>in CSF homovanillic acid (HVA) in NMS</a:t>
            </a:r>
          </a:p>
          <a:p>
            <a:pPr lvl="2"/>
            <a:r>
              <a:rPr lang="en-US" sz="1600" dirty="0"/>
              <a:t>R</a:t>
            </a:r>
            <a:r>
              <a:rPr lang="en-US" sz="1600" dirty="0" smtClean="0"/>
              <a:t>eduction </a:t>
            </a:r>
            <a:r>
              <a:rPr lang="en-US" sz="1600" dirty="0"/>
              <a:t>persisted after recovery</a:t>
            </a:r>
            <a:endParaRPr lang="en-US" sz="2000" dirty="0"/>
          </a:p>
        </p:txBody>
      </p:sp>
      <p:sp>
        <p:nvSpPr>
          <p:cNvPr id="4" name="Slide Number Placeholder 3"/>
          <p:cNvSpPr>
            <a:spLocks noGrp="1"/>
          </p:cNvSpPr>
          <p:nvPr>
            <p:ph type="sldNum" sz="quarter" idx="12"/>
          </p:nvPr>
        </p:nvSpPr>
        <p:spPr/>
        <p:txBody>
          <a:bodyPr/>
          <a:lstStyle/>
          <a:p>
            <a:pPr>
              <a:defRPr/>
            </a:pPr>
            <a:fld id="{B08C68DF-A96A-4612-8A28-A42D5BDEE629}" type="slidenum">
              <a:rPr lang="en-US" smtClean="0"/>
              <a:pPr>
                <a:defRPr/>
              </a:pPr>
              <a:t>4</a:t>
            </a:fld>
            <a:endParaRPr lang="en-US"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b="1" dirty="0" smtClean="0"/>
              <a:t>Serotonin Syndrome</a:t>
            </a:r>
            <a:endParaRPr lang="en-US" sz="4000" b="1" dirty="0"/>
          </a:p>
        </p:txBody>
      </p:sp>
      <p:sp>
        <p:nvSpPr>
          <p:cNvPr id="3" name="Content Placeholder 2"/>
          <p:cNvSpPr>
            <a:spLocks noGrp="1"/>
          </p:cNvSpPr>
          <p:nvPr>
            <p:ph idx="1"/>
          </p:nvPr>
        </p:nvSpPr>
        <p:spPr/>
        <p:txBody>
          <a:bodyPr/>
          <a:lstStyle/>
          <a:p>
            <a:r>
              <a:rPr lang="en-US" sz="2400" dirty="0" smtClean="0"/>
              <a:t>Risk factors</a:t>
            </a:r>
          </a:p>
          <a:p>
            <a:pPr lvl="1"/>
            <a:r>
              <a:rPr lang="en-US" sz="2000" dirty="0" smtClean="0"/>
              <a:t>Administration of 2 or more serotonergic medications</a:t>
            </a:r>
          </a:p>
          <a:p>
            <a:pPr lvl="1"/>
            <a:r>
              <a:rPr lang="en-US" sz="2000" dirty="0" smtClean="0"/>
              <a:t>Rarely with monotherapy</a:t>
            </a:r>
          </a:p>
          <a:p>
            <a:r>
              <a:rPr lang="en-US" sz="2400" dirty="0" smtClean="0"/>
              <a:t>Prevention</a:t>
            </a:r>
          </a:p>
          <a:p>
            <a:pPr lvl="1"/>
            <a:r>
              <a:rPr lang="en-US" sz="2000" dirty="0" smtClean="0"/>
              <a:t>Awareness of risk when prescribing medications that may lead to increased levels of serotonin in the CNS</a:t>
            </a:r>
          </a:p>
          <a:p>
            <a:pPr lvl="2"/>
            <a:r>
              <a:rPr lang="en-US" sz="1800" dirty="0" smtClean="0"/>
              <a:t>Pharmacodynamic interactions</a:t>
            </a:r>
          </a:p>
          <a:p>
            <a:pPr lvl="2"/>
            <a:r>
              <a:rPr lang="en-US" sz="1800" dirty="0" smtClean="0"/>
              <a:t>Pharmacokinetic interactions</a:t>
            </a:r>
          </a:p>
          <a:p>
            <a:pPr lvl="1"/>
            <a:r>
              <a:rPr lang="en-US" sz="2000" dirty="0" smtClean="0"/>
              <a:t>Avoidance of these interactions whenever possible</a:t>
            </a:r>
          </a:p>
          <a:p>
            <a:endParaRPr lang="en-US" dirty="0"/>
          </a:p>
        </p:txBody>
      </p:sp>
      <p:sp>
        <p:nvSpPr>
          <p:cNvPr id="4" name="Slide Number Placeholder 3"/>
          <p:cNvSpPr>
            <a:spLocks noGrp="1"/>
          </p:cNvSpPr>
          <p:nvPr>
            <p:ph type="sldNum" sz="quarter" idx="12"/>
          </p:nvPr>
        </p:nvSpPr>
        <p:spPr/>
        <p:txBody>
          <a:bodyPr/>
          <a:lstStyle/>
          <a:p>
            <a:pPr>
              <a:defRPr/>
            </a:pPr>
            <a:fld id="{B08C68DF-A96A-4612-8A28-A42D5BDEE629}" type="slidenum">
              <a:rPr lang="en-US" smtClean="0"/>
              <a:pPr>
                <a:defRPr/>
              </a:pPr>
              <a:t>40</a:t>
            </a:fld>
            <a:endParaRPr lang="en-US"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sz="4000" b="1" dirty="0" smtClean="0"/>
              <a:t>Serotonin Syndrome</a:t>
            </a:r>
            <a:endParaRPr lang="en-US" sz="4000" b="1" dirty="0"/>
          </a:p>
        </p:txBody>
      </p:sp>
      <p:sp>
        <p:nvSpPr>
          <p:cNvPr id="6" name="Content Placeholder 5"/>
          <p:cNvSpPr>
            <a:spLocks noGrp="1"/>
          </p:cNvSpPr>
          <p:nvPr>
            <p:ph idx="1"/>
          </p:nvPr>
        </p:nvSpPr>
        <p:spPr/>
        <p:txBody>
          <a:bodyPr/>
          <a:lstStyle/>
          <a:p>
            <a:r>
              <a:rPr lang="en-US" sz="2400" dirty="0" smtClean="0"/>
              <a:t>Mechanisms that lead to overstimulation of serotonin</a:t>
            </a:r>
          </a:p>
          <a:p>
            <a:pPr lvl="1"/>
            <a:r>
              <a:rPr lang="en-US" sz="2000" dirty="0" smtClean="0"/>
              <a:t>Increased precursors of serotonin or its agonists</a:t>
            </a:r>
          </a:p>
          <a:p>
            <a:pPr lvl="2"/>
            <a:r>
              <a:rPr lang="en-US" sz="1800" dirty="0" smtClean="0"/>
              <a:t>Buspirone, L-dopa, lithium, LSD, L-tryptophan, trazodone</a:t>
            </a:r>
            <a:endParaRPr lang="en-US" sz="1600" dirty="0" smtClean="0"/>
          </a:p>
          <a:p>
            <a:pPr lvl="1"/>
            <a:r>
              <a:rPr lang="en-US" sz="2000" dirty="0" smtClean="0"/>
              <a:t>Decreased serotonin metabolism</a:t>
            </a:r>
          </a:p>
          <a:p>
            <a:pPr lvl="2"/>
            <a:r>
              <a:rPr lang="en-US" sz="1800" dirty="0" smtClean="0"/>
              <a:t>MAOI – irreversible (phenelzine, tranylcypromine, selegiline)</a:t>
            </a:r>
          </a:p>
          <a:p>
            <a:pPr lvl="2"/>
            <a:r>
              <a:rPr lang="en-US" sz="1800" dirty="0" smtClean="0"/>
              <a:t>MAOI – reversible (linezolid)</a:t>
            </a:r>
          </a:p>
          <a:p>
            <a:pPr lvl="1"/>
            <a:r>
              <a:rPr lang="en-US" sz="2000" dirty="0" smtClean="0"/>
              <a:t>Increased serotonin release</a:t>
            </a:r>
            <a:endParaRPr lang="en-US" sz="900" dirty="0" smtClean="0"/>
          </a:p>
          <a:p>
            <a:pPr lvl="2"/>
            <a:r>
              <a:rPr lang="en-US" sz="1800" dirty="0" smtClean="0"/>
              <a:t>Amphetamines, cocaine, MDMA (“ecstasy”), fenfluramine,    reserpine</a:t>
            </a:r>
            <a:endParaRPr lang="en-US" sz="1600" dirty="0" smtClean="0"/>
          </a:p>
          <a:p>
            <a:pPr lvl="1"/>
            <a:r>
              <a:rPr lang="en-US" sz="2000" dirty="0" smtClean="0"/>
              <a:t>Inhibit serotonin reuptake</a:t>
            </a:r>
          </a:p>
          <a:p>
            <a:pPr lvl="2"/>
            <a:r>
              <a:rPr lang="en-US" sz="1800" dirty="0" smtClean="0"/>
              <a:t>SSRI, SNRIs, TCAs, meperidine, tramadol</a:t>
            </a:r>
            <a:endParaRPr lang="en-US" dirty="0"/>
          </a:p>
        </p:txBody>
      </p:sp>
      <p:sp>
        <p:nvSpPr>
          <p:cNvPr id="4" name="Slide Number Placeholder 3"/>
          <p:cNvSpPr>
            <a:spLocks noGrp="1"/>
          </p:cNvSpPr>
          <p:nvPr>
            <p:ph type="sldNum" sz="quarter" idx="12"/>
          </p:nvPr>
        </p:nvSpPr>
        <p:spPr/>
        <p:txBody>
          <a:bodyPr/>
          <a:lstStyle/>
          <a:p>
            <a:pPr>
              <a:defRPr/>
            </a:pPr>
            <a:fld id="{B08C68DF-A96A-4612-8A28-A42D5BDEE629}" type="slidenum">
              <a:rPr lang="en-US" smtClean="0"/>
              <a:pPr>
                <a:defRPr/>
              </a:pPr>
              <a:t>41</a:t>
            </a:fld>
            <a:endParaRPr lang="en-US"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Serotonin Syndrome</a:t>
            </a:r>
            <a:endParaRPr lang="en-US" dirty="0"/>
          </a:p>
        </p:txBody>
      </p:sp>
      <p:sp>
        <p:nvSpPr>
          <p:cNvPr id="3" name="Content Placeholder 2"/>
          <p:cNvSpPr>
            <a:spLocks noGrp="1"/>
          </p:cNvSpPr>
          <p:nvPr>
            <p:ph idx="1"/>
          </p:nvPr>
        </p:nvSpPr>
        <p:spPr/>
        <p:txBody>
          <a:bodyPr/>
          <a:lstStyle/>
          <a:p>
            <a:r>
              <a:rPr lang="en-US" dirty="0" smtClean="0"/>
              <a:t>The most common drug combinations causing the serotonin syndrome</a:t>
            </a:r>
          </a:p>
          <a:p>
            <a:pPr lvl="1"/>
            <a:r>
              <a:rPr lang="en-US" dirty="0" smtClean="0"/>
              <a:t>MAOIs and SSRIs, </a:t>
            </a:r>
          </a:p>
          <a:p>
            <a:pPr lvl="1"/>
            <a:r>
              <a:rPr lang="en-US" dirty="0" smtClean="0"/>
              <a:t>MAOIs and TCAs </a:t>
            </a:r>
          </a:p>
          <a:p>
            <a:pPr lvl="1"/>
            <a:r>
              <a:rPr lang="en-US" dirty="0" smtClean="0"/>
              <a:t>MAOIs and tryptophan</a:t>
            </a:r>
          </a:p>
          <a:p>
            <a:pPr lvl="1"/>
            <a:r>
              <a:rPr lang="en-US" dirty="0" smtClean="0"/>
              <a:t>MAOIs and </a:t>
            </a:r>
            <a:r>
              <a:rPr lang="en-US" dirty="0" err="1" smtClean="0"/>
              <a:t>meperidine</a:t>
            </a:r>
            <a:endParaRPr lang="en-US" dirty="0" smtClean="0"/>
          </a:p>
          <a:p>
            <a:endParaRPr lang="en-US" dirty="0"/>
          </a:p>
        </p:txBody>
      </p:sp>
      <p:sp>
        <p:nvSpPr>
          <p:cNvPr id="4" name="Slide Number Placeholder 3"/>
          <p:cNvSpPr>
            <a:spLocks noGrp="1"/>
          </p:cNvSpPr>
          <p:nvPr>
            <p:ph type="sldNum" sz="quarter" idx="12"/>
          </p:nvPr>
        </p:nvSpPr>
        <p:spPr/>
        <p:txBody>
          <a:bodyPr/>
          <a:lstStyle/>
          <a:p>
            <a:pPr>
              <a:defRPr/>
            </a:pPr>
            <a:fld id="{B08C68DF-A96A-4612-8A28-A42D5BDEE629}" type="slidenum">
              <a:rPr lang="en-US" smtClean="0"/>
              <a:pPr>
                <a:defRPr/>
              </a:pPr>
              <a:t>42</a:t>
            </a:fld>
            <a:endParaRPr lang="en-US"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b="1" dirty="0" smtClean="0"/>
              <a:t>Serotonin Syndrome</a:t>
            </a:r>
            <a:endParaRPr lang="en-US" sz="4000" b="1" dirty="0"/>
          </a:p>
        </p:txBody>
      </p:sp>
      <p:sp>
        <p:nvSpPr>
          <p:cNvPr id="3" name="Content Placeholder 2"/>
          <p:cNvSpPr>
            <a:spLocks noGrp="1"/>
          </p:cNvSpPr>
          <p:nvPr>
            <p:ph idx="1"/>
          </p:nvPr>
        </p:nvSpPr>
        <p:spPr/>
        <p:txBody>
          <a:bodyPr/>
          <a:lstStyle/>
          <a:p>
            <a:r>
              <a:rPr lang="en-US" sz="2800" dirty="0" smtClean="0"/>
              <a:t>Most common disorders mistaken for Serotonin Syndrome</a:t>
            </a:r>
          </a:p>
          <a:p>
            <a:pPr lvl="1"/>
            <a:r>
              <a:rPr lang="en-US" sz="2400" dirty="0" smtClean="0"/>
              <a:t>Infections</a:t>
            </a:r>
          </a:p>
          <a:p>
            <a:pPr lvl="1"/>
            <a:r>
              <a:rPr lang="en-US" sz="2400" dirty="0" smtClean="0"/>
              <a:t>Toxic-metabolic delirium</a:t>
            </a:r>
          </a:p>
          <a:p>
            <a:pPr lvl="1"/>
            <a:r>
              <a:rPr lang="en-US" sz="2400" dirty="0" smtClean="0"/>
              <a:t>Alcohol withdrawal delirium</a:t>
            </a:r>
          </a:p>
          <a:p>
            <a:pPr lvl="1"/>
            <a:r>
              <a:rPr lang="en-US" sz="2400" dirty="0" smtClean="0"/>
              <a:t>Extrapyramidal side-effects</a:t>
            </a:r>
          </a:p>
          <a:p>
            <a:pPr lvl="1"/>
            <a:r>
              <a:rPr lang="en-US" sz="2400" dirty="0" smtClean="0"/>
              <a:t>Adrenergic or anticholinergic toxicity</a:t>
            </a:r>
          </a:p>
          <a:p>
            <a:pPr lvl="1"/>
            <a:r>
              <a:rPr lang="en-US" sz="2400" dirty="0" smtClean="0"/>
              <a:t>NMS</a:t>
            </a:r>
          </a:p>
          <a:p>
            <a:r>
              <a:rPr lang="en-US" sz="2800" dirty="0" smtClean="0"/>
              <a:t>Systemic disorders</a:t>
            </a:r>
          </a:p>
          <a:p>
            <a:pPr lvl="1"/>
            <a:r>
              <a:rPr lang="en-US" sz="2200" dirty="0" smtClean="0"/>
              <a:t>Pheochromocytoma</a:t>
            </a:r>
          </a:p>
          <a:p>
            <a:pPr lvl="1"/>
            <a:r>
              <a:rPr lang="en-US" sz="2200" dirty="0" smtClean="0"/>
              <a:t>Carcinoid tumor</a:t>
            </a:r>
          </a:p>
          <a:p>
            <a:pPr lvl="1"/>
            <a:endParaRPr lang="en-US" sz="2200" dirty="0" smtClean="0"/>
          </a:p>
          <a:p>
            <a:pPr lvl="1"/>
            <a:endParaRPr lang="en-US" dirty="0"/>
          </a:p>
        </p:txBody>
      </p:sp>
      <p:sp>
        <p:nvSpPr>
          <p:cNvPr id="4" name="Slide Number Placeholder 3"/>
          <p:cNvSpPr>
            <a:spLocks noGrp="1"/>
          </p:cNvSpPr>
          <p:nvPr>
            <p:ph type="sldNum" sz="quarter" idx="12"/>
          </p:nvPr>
        </p:nvSpPr>
        <p:spPr/>
        <p:txBody>
          <a:bodyPr/>
          <a:lstStyle/>
          <a:p>
            <a:pPr>
              <a:defRPr/>
            </a:pPr>
            <a:fld id="{B08C68DF-A96A-4612-8A28-A42D5BDEE629}" type="slidenum">
              <a:rPr lang="en-US" smtClean="0"/>
              <a:pPr>
                <a:defRPr/>
              </a:pPr>
              <a:t>43</a:t>
            </a:fld>
            <a:endParaRPr lang="en-US"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b="1" dirty="0" smtClean="0"/>
              <a:t>Serotonin Syndrome</a:t>
            </a:r>
            <a:endParaRPr lang="en-US" sz="4000" b="1" dirty="0"/>
          </a:p>
        </p:txBody>
      </p:sp>
      <p:sp>
        <p:nvSpPr>
          <p:cNvPr id="3" name="Content Placeholder 2"/>
          <p:cNvSpPr>
            <a:spLocks noGrp="1"/>
          </p:cNvSpPr>
          <p:nvPr>
            <p:ph idx="1"/>
          </p:nvPr>
        </p:nvSpPr>
        <p:spPr/>
        <p:txBody>
          <a:bodyPr/>
          <a:lstStyle/>
          <a:p>
            <a:r>
              <a:rPr lang="en-US" dirty="0" smtClean="0"/>
              <a:t>Clinical course and outcome</a:t>
            </a:r>
          </a:p>
          <a:p>
            <a:pPr lvl="1"/>
            <a:r>
              <a:rPr lang="en-US" dirty="0" smtClean="0"/>
              <a:t>Rapid onset</a:t>
            </a:r>
          </a:p>
          <a:p>
            <a:pPr lvl="1"/>
            <a:r>
              <a:rPr lang="en-US" dirty="0" smtClean="0"/>
              <a:t>Serotonin syndrome is usually self-limited, with an uneventful resolution, once the offending agent has been discontinued.</a:t>
            </a:r>
          </a:p>
          <a:p>
            <a:pPr>
              <a:buNone/>
            </a:pPr>
            <a:endParaRPr lang="en-US" dirty="0"/>
          </a:p>
        </p:txBody>
      </p:sp>
      <p:sp>
        <p:nvSpPr>
          <p:cNvPr id="4" name="Slide Number Placeholder 3"/>
          <p:cNvSpPr>
            <a:spLocks noGrp="1"/>
          </p:cNvSpPr>
          <p:nvPr>
            <p:ph type="sldNum" sz="quarter" idx="12"/>
          </p:nvPr>
        </p:nvSpPr>
        <p:spPr/>
        <p:txBody>
          <a:bodyPr/>
          <a:lstStyle/>
          <a:p>
            <a:pPr>
              <a:defRPr/>
            </a:pPr>
            <a:fld id="{B08C68DF-A96A-4612-8A28-A42D5BDEE629}" type="slidenum">
              <a:rPr lang="en-US" smtClean="0"/>
              <a:pPr>
                <a:defRPr/>
              </a:pPr>
              <a:t>44</a:t>
            </a:fld>
            <a:endParaRPr lang="en-US"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b="1" dirty="0" smtClean="0"/>
              <a:t>Serotonin Syndrome</a:t>
            </a:r>
            <a:endParaRPr lang="en-US" sz="4000" b="1" dirty="0"/>
          </a:p>
        </p:txBody>
      </p:sp>
      <p:sp>
        <p:nvSpPr>
          <p:cNvPr id="3" name="Content Placeholder 2"/>
          <p:cNvSpPr>
            <a:spLocks noGrp="1"/>
          </p:cNvSpPr>
          <p:nvPr>
            <p:ph idx="1"/>
          </p:nvPr>
        </p:nvSpPr>
        <p:spPr/>
        <p:txBody>
          <a:bodyPr/>
          <a:lstStyle/>
          <a:p>
            <a:r>
              <a:rPr lang="en-US" dirty="0" smtClean="0"/>
              <a:t>Treatment</a:t>
            </a:r>
          </a:p>
          <a:p>
            <a:pPr marL="742950" lvl="2" indent="-342900"/>
            <a:r>
              <a:rPr lang="en-US" sz="2000" dirty="0" smtClean="0"/>
              <a:t>No standardized treatment of serotonin syndrome exists.</a:t>
            </a:r>
          </a:p>
          <a:p>
            <a:pPr marL="742950" lvl="2" indent="-342900"/>
            <a:r>
              <a:rPr lang="en-US" sz="2000" dirty="0" smtClean="0"/>
              <a:t>Management starts with early recognition of the syndrome, and supportive care.(Mason)</a:t>
            </a:r>
          </a:p>
          <a:p>
            <a:pPr marL="742950" lvl="2" indent="-342900"/>
            <a:r>
              <a:rPr lang="en-US" sz="2000" dirty="0" smtClean="0"/>
              <a:t>The basic treatment of serotonin syndrome consists of</a:t>
            </a:r>
          </a:p>
          <a:p>
            <a:pPr marL="1200150" lvl="3" indent="-342900"/>
            <a:r>
              <a:rPr lang="en-US" sz="1800" dirty="0" smtClean="0"/>
              <a:t>Discontinuation of the causative drugs</a:t>
            </a:r>
          </a:p>
          <a:p>
            <a:pPr marL="1200150" lvl="3" indent="-342900"/>
            <a:r>
              <a:rPr lang="en-US" sz="1800" dirty="0" smtClean="0"/>
              <a:t>Supportive therapy</a:t>
            </a:r>
          </a:p>
          <a:p>
            <a:pPr marL="1657350" lvl="4" indent="-342900"/>
            <a:r>
              <a:rPr lang="en-US" sz="1600" dirty="0" smtClean="0"/>
              <a:t>Hydration</a:t>
            </a:r>
          </a:p>
          <a:p>
            <a:pPr marL="1657350" lvl="4" indent="-342900"/>
            <a:r>
              <a:rPr lang="en-US" sz="1600" dirty="0" smtClean="0"/>
              <a:t>Cooling</a:t>
            </a:r>
          </a:p>
          <a:p>
            <a:pPr marL="1200150" lvl="3" indent="-342900"/>
            <a:r>
              <a:rPr lang="en-US" sz="1800" dirty="0" smtClean="0"/>
              <a:t>Medications</a:t>
            </a:r>
          </a:p>
          <a:p>
            <a:pPr marL="742950" lvl="2" indent="-342900"/>
            <a:endParaRPr lang="en-US" sz="2000" dirty="0" smtClean="0"/>
          </a:p>
          <a:p>
            <a:pPr marL="342900" lvl="1" indent="-342900">
              <a:buFontTx/>
              <a:buChar char="•"/>
            </a:pPr>
            <a:endParaRPr lang="en-US" dirty="0" smtClean="0"/>
          </a:p>
          <a:p>
            <a:endParaRPr lang="en-US" dirty="0" smtClean="0"/>
          </a:p>
          <a:p>
            <a:endParaRPr lang="en-US" dirty="0"/>
          </a:p>
        </p:txBody>
      </p:sp>
      <p:sp>
        <p:nvSpPr>
          <p:cNvPr id="4" name="Slide Number Placeholder 3"/>
          <p:cNvSpPr>
            <a:spLocks noGrp="1"/>
          </p:cNvSpPr>
          <p:nvPr>
            <p:ph type="sldNum" sz="quarter" idx="12"/>
          </p:nvPr>
        </p:nvSpPr>
        <p:spPr/>
        <p:txBody>
          <a:bodyPr/>
          <a:lstStyle/>
          <a:p>
            <a:pPr>
              <a:defRPr/>
            </a:pPr>
            <a:fld id="{B08C68DF-A96A-4612-8A28-A42D5BDEE629}" type="slidenum">
              <a:rPr lang="en-US" smtClean="0"/>
              <a:pPr>
                <a:defRPr/>
              </a:pPr>
              <a:t>45</a:t>
            </a:fld>
            <a:endParaRPr lang="en-US"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b="1" dirty="0" smtClean="0"/>
              <a:t>Serotonin Syndrome</a:t>
            </a:r>
            <a:endParaRPr lang="en-US" sz="4000" b="1" dirty="0"/>
          </a:p>
        </p:txBody>
      </p:sp>
      <p:sp>
        <p:nvSpPr>
          <p:cNvPr id="3" name="Content Placeholder 2"/>
          <p:cNvSpPr>
            <a:spLocks noGrp="1"/>
          </p:cNvSpPr>
          <p:nvPr>
            <p:ph idx="1"/>
          </p:nvPr>
        </p:nvSpPr>
        <p:spPr/>
        <p:txBody>
          <a:bodyPr/>
          <a:lstStyle/>
          <a:p>
            <a:r>
              <a:rPr lang="en-US" dirty="0" smtClean="0"/>
              <a:t>Non-Pharmacologic Treatment</a:t>
            </a:r>
            <a:endParaRPr lang="en-US" sz="1600" dirty="0" smtClean="0"/>
          </a:p>
          <a:p>
            <a:pPr marL="742950" lvl="2" indent="-342900"/>
            <a:r>
              <a:rPr lang="en-US" sz="2800" dirty="0" smtClean="0"/>
              <a:t>Discontinuation of the causative drugs</a:t>
            </a:r>
          </a:p>
          <a:p>
            <a:pPr marL="742950" lvl="2" indent="-342900"/>
            <a:r>
              <a:rPr lang="en-US" sz="2800" dirty="0" smtClean="0"/>
              <a:t>Supportive therapy</a:t>
            </a:r>
          </a:p>
          <a:p>
            <a:pPr marL="1200150" lvl="3" indent="-342900"/>
            <a:r>
              <a:rPr lang="en-US" dirty="0" smtClean="0"/>
              <a:t>Hydration</a:t>
            </a:r>
          </a:p>
          <a:p>
            <a:pPr marL="1200150" lvl="3" indent="-342900"/>
            <a:r>
              <a:rPr lang="en-US" dirty="0" smtClean="0"/>
              <a:t>Cooling</a:t>
            </a:r>
            <a:endParaRPr lang="en-US" sz="2400" dirty="0" smtClean="0"/>
          </a:p>
          <a:p>
            <a:pPr marL="742950" lvl="2" indent="-342900"/>
            <a:endParaRPr lang="en-US" sz="2000" dirty="0" smtClean="0"/>
          </a:p>
          <a:p>
            <a:pPr marL="342900" lvl="1" indent="-342900">
              <a:buFontTx/>
              <a:buChar char="•"/>
            </a:pPr>
            <a:endParaRPr lang="en-US" dirty="0" smtClean="0"/>
          </a:p>
          <a:p>
            <a:endParaRPr lang="en-US" dirty="0" smtClean="0"/>
          </a:p>
          <a:p>
            <a:endParaRPr lang="en-US" dirty="0"/>
          </a:p>
        </p:txBody>
      </p:sp>
      <p:sp>
        <p:nvSpPr>
          <p:cNvPr id="4" name="Slide Number Placeholder 3"/>
          <p:cNvSpPr>
            <a:spLocks noGrp="1"/>
          </p:cNvSpPr>
          <p:nvPr>
            <p:ph type="sldNum" sz="quarter" idx="12"/>
          </p:nvPr>
        </p:nvSpPr>
        <p:spPr/>
        <p:txBody>
          <a:bodyPr/>
          <a:lstStyle/>
          <a:p>
            <a:pPr>
              <a:defRPr/>
            </a:pPr>
            <a:fld id="{B08C68DF-A96A-4612-8A28-A42D5BDEE629}" type="slidenum">
              <a:rPr lang="en-US" smtClean="0"/>
              <a:pPr>
                <a:defRPr/>
              </a:pPr>
              <a:t>46</a:t>
            </a:fld>
            <a:endParaRPr lang="en-US" dirty="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b="1" dirty="0" smtClean="0"/>
              <a:t>Serotonin Syndrome</a:t>
            </a:r>
            <a:endParaRPr lang="en-US" sz="4000" b="1" dirty="0"/>
          </a:p>
        </p:txBody>
      </p:sp>
      <p:sp>
        <p:nvSpPr>
          <p:cNvPr id="3" name="Content Placeholder 2"/>
          <p:cNvSpPr>
            <a:spLocks noGrp="1"/>
          </p:cNvSpPr>
          <p:nvPr>
            <p:ph idx="1"/>
          </p:nvPr>
        </p:nvSpPr>
        <p:spPr/>
        <p:txBody>
          <a:bodyPr/>
          <a:lstStyle/>
          <a:p>
            <a:r>
              <a:rPr lang="en-US" dirty="0" smtClean="0"/>
              <a:t>Pharmacologic Treatment</a:t>
            </a:r>
          </a:p>
          <a:p>
            <a:pPr lvl="1"/>
            <a:r>
              <a:rPr lang="en-US" dirty="0" smtClean="0"/>
              <a:t>Several drugs have been used to treat serotonin syndrome.</a:t>
            </a:r>
          </a:p>
          <a:p>
            <a:pPr lvl="2"/>
            <a:r>
              <a:rPr lang="en-US" dirty="0" smtClean="0"/>
              <a:t>Cyproheptadine</a:t>
            </a:r>
          </a:p>
          <a:p>
            <a:pPr lvl="2"/>
            <a:r>
              <a:rPr lang="en-US" dirty="0" smtClean="0"/>
              <a:t>Propranolol</a:t>
            </a:r>
          </a:p>
          <a:p>
            <a:pPr lvl="2"/>
            <a:r>
              <a:rPr lang="en-US" dirty="0" smtClean="0"/>
              <a:t>Chlorpromazine</a:t>
            </a:r>
          </a:p>
          <a:p>
            <a:pPr lvl="2"/>
            <a:endParaRPr lang="en-US" sz="1600" dirty="0" smtClean="0"/>
          </a:p>
        </p:txBody>
      </p:sp>
      <p:sp>
        <p:nvSpPr>
          <p:cNvPr id="4" name="Slide Number Placeholder 3"/>
          <p:cNvSpPr>
            <a:spLocks noGrp="1"/>
          </p:cNvSpPr>
          <p:nvPr>
            <p:ph type="sldNum" sz="quarter" idx="12"/>
          </p:nvPr>
        </p:nvSpPr>
        <p:spPr/>
        <p:txBody>
          <a:bodyPr/>
          <a:lstStyle/>
          <a:p>
            <a:pPr>
              <a:defRPr/>
            </a:pPr>
            <a:fld id="{B08C68DF-A96A-4612-8A28-A42D5BDEE629}" type="slidenum">
              <a:rPr lang="en-US" smtClean="0"/>
              <a:pPr>
                <a:defRPr/>
              </a:pPr>
              <a:t>47</a:t>
            </a:fld>
            <a:endParaRPr lang="en-US" dirty="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b="1" dirty="0" smtClean="0"/>
              <a:t>Serotonin Syndrome</a:t>
            </a:r>
            <a:endParaRPr lang="en-US" sz="4000" b="1" dirty="0"/>
          </a:p>
        </p:txBody>
      </p:sp>
      <p:sp>
        <p:nvSpPr>
          <p:cNvPr id="3" name="Content Placeholder 2"/>
          <p:cNvSpPr>
            <a:spLocks noGrp="1"/>
          </p:cNvSpPr>
          <p:nvPr>
            <p:ph idx="1"/>
          </p:nvPr>
        </p:nvSpPr>
        <p:spPr/>
        <p:txBody>
          <a:bodyPr/>
          <a:lstStyle/>
          <a:p>
            <a:r>
              <a:rPr lang="en-US" dirty="0" smtClean="0"/>
              <a:t>Pharmacologic Treatment</a:t>
            </a:r>
          </a:p>
          <a:p>
            <a:pPr lvl="1"/>
            <a:r>
              <a:rPr lang="en-US" dirty="0" smtClean="0"/>
              <a:t>Benzodiazepines</a:t>
            </a:r>
          </a:p>
          <a:p>
            <a:pPr lvl="2"/>
            <a:r>
              <a:rPr lang="en-US" dirty="0" smtClean="0"/>
              <a:t>Control of agitation</a:t>
            </a:r>
          </a:p>
          <a:p>
            <a:pPr lvl="2"/>
            <a:r>
              <a:rPr lang="en-US" dirty="0" smtClean="0"/>
              <a:t>May blunt the hyperadrenergic component of the syndrome</a:t>
            </a:r>
            <a:endParaRPr lang="en-US" sz="3600" dirty="0" smtClean="0"/>
          </a:p>
          <a:p>
            <a:pPr>
              <a:buNone/>
            </a:pPr>
            <a:endParaRPr lang="en-US" dirty="0" smtClean="0"/>
          </a:p>
        </p:txBody>
      </p:sp>
      <p:sp>
        <p:nvSpPr>
          <p:cNvPr id="4" name="Slide Number Placeholder 3"/>
          <p:cNvSpPr>
            <a:spLocks noGrp="1"/>
          </p:cNvSpPr>
          <p:nvPr>
            <p:ph type="sldNum" sz="quarter" idx="12"/>
          </p:nvPr>
        </p:nvSpPr>
        <p:spPr/>
        <p:txBody>
          <a:bodyPr/>
          <a:lstStyle/>
          <a:p>
            <a:pPr>
              <a:defRPr/>
            </a:pPr>
            <a:fld id="{B08C68DF-A96A-4612-8A28-A42D5BDEE629}" type="slidenum">
              <a:rPr lang="en-US" smtClean="0"/>
              <a:pPr>
                <a:defRPr/>
              </a:pPr>
              <a:t>48</a:t>
            </a:fld>
            <a:endParaRPr lang="en-US" dirty="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b="1" dirty="0" smtClean="0"/>
              <a:t>Serotonin Syndrome</a:t>
            </a:r>
            <a:endParaRPr lang="en-US" sz="4000" b="1" dirty="0"/>
          </a:p>
        </p:txBody>
      </p:sp>
      <p:sp>
        <p:nvSpPr>
          <p:cNvPr id="3" name="Content Placeholder 2"/>
          <p:cNvSpPr>
            <a:spLocks noGrp="1"/>
          </p:cNvSpPr>
          <p:nvPr>
            <p:ph idx="1"/>
          </p:nvPr>
        </p:nvSpPr>
        <p:spPr/>
        <p:txBody>
          <a:bodyPr/>
          <a:lstStyle/>
          <a:p>
            <a:r>
              <a:rPr lang="en-US" dirty="0" smtClean="0"/>
              <a:t>Pharmacologic Treatment</a:t>
            </a:r>
          </a:p>
          <a:p>
            <a:pPr lvl="1"/>
            <a:r>
              <a:rPr lang="en-US" sz="2000" dirty="0" smtClean="0"/>
              <a:t>Cyproheptadine</a:t>
            </a:r>
            <a:endParaRPr lang="en-US" sz="1600" dirty="0" smtClean="0"/>
          </a:p>
          <a:p>
            <a:pPr lvl="2"/>
            <a:r>
              <a:rPr lang="en-US" sz="1600" dirty="0" smtClean="0"/>
              <a:t>First-generation antihistamine</a:t>
            </a:r>
          </a:p>
          <a:p>
            <a:pPr lvl="2"/>
            <a:r>
              <a:rPr lang="en-US" sz="1600" dirty="0" smtClean="0"/>
              <a:t>Shown in animal studies to prevent the onset of experimentally induced serotonin syndrome.</a:t>
            </a:r>
          </a:p>
          <a:p>
            <a:pPr lvl="2"/>
            <a:r>
              <a:rPr lang="en-US" sz="1600" dirty="0" smtClean="0"/>
              <a:t>While no randomized control trials have been conducted to evaluate fully the efficacy of cyproheptadine, its use in the treatment of serotonin syndrome has been documented.</a:t>
            </a:r>
            <a:endParaRPr lang="en-US" sz="1200" dirty="0" smtClean="0"/>
          </a:p>
          <a:p>
            <a:pPr lvl="2"/>
            <a:r>
              <a:rPr lang="en-US" sz="1600" dirty="0" smtClean="0"/>
              <a:t>Mechanism</a:t>
            </a:r>
          </a:p>
          <a:p>
            <a:pPr lvl="3"/>
            <a:r>
              <a:rPr lang="en-US" sz="1200" dirty="0" smtClean="0"/>
              <a:t>5-HT1A and 5-HT2 receptor antagonists (McDaniel, 2001).</a:t>
            </a:r>
            <a:endParaRPr lang="en-US" sz="2000" dirty="0" smtClean="0"/>
          </a:p>
          <a:p>
            <a:pPr lvl="2"/>
            <a:r>
              <a:rPr lang="en-US" sz="1600" dirty="0" smtClean="0"/>
              <a:t>Dose </a:t>
            </a:r>
            <a:r>
              <a:rPr lang="en-US" sz="1200" dirty="0" smtClean="0"/>
              <a:t>(Boyer and Shannon, 2005)</a:t>
            </a:r>
            <a:endParaRPr lang="en-US" sz="1600" dirty="0" smtClean="0"/>
          </a:p>
          <a:p>
            <a:pPr lvl="3"/>
            <a:r>
              <a:rPr lang="en-US" sz="1200" dirty="0" smtClean="0"/>
              <a:t>May consider an initial dose of 12mg followed by 2mg every 2 hours  if symptoms continue</a:t>
            </a:r>
          </a:p>
          <a:p>
            <a:pPr lvl="3"/>
            <a:r>
              <a:rPr lang="en-US" sz="1200" dirty="0" smtClean="0"/>
              <a:t>Maintenance dosage is 8mg every 6 hours</a:t>
            </a:r>
          </a:p>
          <a:p>
            <a:pPr lvl="2">
              <a:buNone/>
            </a:pPr>
            <a:endParaRPr lang="en-US" dirty="0"/>
          </a:p>
        </p:txBody>
      </p:sp>
      <p:sp>
        <p:nvSpPr>
          <p:cNvPr id="4" name="Slide Number Placeholder 3"/>
          <p:cNvSpPr>
            <a:spLocks noGrp="1"/>
          </p:cNvSpPr>
          <p:nvPr>
            <p:ph type="sldNum" sz="quarter" idx="12"/>
          </p:nvPr>
        </p:nvSpPr>
        <p:spPr/>
        <p:txBody>
          <a:bodyPr/>
          <a:lstStyle/>
          <a:p>
            <a:pPr>
              <a:defRPr/>
            </a:pPr>
            <a:fld id="{B08C68DF-A96A-4612-8A28-A42D5BDEE629}" type="slidenum">
              <a:rPr lang="en-US" smtClean="0"/>
              <a:pPr>
                <a:defRPr/>
              </a:pPr>
              <a:t>49</a:t>
            </a:fld>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pPr algn="ctr"/>
            <a:r>
              <a:rPr lang="en-US" sz="4000" b="1" dirty="0">
                <a:latin typeface="Arial" charset="0"/>
              </a:rPr>
              <a:t>Pathogenesis</a:t>
            </a:r>
          </a:p>
        </p:txBody>
      </p:sp>
      <p:sp>
        <p:nvSpPr>
          <p:cNvPr id="30723" name="Rectangle 3"/>
          <p:cNvSpPr>
            <a:spLocks noGrp="1" noChangeArrowheads="1"/>
          </p:cNvSpPr>
          <p:nvPr>
            <p:ph idx="1"/>
          </p:nvPr>
        </p:nvSpPr>
        <p:spPr/>
        <p:txBody>
          <a:bodyPr/>
          <a:lstStyle/>
          <a:p>
            <a:r>
              <a:rPr lang="en-US" sz="2800" dirty="0"/>
              <a:t>Central dopamine hypoactivity </a:t>
            </a:r>
            <a:r>
              <a:rPr lang="en-US" sz="2000" dirty="0"/>
              <a:t>(continued)</a:t>
            </a:r>
          </a:p>
          <a:p>
            <a:pPr>
              <a:buFont typeface="Monotype Sorts" pitchFamily="2" charset="2"/>
              <a:buNone/>
            </a:pPr>
            <a:r>
              <a:rPr lang="en-US" sz="2800" dirty="0"/>
              <a:t>	</a:t>
            </a:r>
            <a:r>
              <a:rPr lang="en-US" sz="2400" dirty="0"/>
              <a:t>Theory </a:t>
            </a:r>
            <a:r>
              <a:rPr lang="en-US" sz="2400" dirty="0" smtClean="0"/>
              <a:t>(Strawn et al, 2007, </a:t>
            </a:r>
            <a:r>
              <a:rPr lang="en-US" sz="2400" dirty="0"/>
              <a:t>Fricchione 1985)</a:t>
            </a:r>
          </a:p>
          <a:p>
            <a:pPr lvl="1"/>
            <a:r>
              <a:rPr lang="en-US" sz="2000" dirty="0"/>
              <a:t>Patients susceptible to developing NMS may have a baseline central hypodopaminergia</a:t>
            </a:r>
          </a:p>
          <a:p>
            <a:pPr lvl="2"/>
            <a:r>
              <a:rPr lang="en-US" sz="2000" dirty="0" smtClean="0"/>
              <a:t>Trait </a:t>
            </a:r>
            <a:r>
              <a:rPr lang="en-US" sz="2000" dirty="0"/>
              <a:t>vulnerability</a:t>
            </a:r>
          </a:p>
          <a:p>
            <a:pPr lvl="1"/>
            <a:r>
              <a:rPr lang="en-US" sz="2000" dirty="0"/>
              <a:t>The hypodopaminergic state is further stressed with pharmacologic or </a:t>
            </a:r>
            <a:r>
              <a:rPr lang="en-US" sz="2000" dirty="0" smtClean="0"/>
              <a:t>stress-induced </a:t>
            </a:r>
            <a:r>
              <a:rPr lang="en-US" sz="2000" dirty="0"/>
              <a:t>reductions in dopamine activity</a:t>
            </a:r>
          </a:p>
          <a:p>
            <a:pPr lvl="2"/>
            <a:r>
              <a:rPr lang="en-US" sz="2000" dirty="0"/>
              <a:t>S</a:t>
            </a:r>
            <a:r>
              <a:rPr lang="en-US" sz="2000" dirty="0" smtClean="0"/>
              <a:t>tate </a:t>
            </a:r>
            <a:r>
              <a:rPr lang="en-US" sz="2000" dirty="0"/>
              <a:t>vulnerability</a:t>
            </a:r>
          </a:p>
        </p:txBody>
      </p:sp>
      <p:sp>
        <p:nvSpPr>
          <p:cNvPr id="4" name="Slide Number Placeholder 3"/>
          <p:cNvSpPr>
            <a:spLocks noGrp="1"/>
          </p:cNvSpPr>
          <p:nvPr>
            <p:ph type="sldNum" sz="quarter" idx="12"/>
          </p:nvPr>
        </p:nvSpPr>
        <p:spPr/>
        <p:txBody>
          <a:bodyPr/>
          <a:lstStyle/>
          <a:p>
            <a:pPr>
              <a:defRPr/>
            </a:pPr>
            <a:fld id="{B08C68DF-A96A-4612-8A28-A42D5BDEE629}" type="slidenum">
              <a:rPr lang="en-US" smtClean="0"/>
              <a:pPr>
                <a:defRPr/>
              </a:pPr>
              <a:t>5</a:t>
            </a:fld>
            <a:endParaRPr lang="en-US" dirty="0"/>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b="1" dirty="0" smtClean="0"/>
              <a:t>Serotonin Syndrome</a:t>
            </a:r>
            <a:endParaRPr lang="en-US" sz="4000" b="1" dirty="0"/>
          </a:p>
        </p:txBody>
      </p:sp>
      <p:sp>
        <p:nvSpPr>
          <p:cNvPr id="3" name="Content Placeholder 2"/>
          <p:cNvSpPr>
            <a:spLocks noGrp="1"/>
          </p:cNvSpPr>
          <p:nvPr>
            <p:ph idx="1"/>
          </p:nvPr>
        </p:nvSpPr>
        <p:spPr/>
        <p:txBody>
          <a:bodyPr/>
          <a:lstStyle/>
          <a:p>
            <a:r>
              <a:rPr lang="en-US" sz="2800" dirty="0" smtClean="0"/>
              <a:t>Pharmacologic Treatment </a:t>
            </a:r>
            <a:r>
              <a:rPr lang="en-US" sz="2000" dirty="0" smtClean="0"/>
              <a:t>(continued)</a:t>
            </a:r>
            <a:endParaRPr lang="en-US" sz="2800" dirty="0" smtClean="0"/>
          </a:p>
          <a:p>
            <a:pPr marL="800100" lvl="3" indent="-342900"/>
            <a:r>
              <a:rPr lang="en-US" sz="2400" dirty="0" smtClean="0"/>
              <a:t>Chlorpromazine</a:t>
            </a:r>
          </a:p>
          <a:p>
            <a:pPr marL="1257300" lvl="4" indent="-342900">
              <a:buFont typeface="Arial" pitchFamily="34" charset="0"/>
              <a:buChar char="•"/>
            </a:pPr>
            <a:r>
              <a:rPr lang="en-US" dirty="0" smtClean="0"/>
              <a:t>Shown to be effective in some cases in the treatment of serotonin syndrome </a:t>
            </a:r>
            <a:r>
              <a:rPr lang="en-US" sz="1800" dirty="0" smtClean="0"/>
              <a:t>(Graham, 1997; Gillman, 1999)</a:t>
            </a:r>
            <a:endParaRPr lang="en-US" dirty="0" smtClean="0"/>
          </a:p>
          <a:p>
            <a:pPr marL="1257300" lvl="4" indent="-342900">
              <a:buFont typeface="Arial" pitchFamily="34" charset="0"/>
              <a:buChar char="•"/>
            </a:pPr>
            <a:r>
              <a:rPr lang="en-US" dirty="0" smtClean="0"/>
              <a:t>Mechanism</a:t>
            </a:r>
          </a:p>
          <a:p>
            <a:pPr marL="1714500" lvl="5" indent="-342900">
              <a:buFont typeface="Arial" pitchFamily="34" charset="0"/>
              <a:buChar char="•"/>
            </a:pPr>
            <a:r>
              <a:rPr lang="en-US" sz="1800" dirty="0" smtClean="0"/>
              <a:t>Fairly potent 5-HT2 and 5-HT1A receptor antagonist</a:t>
            </a:r>
          </a:p>
          <a:p>
            <a:pPr marL="1257300" lvl="4" indent="-342900">
              <a:buFont typeface="Arial" pitchFamily="34" charset="0"/>
              <a:buChar char="•"/>
            </a:pPr>
            <a:r>
              <a:rPr lang="en-US" dirty="0" smtClean="0"/>
              <a:t>Advantages</a:t>
            </a:r>
          </a:p>
          <a:p>
            <a:pPr marL="1714500" lvl="5" indent="-342900">
              <a:buFont typeface="Arial" pitchFamily="34" charset="0"/>
              <a:buChar char="•"/>
            </a:pPr>
            <a:r>
              <a:rPr lang="en-US" sz="1800" dirty="0" smtClean="0"/>
              <a:t>It can be administered via an intramuscular injection.</a:t>
            </a:r>
          </a:p>
          <a:p>
            <a:pPr marL="1257300" lvl="4" indent="-342900">
              <a:buFont typeface="Arial" pitchFamily="34" charset="0"/>
              <a:buChar char="•"/>
            </a:pPr>
            <a:r>
              <a:rPr lang="en-US" dirty="0" smtClean="0"/>
              <a:t>Disadvantages</a:t>
            </a:r>
          </a:p>
          <a:p>
            <a:pPr marL="1714500" lvl="5" indent="-342900">
              <a:buFont typeface="Arial" pitchFamily="34" charset="0"/>
              <a:buChar char="•"/>
            </a:pPr>
            <a:r>
              <a:rPr lang="en-US" sz="1800" dirty="0" smtClean="0"/>
              <a:t>It can cause hypotension, dystonic reactions, and NMS. </a:t>
            </a:r>
            <a:endParaRPr lang="en-US" dirty="0" smtClean="0"/>
          </a:p>
          <a:p>
            <a:endParaRPr lang="en-US" sz="2000" dirty="0" smtClean="0"/>
          </a:p>
          <a:p>
            <a:endParaRPr lang="en-US" sz="2000" dirty="0"/>
          </a:p>
        </p:txBody>
      </p:sp>
      <p:sp>
        <p:nvSpPr>
          <p:cNvPr id="4" name="Slide Number Placeholder 3"/>
          <p:cNvSpPr>
            <a:spLocks noGrp="1"/>
          </p:cNvSpPr>
          <p:nvPr>
            <p:ph type="sldNum" sz="quarter" idx="12"/>
          </p:nvPr>
        </p:nvSpPr>
        <p:spPr/>
        <p:txBody>
          <a:bodyPr/>
          <a:lstStyle/>
          <a:p>
            <a:pPr>
              <a:defRPr/>
            </a:pPr>
            <a:fld id="{B08C68DF-A96A-4612-8A28-A42D5BDEE629}" type="slidenum">
              <a:rPr lang="en-US" smtClean="0"/>
              <a:pPr>
                <a:defRPr/>
              </a:pPr>
              <a:t>50</a:t>
            </a:fld>
            <a:endParaRPr lang="en-US" dirty="0"/>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b="1" dirty="0" smtClean="0"/>
              <a:t>Serotonin Syndrome</a:t>
            </a:r>
            <a:endParaRPr lang="en-US" sz="4000" b="1" dirty="0"/>
          </a:p>
        </p:txBody>
      </p:sp>
      <p:sp>
        <p:nvSpPr>
          <p:cNvPr id="3" name="Content Placeholder 2"/>
          <p:cNvSpPr>
            <a:spLocks noGrp="1"/>
          </p:cNvSpPr>
          <p:nvPr>
            <p:ph idx="1"/>
          </p:nvPr>
        </p:nvSpPr>
        <p:spPr/>
        <p:txBody>
          <a:bodyPr/>
          <a:lstStyle/>
          <a:p>
            <a:r>
              <a:rPr lang="en-US" dirty="0" smtClean="0"/>
              <a:t>Pharmacologic Treatment </a:t>
            </a:r>
            <a:r>
              <a:rPr lang="en-US" sz="2400" dirty="0" smtClean="0"/>
              <a:t>(continued)</a:t>
            </a:r>
            <a:endParaRPr lang="en-US" dirty="0" smtClean="0"/>
          </a:p>
          <a:p>
            <a:pPr lvl="1"/>
            <a:r>
              <a:rPr lang="en-US" dirty="0" smtClean="0"/>
              <a:t>Propranolol</a:t>
            </a:r>
          </a:p>
          <a:p>
            <a:pPr lvl="2"/>
            <a:r>
              <a:rPr lang="en-US" dirty="0" smtClean="0"/>
              <a:t>It has been reported to be effective against serotonin syndrome in humans (Gillman, 1999),</a:t>
            </a:r>
          </a:p>
          <a:p>
            <a:pPr lvl="2"/>
            <a:r>
              <a:rPr lang="en-US" dirty="0" smtClean="0"/>
              <a:t>Efficiency of propranolol remains unclear.</a:t>
            </a:r>
          </a:p>
          <a:p>
            <a:pPr lvl="2"/>
            <a:r>
              <a:rPr lang="en-US" dirty="0" smtClean="0"/>
              <a:t>Mechanism</a:t>
            </a:r>
          </a:p>
          <a:p>
            <a:pPr lvl="3"/>
            <a:r>
              <a:rPr lang="en-US" dirty="0" smtClean="0"/>
              <a:t>5-HT1A receptor antagonist</a:t>
            </a:r>
          </a:p>
          <a:p>
            <a:pPr>
              <a:buNone/>
            </a:pPr>
            <a:endParaRPr lang="en-US" dirty="0"/>
          </a:p>
        </p:txBody>
      </p:sp>
      <p:sp>
        <p:nvSpPr>
          <p:cNvPr id="4" name="Slide Number Placeholder 3"/>
          <p:cNvSpPr>
            <a:spLocks noGrp="1"/>
          </p:cNvSpPr>
          <p:nvPr>
            <p:ph type="sldNum" sz="quarter" idx="12"/>
          </p:nvPr>
        </p:nvSpPr>
        <p:spPr/>
        <p:txBody>
          <a:bodyPr/>
          <a:lstStyle/>
          <a:p>
            <a:pPr>
              <a:defRPr/>
            </a:pPr>
            <a:fld id="{B08C68DF-A96A-4612-8A28-A42D5BDEE629}" type="slidenum">
              <a:rPr lang="en-US" smtClean="0"/>
              <a:pPr>
                <a:defRPr/>
              </a:pPr>
              <a:t>51</a:t>
            </a:fld>
            <a:endParaRPr lang="en-US" dirty="0"/>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lstStyle/>
          <a:p>
            <a:r>
              <a:rPr lang="en-US" sz="4000" b="1" dirty="0" smtClean="0"/>
              <a:t>NMS versus 5HT Syndrome</a:t>
            </a:r>
            <a:endParaRPr lang="en-US" sz="4000" b="1" dirty="0"/>
          </a:p>
        </p:txBody>
      </p:sp>
      <p:graphicFrame>
        <p:nvGraphicFramePr>
          <p:cNvPr id="10" name="Content Placeholder 9"/>
          <p:cNvGraphicFramePr>
            <a:graphicFrameLocks noGrp="1"/>
          </p:cNvGraphicFramePr>
          <p:nvPr>
            <p:ph idx="1"/>
            <p:extLst>
              <p:ext uri="{D42A27DB-BD31-4B8C-83A1-F6EECF244321}">
                <p14:modId xmlns:p14="http://schemas.microsoft.com/office/powerpoint/2010/main" xmlns="" val="2848080721"/>
              </p:ext>
            </p:extLst>
          </p:nvPr>
        </p:nvGraphicFramePr>
        <p:xfrm>
          <a:off x="457200" y="1219200"/>
          <a:ext cx="8229600" cy="4770120"/>
        </p:xfrm>
        <a:graphic>
          <a:graphicData uri="http://schemas.openxmlformats.org/drawingml/2006/table">
            <a:tbl>
              <a:tblPr firstRow="1" bandRow="1">
                <a:tableStyleId>{2A488322-F2BA-4B5B-9748-0D474271808F}</a:tableStyleId>
              </a:tblPr>
              <a:tblGrid>
                <a:gridCol w="2743200"/>
                <a:gridCol w="2743200"/>
                <a:gridCol w="2743200"/>
              </a:tblGrid>
              <a:tr h="792480">
                <a:tc>
                  <a:txBody>
                    <a:bodyPr/>
                    <a:lstStyle/>
                    <a:p>
                      <a:pPr algn="ctr"/>
                      <a:endParaRPr lang="en-US" dirty="0"/>
                    </a:p>
                  </a:txBody>
                  <a:tcPr anchor="ctr">
                    <a:solidFill>
                      <a:srgbClr val="006600"/>
                    </a:solidFill>
                  </a:tcPr>
                </a:tc>
                <a:tc>
                  <a:txBody>
                    <a:bodyPr/>
                    <a:lstStyle/>
                    <a:p>
                      <a:pPr algn="ctr"/>
                      <a:r>
                        <a:rPr lang="en-US" dirty="0" smtClean="0"/>
                        <a:t>Neuroleptic</a:t>
                      </a:r>
                      <a:r>
                        <a:rPr lang="en-US" baseline="0" dirty="0" smtClean="0"/>
                        <a:t> Malignant Syndrome</a:t>
                      </a:r>
                      <a:endParaRPr lang="en-US" dirty="0"/>
                    </a:p>
                  </a:txBody>
                  <a:tcPr anchor="ctr">
                    <a:solidFill>
                      <a:srgbClr val="006600"/>
                    </a:solidFill>
                  </a:tcPr>
                </a:tc>
                <a:tc>
                  <a:txBody>
                    <a:bodyPr/>
                    <a:lstStyle/>
                    <a:p>
                      <a:pPr algn="ctr"/>
                      <a:r>
                        <a:rPr lang="en-US" dirty="0" smtClean="0"/>
                        <a:t>Serotonin Syndrome</a:t>
                      </a:r>
                      <a:endParaRPr lang="en-US" dirty="0"/>
                    </a:p>
                  </a:txBody>
                  <a:tcPr anchor="ctr">
                    <a:solidFill>
                      <a:srgbClr val="006600"/>
                    </a:solidFill>
                  </a:tcPr>
                </a:tc>
              </a:tr>
              <a:tr h="370840">
                <a:tc>
                  <a:txBody>
                    <a:bodyPr/>
                    <a:lstStyle/>
                    <a:p>
                      <a:pPr algn="ctr"/>
                      <a:r>
                        <a:rPr lang="en-US" dirty="0" smtClean="0"/>
                        <a:t>Precipitated by</a:t>
                      </a:r>
                      <a:endParaRPr lang="en-US" dirty="0"/>
                    </a:p>
                  </a:txBody>
                  <a:tcPr anchor="ctr"/>
                </a:tc>
                <a:tc>
                  <a:txBody>
                    <a:bodyPr/>
                    <a:lstStyle/>
                    <a:p>
                      <a:pPr algn="ctr"/>
                      <a:r>
                        <a:rPr lang="en-US" dirty="0" smtClean="0"/>
                        <a:t>Dopamine antagonists</a:t>
                      </a:r>
                      <a:endParaRPr lang="en-US" dirty="0"/>
                    </a:p>
                  </a:txBody>
                  <a:tcPr anchor="ctr"/>
                </a:tc>
                <a:tc>
                  <a:txBody>
                    <a:bodyPr/>
                    <a:lstStyle/>
                    <a:p>
                      <a:pPr algn="ctr"/>
                      <a:r>
                        <a:rPr lang="en-US" dirty="0" smtClean="0"/>
                        <a:t>Serotoninergic agents</a:t>
                      </a:r>
                      <a:endParaRPr lang="en-US" dirty="0"/>
                    </a:p>
                  </a:txBody>
                  <a:tcPr anchor="ctr"/>
                </a:tc>
              </a:tr>
              <a:tr h="370840">
                <a:tc>
                  <a:txBody>
                    <a:bodyPr/>
                    <a:lstStyle/>
                    <a:p>
                      <a:pPr algn="ctr"/>
                      <a:r>
                        <a:rPr lang="en-US" dirty="0" smtClean="0"/>
                        <a:t>Onset</a:t>
                      </a:r>
                      <a:endParaRPr lang="en-US" dirty="0"/>
                    </a:p>
                  </a:txBody>
                  <a:tcPr anchor="ctr"/>
                </a:tc>
                <a:tc>
                  <a:txBody>
                    <a:bodyPr/>
                    <a:lstStyle/>
                    <a:p>
                      <a:pPr algn="ctr"/>
                      <a:r>
                        <a:rPr lang="en-US" dirty="0" smtClean="0"/>
                        <a:t>Variable</a:t>
                      </a:r>
                      <a:r>
                        <a:rPr lang="en-US" baseline="0" dirty="0" smtClean="0"/>
                        <a:t> (1-3 days)</a:t>
                      </a:r>
                      <a:endParaRPr lang="en-US" dirty="0"/>
                    </a:p>
                  </a:txBody>
                  <a:tcPr anchor="ctr"/>
                </a:tc>
                <a:tc>
                  <a:txBody>
                    <a:bodyPr/>
                    <a:lstStyle/>
                    <a:p>
                      <a:pPr algn="ctr"/>
                      <a:r>
                        <a:rPr lang="en-US" dirty="0" smtClean="0"/>
                        <a:t>Variable (&lt;1d)</a:t>
                      </a:r>
                      <a:endParaRPr lang="en-US" dirty="0"/>
                    </a:p>
                  </a:txBody>
                  <a:tcPr anchor="ctr"/>
                </a:tc>
              </a:tr>
              <a:tr h="370840">
                <a:tc>
                  <a:txBody>
                    <a:bodyPr/>
                    <a:lstStyle/>
                    <a:p>
                      <a:pPr algn="ctr"/>
                      <a:r>
                        <a:rPr lang="en-US" dirty="0" smtClean="0"/>
                        <a:t>Vital Signs</a:t>
                      </a:r>
                      <a:endParaRPr lang="en-US" dirty="0"/>
                    </a:p>
                  </a:txBody>
                  <a:tcPr anchor="ctr"/>
                </a:tc>
                <a:tc>
                  <a:txBody>
                    <a:bodyPr/>
                    <a:lstStyle/>
                    <a:p>
                      <a:pPr algn="ctr"/>
                      <a:r>
                        <a:rPr lang="en-US" dirty="0" smtClean="0"/>
                        <a:t>Hypertension, tachycardia, tachypnea</a:t>
                      </a:r>
                      <a:endParaRPr lang="en-US"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t>Hypertension, tachycardia, tachypnea</a:t>
                      </a:r>
                      <a:endParaRPr lang="en-US" dirty="0"/>
                    </a:p>
                  </a:txBody>
                  <a:tcPr anchor="ctr"/>
                </a:tc>
              </a:tr>
              <a:tr h="370840">
                <a:tc>
                  <a:txBody>
                    <a:bodyPr/>
                    <a:lstStyle/>
                    <a:p>
                      <a:pPr algn="ctr"/>
                      <a:r>
                        <a:rPr lang="en-US" dirty="0" smtClean="0"/>
                        <a:t>Temperature</a:t>
                      </a:r>
                      <a:endParaRPr lang="en-US" dirty="0"/>
                    </a:p>
                  </a:txBody>
                  <a:tcPr anchor="ctr"/>
                </a:tc>
                <a:tc>
                  <a:txBody>
                    <a:bodyPr/>
                    <a:lstStyle/>
                    <a:p>
                      <a:pPr algn="ctr"/>
                      <a:r>
                        <a:rPr lang="en-US" dirty="0" smtClean="0"/>
                        <a:t>Hyperthermia</a:t>
                      </a:r>
                      <a:r>
                        <a:rPr lang="en-US" baseline="0" dirty="0" smtClean="0"/>
                        <a:t> </a:t>
                      </a:r>
                      <a:endParaRPr lang="en-US" dirty="0"/>
                    </a:p>
                  </a:txBody>
                  <a:tcPr anchor="ctr"/>
                </a:tc>
                <a:tc>
                  <a:txBody>
                    <a:bodyPr/>
                    <a:lstStyle/>
                    <a:p>
                      <a:pPr algn="ctr"/>
                      <a:r>
                        <a:rPr lang="en-US" dirty="0" smtClean="0"/>
                        <a:t>Hyperthermia </a:t>
                      </a:r>
                      <a:endParaRPr lang="en-US" dirty="0"/>
                    </a:p>
                  </a:txBody>
                  <a:tcPr anchor="ctr"/>
                </a:tc>
              </a:tr>
              <a:tr h="370840">
                <a:tc>
                  <a:txBody>
                    <a:bodyPr/>
                    <a:lstStyle/>
                    <a:p>
                      <a:pPr algn="ctr"/>
                      <a:r>
                        <a:rPr lang="en-US" dirty="0" smtClean="0"/>
                        <a:t>Mucosa</a:t>
                      </a:r>
                      <a:endParaRPr lang="en-US" dirty="0"/>
                    </a:p>
                  </a:txBody>
                  <a:tcPr anchor="ctr"/>
                </a:tc>
                <a:tc>
                  <a:txBody>
                    <a:bodyPr/>
                    <a:lstStyle/>
                    <a:p>
                      <a:pPr algn="ctr"/>
                      <a:r>
                        <a:rPr lang="en-US" dirty="0" smtClean="0"/>
                        <a:t>Sialorrhea</a:t>
                      </a:r>
                      <a:endParaRPr lang="en-US" dirty="0"/>
                    </a:p>
                  </a:txBody>
                  <a:tcPr anchor="ctr"/>
                </a:tc>
                <a:tc>
                  <a:txBody>
                    <a:bodyPr/>
                    <a:lstStyle/>
                    <a:p>
                      <a:pPr algn="ctr"/>
                      <a:r>
                        <a:rPr lang="en-US" dirty="0" smtClean="0"/>
                        <a:t>Sialorrhea</a:t>
                      </a:r>
                      <a:endParaRPr lang="en-US" dirty="0"/>
                    </a:p>
                  </a:txBody>
                  <a:tcPr anchor="ctr"/>
                </a:tc>
              </a:tr>
              <a:tr h="370840">
                <a:tc>
                  <a:txBody>
                    <a:bodyPr/>
                    <a:lstStyle/>
                    <a:p>
                      <a:pPr algn="ctr"/>
                      <a:r>
                        <a:rPr lang="en-US" dirty="0" smtClean="0"/>
                        <a:t>Skin</a:t>
                      </a:r>
                      <a:endParaRPr lang="en-US" dirty="0"/>
                    </a:p>
                  </a:txBody>
                  <a:tcPr anchor="ctr"/>
                </a:tc>
                <a:tc>
                  <a:txBody>
                    <a:bodyPr/>
                    <a:lstStyle/>
                    <a:p>
                      <a:pPr algn="ctr"/>
                      <a:r>
                        <a:rPr lang="en-US" dirty="0" smtClean="0"/>
                        <a:t>Diaphoresis</a:t>
                      </a:r>
                      <a:endParaRPr lang="en-US" dirty="0"/>
                    </a:p>
                  </a:txBody>
                  <a:tcPr anchor="ctr"/>
                </a:tc>
                <a:tc>
                  <a:txBody>
                    <a:bodyPr/>
                    <a:lstStyle/>
                    <a:p>
                      <a:pPr algn="ctr"/>
                      <a:r>
                        <a:rPr lang="en-US" dirty="0" smtClean="0"/>
                        <a:t>Diaphoresis</a:t>
                      </a:r>
                      <a:endParaRPr lang="en-US" dirty="0"/>
                    </a:p>
                  </a:txBody>
                  <a:tcPr anchor="ctr"/>
                </a:tc>
              </a:tr>
              <a:tr h="370840">
                <a:tc>
                  <a:txBody>
                    <a:bodyPr/>
                    <a:lstStyle/>
                    <a:p>
                      <a:pPr algn="ctr"/>
                      <a:r>
                        <a:rPr lang="en-US" dirty="0" smtClean="0"/>
                        <a:t>Mental</a:t>
                      </a:r>
                      <a:r>
                        <a:rPr lang="en-US" baseline="0" dirty="0" smtClean="0"/>
                        <a:t> Status</a:t>
                      </a:r>
                      <a:endParaRPr lang="en-US" dirty="0"/>
                    </a:p>
                  </a:txBody>
                  <a:tcPr anchor="ctr"/>
                </a:tc>
                <a:tc>
                  <a:txBody>
                    <a:bodyPr/>
                    <a:lstStyle/>
                    <a:p>
                      <a:pPr algn="ctr"/>
                      <a:r>
                        <a:rPr lang="en-US" dirty="0" smtClean="0"/>
                        <a:t>Delirium</a:t>
                      </a:r>
                      <a:endParaRPr lang="en-US" dirty="0"/>
                    </a:p>
                  </a:txBody>
                  <a:tcPr anchor="ctr"/>
                </a:tc>
                <a:tc>
                  <a:txBody>
                    <a:bodyPr/>
                    <a:lstStyle/>
                    <a:p>
                      <a:pPr algn="ctr"/>
                      <a:r>
                        <a:rPr lang="en-US" dirty="0" smtClean="0"/>
                        <a:t>Delirium</a:t>
                      </a:r>
                      <a:endParaRPr lang="en-US" dirty="0"/>
                    </a:p>
                  </a:txBody>
                  <a:tcPr anchor="ctr"/>
                </a:tc>
              </a:tr>
              <a:tr h="370840">
                <a:tc>
                  <a:txBody>
                    <a:bodyPr/>
                    <a:lstStyle/>
                    <a:p>
                      <a:pPr algn="ctr"/>
                      <a:r>
                        <a:rPr lang="en-US" dirty="0" smtClean="0"/>
                        <a:t>Muscles</a:t>
                      </a:r>
                      <a:endParaRPr lang="en-US" dirty="0"/>
                    </a:p>
                  </a:txBody>
                  <a:tcPr anchor="ctr"/>
                </a:tc>
                <a:tc>
                  <a:txBody>
                    <a:bodyPr/>
                    <a:lstStyle/>
                    <a:p>
                      <a:pPr algn="ctr"/>
                      <a:r>
                        <a:rPr lang="en-US" dirty="0" smtClean="0"/>
                        <a:t>“Lead</a:t>
                      </a:r>
                      <a:r>
                        <a:rPr lang="en-US" baseline="0" dirty="0" smtClean="0"/>
                        <a:t> pipe” rigidity</a:t>
                      </a:r>
                      <a:endParaRPr lang="en-US" dirty="0"/>
                    </a:p>
                  </a:txBody>
                  <a:tcPr anchor="ctr"/>
                </a:tc>
                <a:tc>
                  <a:txBody>
                    <a:bodyPr/>
                    <a:lstStyle/>
                    <a:p>
                      <a:pPr algn="ctr"/>
                      <a:r>
                        <a:rPr lang="en-US" dirty="0" smtClean="0"/>
                        <a:t>Increased tone</a:t>
                      </a:r>
                      <a:endParaRPr lang="en-US" dirty="0"/>
                    </a:p>
                  </a:txBody>
                  <a:tcPr anchor="ctr"/>
                </a:tc>
              </a:tr>
              <a:tr h="370840">
                <a:tc>
                  <a:txBody>
                    <a:bodyPr/>
                    <a:lstStyle/>
                    <a:p>
                      <a:pPr algn="ctr"/>
                      <a:r>
                        <a:rPr lang="en-US" dirty="0" smtClean="0"/>
                        <a:t>Reflexes</a:t>
                      </a:r>
                      <a:endParaRPr lang="en-US" dirty="0"/>
                    </a:p>
                  </a:txBody>
                  <a:tcPr anchor="ctr"/>
                </a:tc>
                <a:tc>
                  <a:txBody>
                    <a:bodyPr/>
                    <a:lstStyle/>
                    <a:p>
                      <a:pPr algn="ctr"/>
                      <a:r>
                        <a:rPr lang="en-US" dirty="0" smtClean="0"/>
                        <a:t>Hyporeflexia</a:t>
                      </a:r>
                      <a:endParaRPr lang="en-US" dirty="0"/>
                    </a:p>
                  </a:txBody>
                  <a:tcPr anchor="ctr"/>
                </a:tc>
                <a:tc>
                  <a:txBody>
                    <a:bodyPr/>
                    <a:lstStyle/>
                    <a:p>
                      <a:pPr algn="ctr"/>
                      <a:r>
                        <a:rPr lang="en-US" dirty="0" smtClean="0"/>
                        <a:t>Hyperreflexia, clonus</a:t>
                      </a:r>
                      <a:endParaRPr lang="en-US" dirty="0"/>
                    </a:p>
                  </a:txBody>
                  <a:tcPr anchor="ctr"/>
                </a:tc>
              </a:tr>
              <a:tr h="370840">
                <a:tc>
                  <a:txBody>
                    <a:bodyPr/>
                    <a:lstStyle/>
                    <a:p>
                      <a:pPr algn="ctr"/>
                      <a:r>
                        <a:rPr lang="en-US" dirty="0" smtClean="0"/>
                        <a:t>Pupils</a:t>
                      </a:r>
                      <a:endParaRPr lang="en-US" dirty="0"/>
                    </a:p>
                  </a:txBody>
                  <a:tcPr anchor="ctr"/>
                </a:tc>
                <a:tc>
                  <a:txBody>
                    <a:bodyPr/>
                    <a:lstStyle/>
                    <a:p>
                      <a:pPr algn="ctr"/>
                      <a:r>
                        <a:rPr lang="en-US" dirty="0" smtClean="0"/>
                        <a:t>Normal</a:t>
                      </a:r>
                      <a:endParaRPr lang="en-US" dirty="0"/>
                    </a:p>
                  </a:txBody>
                  <a:tcPr anchor="ctr"/>
                </a:tc>
                <a:tc>
                  <a:txBody>
                    <a:bodyPr/>
                    <a:lstStyle/>
                    <a:p>
                      <a:pPr algn="ctr"/>
                      <a:r>
                        <a:rPr lang="en-US" dirty="0" smtClean="0"/>
                        <a:t>Dilated</a:t>
                      </a:r>
                      <a:endParaRPr lang="en-US" dirty="0"/>
                    </a:p>
                  </a:txBody>
                  <a:tcPr anchor="ctr"/>
                </a:tc>
              </a:tr>
            </a:tbl>
          </a:graphicData>
        </a:graphic>
      </p:graphicFrame>
      <p:sp>
        <p:nvSpPr>
          <p:cNvPr id="8" name="Slide Number Placeholder 7"/>
          <p:cNvSpPr>
            <a:spLocks noGrp="1"/>
          </p:cNvSpPr>
          <p:nvPr>
            <p:ph type="sldNum" sz="quarter" idx="12"/>
          </p:nvPr>
        </p:nvSpPr>
        <p:spPr/>
        <p:txBody>
          <a:bodyPr/>
          <a:lstStyle/>
          <a:p>
            <a:pPr>
              <a:defRPr/>
            </a:pPr>
            <a:fld id="{4252FD48-F3D9-4A06-8437-55D8CBC82CA8}" type="slidenum">
              <a:rPr lang="en-US" smtClean="0"/>
              <a:pPr>
                <a:defRPr/>
              </a:pPr>
              <a:t>52</a:t>
            </a:fld>
            <a:endParaRPr lang="en-US" dirty="0"/>
          </a:p>
        </p:txBody>
      </p:sp>
      <p:sp>
        <p:nvSpPr>
          <p:cNvPr id="11" name="TextBox 10"/>
          <p:cNvSpPr txBox="1"/>
          <p:nvPr/>
        </p:nvSpPr>
        <p:spPr>
          <a:xfrm>
            <a:off x="457200" y="6085505"/>
            <a:ext cx="6019800" cy="369332"/>
          </a:xfrm>
          <a:prstGeom prst="rect">
            <a:avLst/>
          </a:prstGeom>
          <a:noFill/>
        </p:spPr>
        <p:txBody>
          <a:bodyPr wrap="square" rtlCol="0">
            <a:spAutoFit/>
          </a:bodyPr>
          <a:lstStyle/>
          <a:p>
            <a:r>
              <a:rPr lang="en-US" dirty="0" smtClean="0"/>
              <a:t>Adapted from </a:t>
            </a:r>
            <a:r>
              <a:rPr lang="en-US" dirty="0" err="1" smtClean="0"/>
              <a:t>Birmes</a:t>
            </a:r>
            <a:r>
              <a:rPr lang="en-US" dirty="0" smtClean="0"/>
              <a:t> et al, CMAJ 2003</a:t>
            </a:r>
            <a:endParaRPr lang="en-US" dirty="0"/>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sz="4000" b="1" dirty="0" smtClean="0"/>
              <a:t>Selected References</a:t>
            </a:r>
            <a:endParaRPr lang="en-US" sz="4000" b="1" dirty="0"/>
          </a:p>
        </p:txBody>
      </p:sp>
      <p:sp>
        <p:nvSpPr>
          <p:cNvPr id="8" name="Content Placeholder 7"/>
          <p:cNvSpPr>
            <a:spLocks noGrp="1"/>
          </p:cNvSpPr>
          <p:nvPr>
            <p:ph idx="1"/>
          </p:nvPr>
        </p:nvSpPr>
        <p:spPr/>
        <p:txBody>
          <a:bodyPr/>
          <a:lstStyle/>
          <a:p>
            <a:r>
              <a:rPr lang="en-US" sz="1800" dirty="0" smtClean="0"/>
              <a:t>Stephan C. Mann, M.D., Stanley N. Caroff, M.D., Paul E. Keck, Jr., M.D., and Arthur Lazarus, M.D., M.B.A. Neuroleptic Malignant Syndrome and Related Conditions, Second Edition, AAPI, 2003</a:t>
            </a:r>
          </a:p>
          <a:p>
            <a:endParaRPr lang="en-US" sz="1800" dirty="0" smtClean="0"/>
          </a:p>
          <a:p>
            <a:r>
              <a:rPr lang="en-US" sz="1800" dirty="0" smtClean="0"/>
              <a:t>Neuroleptic malignant syndrome. Strawn JR, Keck PE Jr, Caroff SN.  Am J Psychiatry. 2007 Jun;164(6):870-6. </a:t>
            </a:r>
          </a:p>
          <a:p>
            <a:endParaRPr lang="en-US" sz="1800" dirty="0" smtClean="0"/>
          </a:p>
          <a:p>
            <a:r>
              <a:rPr lang="en-US" sz="1800" dirty="0" smtClean="0"/>
              <a:t>Boyer EW, Shannon M. The serotonin syndrome. N Engl J Med. 2005 Mar 17;352(11):1112-20.</a:t>
            </a:r>
          </a:p>
          <a:p>
            <a:endParaRPr lang="en-US" sz="1800" dirty="0" smtClean="0"/>
          </a:p>
          <a:p>
            <a:r>
              <a:rPr lang="en-US" sz="1800" dirty="0" smtClean="0"/>
              <a:t>Birmes P, Coppin D, Schmitt L, Lauque D.  Serotonin syndrome: a brief review. CMAJ. 2003 May 27;168(11):1439-42.</a:t>
            </a:r>
          </a:p>
          <a:p>
            <a:pPr marL="0" indent="0">
              <a:buNone/>
            </a:pPr>
            <a:endParaRPr lang="en-US" sz="1800" dirty="0" smtClean="0"/>
          </a:p>
          <a:p>
            <a:r>
              <a:rPr lang="en-US" sz="1800" dirty="0" err="1"/>
              <a:t>Ables</a:t>
            </a:r>
            <a:r>
              <a:rPr lang="en-US" sz="1800" dirty="0"/>
              <a:t> AZ, </a:t>
            </a:r>
            <a:r>
              <a:rPr lang="en-US" sz="1800" dirty="0" err="1"/>
              <a:t>Nagubilli</a:t>
            </a:r>
            <a:r>
              <a:rPr lang="en-US" sz="1800" dirty="0"/>
              <a:t> </a:t>
            </a:r>
            <a:r>
              <a:rPr lang="en-US" sz="1800" dirty="0" smtClean="0"/>
              <a:t>R. Prevention</a:t>
            </a:r>
            <a:r>
              <a:rPr lang="en-US" sz="1800" dirty="0"/>
              <a:t>, recognition, and management of serotonin syndrome. Am </a:t>
            </a:r>
            <a:r>
              <a:rPr lang="en-US" sz="1800" dirty="0" err="1"/>
              <a:t>Fam</a:t>
            </a:r>
            <a:r>
              <a:rPr lang="en-US" sz="1800" dirty="0"/>
              <a:t> Physician. </a:t>
            </a:r>
            <a:r>
              <a:rPr lang="en-US" sz="1800" dirty="0" smtClean="0"/>
              <a:t>2010;81(9</a:t>
            </a:r>
            <a:r>
              <a:rPr lang="en-US" sz="1800" dirty="0"/>
              <a:t>):</a:t>
            </a:r>
            <a:r>
              <a:rPr lang="en-US" sz="1800" dirty="0" smtClean="0"/>
              <a:t>1139-42</a:t>
            </a:r>
          </a:p>
          <a:p>
            <a:endParaRPr lang="en-US" sz="1800" dirty="0" smtClean="0"/>
          </a:p>
          <a:p>
            <a:endParaRPr lang="en-US" dirty="0"/>
          </a:p>
        </p:txBody>
      </p:sp>
      <p:sp>
        <p:nvSpPr>
          <p:cNvPr id="4" name="Slide Number Placeholder 3"/>
          <p:cNvSpPr>
            <a:spLocks noGrp="1"/>
          </p:cNvSpPr>
          <p:nvPr>
            <p:ph type="sldNum" sz="quarter" idx="12"/>
          </p:nvPr>
        </p:nvSpPr>
        <p:spPr/>
        <p:txBody>
          <a:bodyPr/>
          <a:lstStyle/>
          <a:p>
            <a:pPr>
              <a:defRPr/>
            </a:pPr>
            <a:fld id="{B08C68DF-A96A-4612-8A28-A42D5BDEE629}" type="slidenum">
              <a:rPr lang="en-US" smtClean="0"/>
              <a:pPr>
                <a:defRPr/>
              </a:pPr>
              <a:t>53</a:t>
            </a:fld>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algn="ctr"/>
            <a:r>
              <a:rPr lang="en-US" sz="4000" b="1" dirty="0">
                <a:latin typeface="Arial" charset="0"/>
              </a:rPr>
              <a:t>Clinical Characteristics</a:t>
            </a:r>
            <a:endParaRPr lang="en-US" sz="4000" b="1" dirty="0"/>
          </a:p>
        </p:txBody>
      </p:sp>
      <p:sp>
        <p:nvSpPr>
          <p:cNvPr id="8195" name="Rectangle 3"/>
          <p:cNvSpPr>
            <a:spLocks noGrp="1" noChangeArrowheads="1"/>
          </p:cNvSpPr>
          <p:nvPr>
            <p:ph idx="1"/>
          </p:nvPr>
        </p:nvSpPr>
        <p:spPr/>
        <p:txBody>
          <a:bodyPr/>
          <a:lstStyle/>
          <a:p>
            <a:r>
              <a:rPr lang="en-US" dirty="0"/>
              <a:t>Early signs</a:t>
            </a:r>
            <a:endParaRPr lang="en-US" sz="3600" dirty="0"/>
          </a:p>
          <a:p>
            <a:pPr lvl="1"/>
            <a:r>
              <a:rPr lang="en-US" dirty="0"/>
              <a:t>C</a:t>
            </a:r>
            <a:r>
              <a:rPr lang="en-US" dirty="0" smtClean="0"/>
              <a:t>hange </a:t>
            </a:r>
            <a:r>
              <a:rPr lang="en-US" dirty="0"/>
              <a:t>in mental status</a:t>
            </a:r>
          </a:p>
          <a:p>
            <a:pPr lvl="1"/>
            <a:r>
              <a:rPr lang="en-US" dirty="0"/>
              <a:t>E</a:t>
            </a:r>
            <a:r>
              <a:rPr lang="en-US" dirty="0" smtClean="0"/>
              <a:t>xtrapyramidal </a:t>
            </a:r>
            <a:r>
              <a:rPr lang="en-US" dirty="0"/>
              <a:t>symptoms unresponsive to antiparkinsonian agents</a:t>
            </a:r>
          </a:p>
          <a:p>
            <a:pPr lvl="1"/>
            <a:r>
              <a:rPr lang="en-US" dirty="0"/>
              <a:t>A</a:t>
            </a:r>
            <a:r>
              <a:rPr lang="en-US" dirty="0" smtClean="0"/>
              <a:t>utonomic dysfunction</a:t>
            </a:r>
            <a:endParaRPr lang="en-US" sz="3200" dirty="0"/>
          </a:p>
        </p:txBody>
      </p:sp>
      <p:sp>
        <p:nvSpPr>
          <p:cNvPr id="4" name="Slide Number Placeholder 3"/>
          <p:cNvSpPr>
            <a:spLocks noGrp="1"/>
          </p:cNvSpPr>
          <p:nvPr>
            <p:ph type="sldNum" sz="quarter" idx="12"/>
          </p:nvPr>
        </p:nvSpPr>
        <p:spPr/>
        <p:txBody>
          <a:bodyPr/>
          <a:lstStyle/>
          <a:p>
            <a:pPr>
              <a:defRPr/>
            </a:pPr>
            <a:fld id="{B08C68DF-A96A-4612-8A28-A42D5BDEE629}" type="slidenum">
              <a:rPr lang="en-US" smtClean="0"/>
              <a:pPr>
                <a:defRPr/>
              </a:pPr>
              <a:t>6</a:t>
            </a:fld>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algn="ctr"/>
            <a:r>
              <a:rPr lang="en-US" sz="4000" b="1" dirty="0">
                <a:latin typeface="Arial" charset="0"/>
              </a:rPr>
              <a:t>Clinical Characteristics</a:t>
            </a:r>
            <a:endParaRPr lang="en-US" sz="4000" b="1" dirty="0"/>
          </a:p>
        </p:txBody>
      </p:sp>
      <p:sp>
        <p:nvSpPr>
          <p:cNvPr id="8195" name="Rectangle 3"/>
          <p:cNvSpPr>
            <a:spLocks noGrp="1" noChangeArrowheads="1"/>
          </p:cNvSpPr>
          <p:nvPr>
            <p:ph idx="1"/>
          </p:nvPr>
        </p:nvSpPr>
        <p:spPr/>
        <p:txBody>
          <a:bodyPr/>
          <a:lstStyle/>
          <a:p>
            <a:r>
              <a:rPr lang="en-US" sz="2800" dirty="0" smtClean="0"/>
              <a:t>Signs </a:t>
            </a:r>
            <a:r>
              <a:rPr lang="en-US" sz="2800" dirty="0"/>
              <a:t>and Symptoms</a:t>
            </a:r>
          </a:p>
          <a:p>
            <a:pPr lvl="1"/>
            <a:r>
              <a:rPr lang="en-US" sz="2400" dirty="0"/>
              <a:t>H</a:t>
            </a:r>
            <a:r>
              <a:rPr lang="en-US" sz="2400" dirty="0" smtClean="0"/>
              <a:t>yperthermia</a:t>
            </a:r>
            <a:endParaRPr lang="en-US" sz="2400" dirty="0"/>
          </a:p>
          <a:p>
            <a:pPr lvl="2"/>
            <a:r>
              <a:rPr lang="en-US" sz="1800" dirty="0"/>
              <a:t>98%</a:t>
            </a:r>
            <a:endParaRPr lang="en-US" dirty="0"/>
          </a:p>
          <a:p>
            <a:pPr lvl="1"/>
            <a:r>
              <a:rPr lang="en-US" sz="2400" dirty="0"/>
              <a:t>M</a:t>
            </a:r>
            <a:r>
              <a:rPr lang="en-US" sz="2400" dirty="0" smtClean="0"/>
              <a:t>uscle </a:t>
            </a:r>
            <a:r>
              <a:rPr lang="en-US" sz="2400" dirty="0"/>
              <a:t>rigidity - “lead pipe rigidity”</a:t>
            </a:r>
          </a:p>
          <a:p>
            <a:pPr lvl="2"/>
            <a:r>
              <a:rPr lang="en-US" sz="1800" dirty="0"/>
              <a:t>97%</a:t>
            </a:r>
          </a:p>
          <a:p>
            <a:pPr lvl="1"/>
            <a:r>
              <a:rPr lang="en-US" sz="2400" dirty="0"/>
              <a:t>M</a:t>
            </a:r>
            <a:r>
              <a:rPr lang="en-US" sz="2400" dirty="0" smtClean="0"/>
              <a:t>ental </a:t>
            </a:r>
            <a:r>
              <a:rPr lang="en-US" sz="2400" dirty="0"/>
              <a:t>status changes - delirium and catatonia</a:t>
            </a:r>
          </a:p>
          <a:p>
            <a:pPr lvl="2"/>
            <a:r>
              <a:rPr lang="en-US" sz="1800" dirty="0"/>
              <a:t>97%</a:t>
            </a:r>
            <a:endParaRPr lang="en-US" dirty="0"/>
          </a:p>
        </p:txBody>
      </p:sp>
      <p:sp>
        <p:nvSpPr>
          <p:cNvPr id="4" name="Slide Number Placeholder 3"/>
          <p:cNvSpPr>
            <a:spLocks noGrp="1"/>
          </p:cNvSpPr>
          <p:nvPr>
            <p:ph type="sldNum" sz="quarter" idx="12"/>
          </p:nvPr>
        </p:nvSpPr>
        <p:spPr/>
        <p:txBody>
          <a:bodyPr/>
          <a:lstStyle/>
          <a:p>
            <a:pPr>
              <a:defRPr/>
            </a:pPr>
            <a:fld id="{B08C68DF-A96A-4612-8A28-A42D5BDEE629}" type="slidenum">
              <a:rPr lang="en-US" smtClean="0"/>
              <a:pPr>
                <a:defRPr/>
              </a:pPr>
              <a:t>7</a:t>
            </a:fld>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algn="ctr"/>
            <a:r>
              <a:rPr lang="en-US" sz="4000" b="1" dirty="0">
                <a:latin typeface="Arial" charset="0"/>
              </a:rPr>
              <a:t>Clinical Characteristics</a:t>
            </a:r>
            <a:endParaRPr lang="en-US" sz="4000" b="1" dirty="0"/>
          </a:p>
        </p:txBody>
      </p:sp>
      <p:sp>
        <p:nvSpPr>
          <p:cNvPr id="9219" name="Rectangle 3"/>
          <p:cNvSpPr>
            <a:spLocks noGrp="1" noChangeArrowheads="1"/>
          </p:cNvSpPr>
          <p:nvPr>
            <p:ph idx="1"/>
          </p:nvPr>
        </p:nvSpPr>
        <p:spPr/>
        <p:txBody>
          <a:bodyPr/>
          <a:lstStyle/>
          <a:p>
            <a:r>
              <a:rPr lang="en-US" sz="2800" dirty="0"/>
              <a:t>Signs and symptoms</a:t>
            </a:r>
            <a:r>
              <a:rPr lang="en-US" sz="2000" dirty="0"/>
              <a:t> (continued)</a:t>
            </a:r>
            <a:endParaRPr lang="en-US" sz="2400" dirty="0"/>
          </a:p>
          <a:p>
            <a:pPr lvl="1"/>
            <a:r>
              <a:rPr lang="en-US" sz="2400" dirty="0"/>
              <a:t>A</a:t>
            </a:r>
            <a:r>
              <a:rPr lang="en-US" sz="2400" dirty="0" smtClean="0"/>
              <a:t>utonomic </a:t>
            </a:r>
            <a:r>
              <a:rPr lang="en-US" sz="2400" dirty="0"/>
              <a:t>dysfunction</a:t>
            </a:r>
            <a:endParaRPr lang="en-US" dirty="0"/>
          </a:p>
          <a:p>
            <a:pPr lvl="2"/>
            <a:r>
              <a:rPr lang="en-US" sz="2000" dirty="0"/>
              <a:t>T</a:t>
            </a:r>
            <a:r>
              <a:rPr lang="en-US" sz="2000" dirty="0" smtClean="0"/>
              <a:t>achycardia</a:t>
            </a:r>
            <a:endParaRPr lang="en-US" sz="2000" dirty="0"/>
          </a:p>
          <a:p>
            <a:pPr lvl="3"/>
            <a:r>
              <a:rPr lang="en-US" sz="1800" dirty="0"/>
              <a:t>88%</a:t>
            </a:r>
          </a:p>
          <a:p>
            <a:pPr lvl="2"/>
            <a:r>
              <a:rPr lang="en-US" sz="2000" dirty="0"/>
              <a:t>P</a:t>
            </a:r>
            <a:r>
              <a:rPr lang="en-US" sz="2000" dirty="0" smtClean="0"/>
              <a:t>rofuse </a:t>
            </a:r>
            <a:r>
              <a:rPr lang="en-US" sz="2000" dirty="0"/>
              <a:t>diaphoresis</a:t>
            </a:r>
          </a:p>
          <a:p>
            <a:pPr lvl="2"/>
            <a:r>
              <a:rPr lang="en-US" sz="2000" dirty="0"/>
              <a:t>L</a:t>
            </a:r>
            <a:r>
              <a:rPr lang="en-US" sz="2000" dirty="0" smtClean="0"/>
              <a:t>abile </a:t>
            </a:r>
            <a:r>
              <a:rPr lang="en-US" sz="2000" dirty="0"/>
              <a:t>blood pressure</a:t>
            </a:r>
          </a:p>
          <a:p>
            <a:pPr lvl="3"/>
            <a:r>
              <a:rPr lang="en-US" sz="1800" dirty="0"/>
              <a:t>61%</a:t>
            </a:r>
          </a:p>
          <a:p>
            <a:pPr lvl="2"/>
            <a:r>
              <a:rPr lang="en-US" sz="2000" dirty="0"/>
              <a:t>T</a:t>
            </a:r>
            <a:r>
              <a:rPr lang="en-US" sz="2000" dirty="0" smtClean="0"/>
              <a:t>achycardia </a:t>
            </a:r>
            <a:r>
              <a:rPr lang="en-US" sz="2000" dirty="0"/>
              <a:t>or labile blood pressure</a:t>
            </a:r>
          </a:p>
          <a:p>
            <a:pPr lvl="3"/>
            <a:r>
              <a:rPr lang="en-US" sz="1800" dirty="0"/>
              <a:t>95%</a:t>
            </a:r>
          </a:p>
        </p:txBody>
      </p:sp>
      <p:sp>
        <p:nvSpPr>
          <p:cNvPr id="4" name="Slide Number Placeholder 3"/>
          <p:cNvSpPr>
            <a:spLocks noGrp="1"/>
          </p:cNvSpPr>
          <p:nvPr>
            <p:ph type="sldNum" sz="quarter" idx="12"/>
          </p:nvPr>
        </p:nvSpPr>
        <p:spPr/>
        <p:txBody>
          <a:bodyPr/>
          <a:lstStyle/>
          <a:p>
            <a:pPr>
              <a:defRPr/>
            </a:pPr>
            <a:fld id="{B08C68DF-A96A-4612-8A28-A42D5BDEE629}" type="slidenum">
              <a:rPr lang="en-US" smtClean="0"/>
              <a:pPr>
                <a:defRPr/>
              </a:pPr>
              <a:t>8</a:t>
            </a:fld>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algn="ctr"/>
            <a:r>
              <a:rPr lang="en-US" sz="4000" b="1" dirty="0">
                <a:latin typeface="Arial" charset="0"/>
              </a:rPr>
              <a:t>Clinical Characteristics</a:t>
            </a:r>
          </a:p>
        </p:txBody>
      </p:sp>
      <p:sp>
        <p:nvSpPr>
          <p:cNvPr id="10243" name="Rectangle 3"/>
          <p:cNvSpPr>
            <a:spLocks noGrp="1" noChangeArrowheads="1"/>
          </p:cNvSpPr>
          <p:nvPr>
            <p:ph idx="1"/>
          </p:nvPr>
        </p:nvSpPr>
        <p:spPr/>
        <p:txBody>
          <a:bodyPr/>
          <a:lstStyle/>
          <a:p>
            <a:r>
              <a:rPr lang="en-US" sz="2800" dirty="0"/>
              <a:t>Laboratory findings</a:t>
            </a:r>
          </a:p>
          <a:p>
            <a:pPr lvl="1"/>
            <a:r>
              <a:rPr lang="en-US" sz="2400" dirty="0"/>
              <a:t>R</a:t>
            </a:r>
            <a:r>
              <a:rPr lang="en-US" sz="2400" dirty="0" smtClean="0"/>
              <a:t>habdomyolysis</a:t>
            </a:r>
            <a:endParaRPr lang="en-US" sz="2400" dirty="0"/>
          </a:p>
          <a:p>
            <a:pPr lvl="1"/>
            <a:r>
              <a:rPr lang="en-US" sz="2400" dirty="0"/>
              <a:t>L</a:t>
            </a:r>
            <a:r>
              <a:rPr lang="en-US" sz="2400" dirty="0" smtClean="0"/>
              <a:t>eukocytosis</a:t>
            </a:r>
            <a:endParaRPr lang="en-US" sz="2400" dirty="0"/>
          </a:p>
          <a:p>
            <a:pPr lvl="1"/>
            <a:r>
              <a:rPr lang="en-US" sz="2400" dirty="0"/>
              <a:t>L</a:t>
            </a:r>
            <a:r>
              <a:rPr lang="en-US" sz="2400" dirty="0" smtClean="0"/>
              <a:t>ow </a:t>
            </a:r>
            <a:r>
              <a:rPr lang="en-US" sz="2400" dirty="0"/>
              <a:t>serum iron</a:t>
            </a:r>
          </a:p>
          <a:p>
            <a:pPr lvl="1"/>
            <a:r>
              <a:rPr lang="en-US" sz="2400" dirty="0" smtClean="0"/>
              <a:t>Metabolic </a:t>
            </a:r>
            <a:r>
              <a:rPr lang="en-US" sz="2400" dirty="0"/>
              <a:t>acidosis</a:t>
            </a:r>
          </a:p>
          <a:p>
            <a:pPr lvl="1"/>
            <a:r>
              <a:rPr lang="en-US" sz="2400" dirty="0"/>
              <a:t>E</a:t>
            </a:r>
            <a:r>
              <a:rPr lang="en-US" sz="2400" dirty="0" smtClean="0"/>
              <a:t>lectroencephalogram</a:t>
            </a:r>
            <a:endParaRPr lang="en-US" sz="2400" dirty="0"/>
          </a:p>
          <a:p>
            <a:pPr lvl="1"/>
            <a:r>
              <a:rPr lang="en-US" sz="2400" dirty="0"/>
              <a:t>N</a:t>
            </a:r>
            <a:r>
              <a:rPr lang="en-US" sz="2400" dirty="0" smtClean="0"/>
              <a:t>euroimaging</a:t>
            </a:r>
            <a:endParaRPr lang="en-US" sz="2400" dirty="0"/>
          </a:p>
        </p:txBody>
      </p:sp>
      <p:sp>
        <p:nvSpPr>
          <p:cNvPr id="4" name="Slide Number Placeholder 3"/>
          <p:cNvSpPr>
            <a:spLocks noGrp="1"/>
          </p:cNvSpPr>
          <p:nvPr>
            <p:ph type="sldNum" sz="quarter" idx="12"/>
          </p:nvPr>
        </p:nvSpPr>
        <p:spPr/>
        <p:txBody>
          <a:bodyPr/>
          <a:lstStyle/>
          <a:p>
            <a:pPr>
              <a:defRPr/>
            </a:pPr>
            <a:fld id="{B08C68DF-A96A-4612-8A28-A42D5BDEE629}" type="slidenum">
              <a:rPr lang="en-US" smtClean="0"/>
              <a:pPr>
                <a:defRPr/>
              </a:pPr>
              <a:t>9</a:t>
            </a:fld>
            <a:endParaRPr lang="en-US" dirty="0"/>
          </a:p>
        </p:txBody>
      </p:sp>
    </p:spTree>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REFERENCE_TYPE_1" val="1"/>
  <p:tag name="ARTICULATE_REFERENCE_TITLE_1" val="Continuing Education Test"/>
  <p:tag name="ARTICULATE_REFERENCE_1" val="C:\Documents and Settings\AlisonH\Desktop\APMProject\sampletest.doc"/>
  <p:tag name="ARTICULATE_REFERENCE_TYPE_2" val="0"/>
  <p:tag name="ARTICULATE_REFERENCE_TYPE_3" val="0"/>
  <p:tag name="ARTICULATE_REFERENCE_TYPE_4" val="0"/>
  <p:tag name="ARTICULATE_REFERENCE_TYPE_5" val="0"/>
  <p:tag name="LMS_PUBLISH" val="No"/>
  <p:tag name="ARTICULATE_TEMPLATE" val="Full sidebar with toolbar"/>
  <p:tag name="PRESENTER" val="Alison Holcomb"/>
  <p:tag name="PRESENTER_TITLE" val="Association Manager"/>
  <p:tag name="PRESENTER_EMAIL" val="aholcomb@custommanagement.com"/>
  <p:tag name="PRESENTER_BIO" val="Alison Holcomb is testing this software. 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
  <p:tag name="LOGO_PIC_2" val="C:\Documents and Settings\AlisonH\Desktop\APMProject\apm-logogreen copy.jpg"/>
  <p:tag name="PRESENTER_PIC_MODE" val="0"/>
  <p:tag name="LOGO_PIC_MODE" val="1"/>
  <p:tag name="PRESENTATION_TITLE" val="APM Test Pres w/ MP3"/>
  <p:tag name="LASTPUBLISHED" val="C:\Documents and Settings\AlisonH\Desktop\apmboardreviewcourseslidetemplate\index.html"/>
</p:tagLst>
</file>

<file path=ppt/theme/theme1.xml><?xml version="1.0" encoding="utf-8"?>
<a:theme xmlns:a="http://schemas.openxmlformats.org/drawingml/2006/main" name="APM presentation template">
  <a:themeElements>
    <a:clrScheme name="Custom 15">
      <a:dk1>
        <a:sysClr val="windowText" lastClr="000000"/>
      </a:dk1>
      <a:lt1>
        <a:sysClr val="window" lastClr="FFFFFF"/>
      </a:lt1>
      <a:dk2>
        <a:srgbClr val="1F497D"/>
      </a:dk2>
      <a:lt2>
        <a:srgbClr val="EEECE1"/>
      </a:lt2>
      <a:accent1>
        <a:srgbClr val="CCCC33"/>
      </a:accent1>
      <a:accent2>
        <a:srgbClr val="0066CC"/>
      </a:accent2>
      <a:accent3>
        <a:srgbClr val="3399CC"/>
      </a:accent3>
      <a:accent4>
        <a:srgbClr val="99CC66"/>
      </a:accent4>
      <a:accent5>
        <a:srgbClr val="666666"/>
      </a:accent5>
      <a:accent6>
        <a:srgbClr val="31859E"/>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APM presentation template</Template>
  <TotalTime>8581</TotalTime>
  <Words>6265</Words>
  <Application>Microsoft Office PowerPoint</Application>
  <PresentationFormat>On-screen Show (4:3)</PresentationFormat>
  <Paragraphs>1108</Paragraphs>
  <Slides>53</Slides>
  <Notes>50</Notes>
  <HiddenSlides>0</HiddenSlides>
  <MMClips>0</MMClips>
  <ScaleCrop>false</ScaleCrop>
  <HeadingPairs>
    <vt:vector size="4" baseType="variant">
      <vt:variant>
        <vt:lpstr>Theme</vt:lpstr>
      </vt:variant>
      <vt:variant>
        <vt:i4>1</vt:i4>
      </vt:variant>
      <vt:variant>
        <vt:lpstr>Slide Titles</vt:lpstr>
      </vt:variant>
      <vt:variant>
        <vt:i4>53</vt:i4>
      </vt:variant>
    </vt:vector>
  </HeadingPairs>
  <TitlesOfParts>
    <vt:vector size="54" baseType="lpstr">
      <vt:lpstr>APM presentation template</vt:lpstr>
      <vt:lpstr>Neuroleptic Malignant Syndrome and Serotonin Syndrome</vt:lpstr>
      <vt:lpstr>Historical Background</vt:lpstr>
      <vt:lpstr>Incidence</vt:lpstr>
      <vt:lpstr>Pathogenesis</vt:lpstr>
      <vt:lpstr>Pathogenesis</vt:lpstr>
      <vt:lpstr>Clinical Characteristics</vt:lpstr>
      <vt:lpstr>Clinical Characteristics</vt:lpstr>
      <vt:lpstr>Clinical Characteristics</vt:lpstr>
      <vt:lpstr>Clinical Characteristics</vt:lpstr>
      <vt:lpstr>Clinical Characteristics</vt:lpstr>
      <vt:lpstr>Diagnostic Criteria Caroff’s Criteria for NMS</vt:lpstr>
      <vt:lpstr>Diagnostic Criteria DSM - IV TR</vt:lpstr>
      <vt:lpstr>Diagnostic Criteria Levenson’s Criteria</vt:lpstr>
      <vt:lpstr>Risk Factors</vt:lpstr>
      <vt:lpstr>Risk Factors</vt:lpstr>
      <vt:lpstr>Risk Factors</vt:lpstr>
      <vt:lpstr>Risk Factors</vt:lpstr>
      <vt:lpstr>Differential Diagnosis</vt:lpstr>
      <vt:lpstr>Differential Diagnosis</vt:lpstr>
      <vt:lpstr>Differential Diagnosis</vt:lpstr>
      <vt:lpstr>Clinical Course</vt:lpstr>
      <vt:lpstr>Outcomes</vt:lpstr>
      <vt:lpstr>Outcomes</vt:lpstr>
      <vt:lpstr>Treatment</vt:lpstr>
      <vt:lpstr>Treatments</vt:lpstr>
      <vt:lpstr>Treatments</vt:lpstr>
      <vt:lpstr>Treatments</vt:lpstr>
      <vt:lpstr>Rough Treatment Guidelines</vt:lpstr>
      <vt:lpstr>Antipsychotic Rechallenge</vt:lpstr>
      <vt:lpstr>Serotonin Syndrome</vt:lpstr>
      <vt:lpstr>Serotonin Syndrome</vt:lpstr>
      <vt:lpstr>Serotonin Syndrome</vt:lpstr>
      <vt:lpstr>Serotonin Syndrome</vt:lpstr>
      <vt:lpstr>Serotonin Syndrome</vt:lpstr>
      <vt:lpstr>Serotonin Syndrome</vt:lpstr>
      <vt:lpstr>Serotonin Syndrome</vt:lpstr>
      <vt:lpstr>Serotonin Syndrome</vt:lpstr>
      <vt:lpstr>Serotonin Syndrome</vt:lpstr>
      <vt:lpstr>Serotonin Syndrome</vt:lpstr>
      <vt:lpstr>Serotonin Syndrome</vt:lpstr>
      <vt:lpstr>Serotonin Syndrome</vt:lpstr>
      <vt:lpstr>Serotonin Syndrome</vt:lpstr>
      <vt:lpstr>Serotonin Syndrome</vt:lpstr>
      <vt:lpstr>Serotonin Syndrome</vt:lpstr>
      <vt:lpstr>Serotonin Syndrome</vt:lpstr>
      <vt:lpstr>Serotonin Syndrome</vt:lpstr>
      <vt:lpstr>Serotonin Syndrome</vt:lpstr>
      <vt:lpstr>Serotonin Syndrome</vt:lpstr>
      <vt:lpstr>Serotonin Syndrome</vt:lpstr>
      <vt:lpstr>Serotonin Syndrome</vt:lpstr>
      <vt:lpstr>Serotonin Syndrome</vt:lpstr>
      <vt:lpstr>NMS versus 5HT Syndrome</vt:lpstr>
      <vt:lpstr>Selected References</vt:lpstr>
    </vt:vector>
  </TitlesOfParts>
  <Company>TRS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dc:title>
  <dc:creator>Alison Holcomb</dc:creator>
  <cp:lastModifiedBy>ASCHWA2</cp:lastModifiedBy>
  <cp:revision>262</cp:revision>
  <dcterms:created xsi:type="dcterms:W3CDTF">2004-06-17T14:37:44Z</dcterms:created>
  <dcterms:modified xsi:type="dcterms:W3CDTF">2013-11-08T21:21:25Z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rticulatePath">
    <vt:lpwstr>APMSlidesrev</vt:lpwstr>
  </property>
  <property fmtid="{D5CDD505-2E9C-101B-9397-08002B2CF9AE}" pid="3" name="LastUsedName">
    <vt:lpwstr>APMBoardReviewCourseSlideTemplate</vt:lpwstr>
  </property>
</Properties>
</file>