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363" r:id="rId2"/>
    <p:sldId id="308" r:id="rId3"/>
    <p:sldId id="310" r:id="rId4"/>
    <p:sldId id="356" r:id="rId5"/>
    <p:sldId id="357" r:id="rId6"/>
    <p:sldId id="313" r:id="rId7"/>
    <p:sldId id="314" r:id="rId8"/>
    <p:sldId id="358" r:id="rId9"/>
    <p:sldId id="315" r:id="rId10"/>
    <p:sldId id="316" r:id="rId11"/>
    <p:sldId id="317" r:id="rId12"/>
    <p:sldId id="318" r:id="rId13"/>
    <p:sldId id="319" r:id="rId14"/>
    <p:sldId id="320" r:id="rId15"/>
    <p:sldId id="321" r:id="rId16"/>
    <p:sldId id="323" r:id="rId17"/>
    <p:sldId id="348" r:id="rId18"/>
    <p:sldId id="349" r:id="rId19"/>
    <p:sldId id="350" r:id="rId20"/>
    <p:sldId id="351" r:id="rId21"/>
    <p:sldId id="352" r:id="rId22"/>
    <p:sldId id="353" r:id="rId23"/>
    <p:sldId id="354" r:id="rId24"/>
    <p:sldId id="355" r:id="rId25"/>
    <p:sldId id="331" r:id="rId26"/>
    <p:sldId id="332" r:id="rId27"/>
    <p:sldId id="334" r:id="rId28"/>
    <p:sldId id="335" r:id="rId29"/>
    <p:sldId id="336" r:id="rId30"/>
    <p:sldId id="338" r:id="rId31"/>
    <p:sldId id="339" r:id="rId32"/>
    <p:sldId id="340" r:id="rId33"/>
    <p:sldId id="341" r:id="rId34"/>
    <p:sldId id="342" r:id="rId35"/>
    <p:sldId id="343" r:id="rId36"/>
    <p:sldId id="359" r:id="rId37"/>
    <p:sldId id="360" r:id="rId38"/>
    <p:sldId id="361" r:id="rId39"/>
    <p:sldId id="346" r:id="rId40"/>
    <p:sldId id="347" r:id="rId41"/>
  </p:sldIdLst>
  <p:sldSz cx="9144000" cy="6858000" type="screen4x3"/>
  <p:notesSz cx="6858000" cy="9144000"/>
  <p:custDataLst>
    <p:tags r:id="rId44"/>
  </p:custDataLst>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66"/>
    <a:srgbClr val="FFFF00"/>
    <a:srgbClr val="CCFFFF"/>
    <a:srgbClr val="CCECFF"/>
    <a:srgbClr val="666633"/>
    <a:srgbClr val="CC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930" y="-43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77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B3FAFDEA-A390-46A7-88C9-DDFCDE1C3AA3}" type="slidenum">
              <a:rPr lang="en-US"/>
              <a:pPr/>
              <a:t>‹#›</a:t>
            </a:fld>
            <a:endParaRPr lang="en-US"/>
          </a:p>
        </p:txBody>
      </p:sp>
    </p:spTree>
    <p:extLst>
      <p:ext uri="{BB962C8B-B14F-4D97-AF65-F5344CB8AC3E}">
        <p14:creationId xmlns:p14="http://schemas.microsoft.com/office/powerpoint/2010/main" val="2179757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42AF14D6-E118-4D56-BD7E-FB6B5BE13D66}" type="slidenum">
              <a:rPr lang="en-US"/>
              <a:pPr/>
              <a:t>‹#›</a:t>
            </a:fld>
            <a:endParaRPr lang="en-US"/>
          </a:p>
        </p:txBody>
      </p:sp>
    </p:spTree>
    <p:extLst>
      <p:ext uri="{BB962C8B-B14F-4D97-AF65-F5344CB8AC3E}">
        <p14:creationId xmlns:p14="http://schemas.microsoft.com/office/powerpoint/2010/main" val="28603141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The goal of palliative care is to treat symptoms and improve quality of life for the duration of the illness, not hasten death.</a:t>
            </a:r>
          </a:p>
          <a:p>
            <a:endParaRPr lang="en-US" smtClean="0">
              <a:latin typeface="Arial" pitchFamily="34" charset="0"/>
              <a:ea typeface="ＭＳ Ｐゴシック" pitchFamily="34" charset="-128"/>
            </a:endParaRPr>
          </a:p>
        </p:txBody>
      </p:sp>
      <p:sp>
        <p:nvSpPr>
          <p:cNvPr id="18435" name="Slide Number Placeholder 3"/>
          <p:cNvSpPr>
            <a:spLocks noGrp="1"/>
          </p:cNvSpPr>
          <p:nvPr>
            <p:ph type="sldNum" sz="quarter" idx="5"/>
          </p:nvPr>
        </p:nvSpPr>
        <p:spPr>
          <a:noFill/>
        </p:spPr>
        <p:txBody>
          <a:bodyPr/>
          <a:lstStyle/>
          <a:p>
            <a:fld id="{F7380550-444B-4D94-A33C-9FDBAAC4B1C9}" type="slidenum">
              <a:rPr lang="en-US"/>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It would not make sense to use an SSRI to relieve depression in a person with a week to live.   Reducing depressive symptoms in cases such as this may be helpful to the patient and family in allowing them to say good-bye and settle property.  For this, use methylphenidate.</a:t>
            </a:r>
          </a:p>
        </p:txBody>
      </p:sp>
      <p:sp>
        <p:nvSpPr>
          <p:cNvPr id="36867" name="Slide Number Placeholder 3"/>
          <p:cNvSpPr>
            <a:spLocks noGrp="1"/>
          </p:cNvSpPr>
          <p:nvPr>
            <p:ph type="sldNum" sz="quarter" idx="5"/>
          </p:nvPr>
        </p:nvSpPr>
        <p:spPr>
          <a:noFill/>
        </p:spPr>
        <p:txBody>
          <a:bodyPr/>
          <a:lstStyle/>
          <a:p>
            <a:fld id="{CCDB628B-33D8-4C31-AF0D-302DC9F350B5}"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38915" name="Slide Number Placeholder 3"/>
          <p:cNvSpPr>
            <a:spLocks noGrp="1"/>
          </p:cNvSpPr>
          <p:nvPr>
            <p:ph type="sldNum" sz="quarter" idx="5"/>
          </p:nvPr>
        </p:nvSpPr>
        <p:spPr>
          <a:noFill/>
        </p:spPr>
        <p:txBody>
          <a:bodyPr/>
          <a:lstStyle/>
          <a:p>
            <a:fld id="{A2883DA9-BA1C-4926-8C90-CAAFFC82E039}"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ln/>
        </p:spPr>
      </p:sp>
      <p:sp>
        <p:nvSpPr>
          <p:cNvPr id="40962"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Again, adequate control of pain!!!</a:t>
            </a:r>
          </a:p>
          <a:p>
            <a:endParaRPr lang="en-US" smtClean="0">
              <a:latin typeface="Arial" pitchFamily="34" charset="0"/>
              <a:ea typeface="ＭＳ Ｐゴシック" pitchFamily="34" charset="-128"/>
            </a:endParaRPr>
          </a:p>
        </p:txBody>
      </p:sp>
      <p:sp>
        <p:nvSpPr>
          <p:cNvPr id="40963" name="Slide Number Placeholder 3"/>
          <p:cNvSpPr>
            <a:spLocks noGrp="1"/>
          </p:cNvSpPr>
          <p:nvPr>
            <p:ph type="sldNum" sz="quarter" idx="5"/>
          </p:nvPr>
        </p:nvSpPr>
        <p:spPr>
          <a:noFill/>
        </p:spPr>
        <p:txBody>
          <a:bodyPr/>
          <a:lstStyle/>
          <a:p>
            <a:fld id="{A92B384B-96EE-4877-8FF3-8769C6968B1D}" type="slidenum">
              <a:rPr lang="en-US"/>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43011" name="Slide Number Placeholder 3"/>
          <p:cNvSpPr>
            <a:spLocks noGrp="1"/>
          </p:cNvSpPr>
          <p:nvPr>
            <p:ph type="sldNum" sz="quarter" idx="5"/>
          </p:nvPr>
        </p:nvSpPr>
        <p:spPr>
          <a:noFill/>
        </p:spPr>
        <p:txBody>
          <a:bodyPr/>
          <a:lstStyle/>
          <a:p>
            <a:fld id="{BFA1F0B5-D4B9-43D8-9D23-4901FA160D67}" type="slidenum">
              <a:rPr lang="en-US"/>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It is important to attempt to treat and reverse delirium at the end of life.  The goal is to help the patient and family at this difficult point in time.  Hyperactive delirium can be a very disruptive and scary disorder that can make the dying process a very traumatic experience.  Anything we can do to help control this disorder and help the family and patient interact and make important decisions is very important.</a:t>
            </a:r>
          </a:p>
          <a:p>
            <a:r>
              <a:rPr lang="en-US" smtClean="0">
                <a:latin typeface="Arial" pitchFamily="34" charset="0"/>
                <a:ea typeface="ＭＳ Ｐゴシック" pitchFamily="34" charset="-128"/>
              </a:rPr>
              <a:t>Delirium at the end of life most is often reversible!</a:t>
            </a:r>
          </a:p>
          <a:p>
            <a:r>
              <a:rPr lang="en-US" smtClean="0">
                <a:latin typeface="Arial" pitchFamily="34" charset="0"/>
                <a:ea typeface="ＭＳ Ｐゴシック" pitchFamily="34" charset="-128"/>
              </a:rPr>
              <a:t>Needs references for quoted studies.</a:t>
            </a:r>
          </a:p>
          <a:p>
            <a:endParaRPr lang="en-US" smtClean="0">
              <a:latin typeface="Arial" pitchFamily="34" charset="0"/>
              <a:ea typeface="ＭＳ Ｐゴシック" pitchFamily="34" charset="-128"/>
            </a:endParaRPr>
          </a:p>
          <a:p>
            <a:r>
              <a:rPr lang="en-US" smtClean="0">
                <a:latin typeface="Arial" pitchFamily="34" charset="0"/>
                <a:ea typeface="ＭＳ Ｐゴシック" pitchFamily="34" charset="-128"/>
              </a:rPr>
              <a:t>Again these were from Levinson….</a:t>
            </a:r>
          </a:p>
          <a:p>
            <a:endParaRPr lang="en-US" smtClean="0">
              <a:latin typeface="Arial" pitchFamily="34" charset="0"/>
              <a:ea typeface="ＭＳ Ｐゴシック" pitchFamily="34" charset="-128"/>
            </a:endParaRPr>
          </a:p>
        </p:txBody>
      </p:sp>
      <p:sp>
        <p:nvSpPr>
          <p:cNvPr id="45059" name="Slide Number Placeholder 3"/>
          <p:cNvSpPr>
            <a:spLocks noGrp="1"/>
          </p:cNvSpPr>
          <p:nvPr>
            <p:ph type="sldNum" sz="quarter" idx="5"/>
          </p:nvPr>
        </p:nvSpPr>
        <p:spPr>
          <a:noFill/>
        </p:spPr>
        <p:txBody>
          <a:bodyPr/>
          <a:lstStyle/>
          <a:p>
            <a:fld id="{25ECEAD7-7F9B-4D67-B380-50693E8B3411}" type="slidenum">
              <a:rPr lang="en-US"/>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47107" name="Slide Number Placeholder 3"/>
          <p:cNvSpPr>
            <a:spLocks noGrp="1"/>
          </p:cNvSpPr>
          <p:nvPr>
            <p:ph type="sldNum" sz="quarter" idx="5"/>
          </p:nvPr>
        </p:nvSpPr>
        <p:spPr>
          <a:noFill/>
        </p:spPr>
        <p:txBody>
          <a:bodyPr/>
          <a:lstStyle/>
          <a:p>
            <a:fld id="{A8737ACA-4E0E-4035-A74D-30E149C20664}" type="slidenum">
              <a:rPr lang="en-US"/>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49155" name="Slide Number Placeholder 3"/>
          <p:cNvSpPr>
            <a:spLocks noGrp="1"/>
          </p:cNvSpPr>
          <p:nvPr>
            <p:ph type="sldNum" sz="quarter" idx="5"/>
          </p:nvPr>
        </p:nvSpPr>
        <p:spPr>
          <a:noFill/>
        </p:spPr>
        <p:txBody>
          <a:bodyPr/>
          <a:lstStyle/>
          <a:p>
            <a:fld id="{6E6046D8-31BA-491C-AACC-9662C5817A05}" type="slidenum">
              <a:rPr lang="en-US"/>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solidFill>
            <a:srgbClr val="FFFFFF"/>
          </a:solidFill>
          <a:ln/>
        </p:spPr>
      </p:sp>
      <p:sp>
        <p:nvSpPr>
          <p:cNvPr id="51202"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a:solidFill>
            <a:srgbClr val="FFFFFF"/>
          </a:solidFill>
          <a:ln/>
        </p:spPr>
      </p:sp>
      <p:sp>
        <p:nvSpPr>
          <p:cNvPr id="53250"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solidFill>
            <a:srgbClr val="FFFFFF"/>
          </a:solidFill>
          <a:ln/>
        </p:spPr>
      </p:sp>
      <p:sp>
        <p:nvSpPr>
          <p:cNvPr id="55298"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0483" name="Slide Number Placeholder 3"/>
          <p:cNvSpPr>
            <a:spLocks noGrp="1"/>
          </p:cNvSpPr>
          <p:nvPr>
            <p:ph type="sldNum" sz="quarter" idx="5"/>
          </p:nvPr>
        </p:nvSpPr>
        <p:spPr>
          <a:noFill/>
        </p:spPr>
        <p:txBody>
          <a:bodyPr/>
          <a:lstStyle/>
          <a:p>
            <a:fld id="{5A9ACA59-049B-4098-A0C3-8F087CD752B9}" type="slidenum">
              <a:rPr lang="en-US"/>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a:solidFill>
            <a:srgbClr val="FFFFFF"/>
          </a:solidFill>
          <a:ln/>
        </p:spPr>
      </p:sp>
      <p:sp>
        <p:nvSpPr>
          <p:cNvPr id="57346"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solidFill>
            <a:srgbClr val="FFFFFF"/>
          </a:solidFill>
          <a:ln/>
        </p:spPr>
      </p:sp>
      <p:sp>
        <p:nvSpPr>
          <p:cNvPr id="59394"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solidFill>
            <a:srgbClr val="FFFFFF"/>
          </a:solidFill>
          <a:ln/>
        </p:spPr>
      </p:sp>
      <p:sp>
        <p:nvSpPr>
          <p:cNvPr id="61442"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a:solidFill>
            <a:srgbClr val="FFFFFF"/>
          </a:solidFill>
          <a:ln/>
        </p:spPr>
      </p:sp>
      <p:sp>
        <p:nvSpPr>
          <p:cNvPr id="63490"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a:ln/>
        </p:spPr>
      </p:sp>
      <p:sp>
        <p:nvSpPr>
          <p:cNvPr id="6553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65539" name="Slide Number Placeholder 3"/>
          <p:cNvSpPr>
            <a:spLocks noGrp="1"/>
          </p:cNvSpPr>
          <p:nvPr>
            <p:ph type="sldNum" sz="quarter" idx="5"/>
          </p:nvPr>
        </p:nvSpPr>
        <p:spPr>
          <a:noFill/>
        </p:spPr>
        <p:txBody>
          <a:bodyPr/>
          <a:lstStyle/>
          <a:p>
            <a:fld id="{A10BAD90-62E2-4597-8FC4-E13179901539}" type="slidenum">
              <a:rPr lang="en-US"/>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a:ln/>
        </p:spPr>
      </p:sp>
      <p:sp>
        <p:nvSpPr>
          <p:cNvPr id="67586"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67587" name="Slide Number Placeholder 3"/>
          <p:cNvSpPr>
            <a:spLocks noGrp="1"/>
          </p:cNvSpPr>
          <p:nvPr>
            <p:ph type="sldNum" sz="quarter" idx="5"/>
          </p:nvPr>
        </p:nvSpPr>
        <p:spPr>
          <a:noFill/>
        </p:spPr>
        <p:txBody>
          <a:bodyPr/>
          <a:lstStyle/>
          <a:p>
            <a:fld id="{823E8FC5-745C-46E3-8281-11DA70145BFA}" type="slidenum">
              <a:rPr lang="en-US"/>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a:ln/>
        </p:spPr>
      </p:sp>
      <p:sp>
        <p:nvSpPr>
          <p:cNvPr id="69634"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69635" name="Slide Number Placeholder 3"/>
          <p:cNvSpPr>
            <a:spLocks noGrp="1"/>
          </p:cNvSpPr>
          <p:nvPr>
            <p:ph type="sldNum" sz="quarter" idx="5"/>
          </p:nvPr>
        </p:nvSpPr>
        <p:spPr>
          <a:noFill/>
        </p:spPr>
        <p:txBody>
          <a:bodyPr/>
          <a:lstStyle/>
          <a:p>
            <a:fld id="{4B2E6FF9-FD30-40E0-BDA2-94AB88C066CA}" type="slidenum">
              <a:rPr lang="en-US"/>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a:ln/>
        </p:spPr>
      </p:sp>
      <p:sp>
        <p:nvSpPr>
          <p:cNvPr id="71682"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71683" name="Slide Number Placeholder 3"/>
          <p:cNvSpPr>
            <a:spLocks noGrp="1"/>
          </p:cNvSpPr>
          <p:nvPr>
            <p:ph type="sldNum" sz="quarter" idx="5"/>
          </p:nvPr>
        </p:nvSpPr>
        <p:spPr>
          <a:noFill/>
        </p:spPr>
        <p:txBody>
          <a:bodyPr/>
          <a:lstStyle/>
          <a:p>
            <a:fld id="{77123F1F-5AAC-4E2F-8711-FCAFCAACF4CF}" type="slidenum">
              <a:rPr lang="en-US"/>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a:ln/>
        </p:spPr>
      </p:sp>
      <p:sp>
        <p:nvSpPr>
          <p:cNvPr id="7373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73731" name="Slide Number Placeholder 3"/>
          <p:cNvSpPr>
            <a:spLocks noGrp="1"/>
          </p:cNvSpPr>
          <p:nvPr>
            <p:ph type="sldNum" sz="quarter" idx="5"/>
          </p:nvPr>
        </p:nvSpPr>
        <p:spPr>
          <a:noFill/>
        </p:spPr>
        <p:txBody>
          <a:bodyPr/>
          <a:lstStyle/>
          <a:p>
            <a:fld id="{40D4A0A1-FC58-4ACC-AC8F-9086FB2C9D3C}" type="slidenum">
              <a:rPr lang="en-US"/>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a:ln/>
        </p:spPr>
      </p:sp>
      <p:sp>
        <p:nvSpPr>
          <p:cNvPr id="75778"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Needs reference</a:t>
            </a:r>
          </a:p>
          <a:p>
            <a:endParaRPr lang="en-US" smtClean="0">
              <a:latin typeface="Arial" pitchFamily="34" charset="0"/>
              <a:ea typeface="ＭＳ Ｐゴシック" pitchFamily="34" charset="-128"/>
            </a:endParaRPr>
          </a:p>
        </p:txBody>
      </p:sp>
      <p:sp>
        <p:nvSpPr>
          <p:cNvPr id="75779" name="Slide Number Placeholder 3"/>
          <p:cNvSpPr>
            <a:spLocks noGrp="1"/>
          </p:cNvSpPr>
          <p:nvPr>
            <p:ph type="sldNum" sz="quarter" idx="5"/>
          </p:nvPr>
        </p:nvSpPr>
        <p:spPr>
          <a:noFill/>
        </p:spPr>
        <p:txBody>
          <a:bodyPr/>
          <a:lstStyle/>
          <a:p>
            <a:fld id="{F36AB319-D779-4FFA-8A25-11F44E5BED60}" type="slidenum">
              <a:rPr lang="en-US"/>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2531" name="Slide Number Placeholder 3"/>
          <p:cNvSpPr>
            <a:spLocks noGrp="1"/>
          </p:cNvSpPr>
          <p:nvPr>
            <p:ph type="sldNum" sz="quarter" idx="5"/>
          </p:nvPr>
        </p:nvSpPr>
        <p:spPr>
          <a:noFill/>
        </p:spPr>
        <p:txBody>
          <a:bodyPr/>
          <a:lstStyle/>
          <a:p>
            <a:fld id="{F98643ED-C442-4700-BF9E-67DF1D0AA584}" type="slidenum">
              <a:rPr lang="en-US"/>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a:ln/>
        </p:spPr>
      </p:sp>
      <p:sp>
        <p:nvSpPr>
          <p:cNvPr id="77826"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Thus, appetite appears to be more closely related to psychological symptoms of depression than sleep and fatigue</a:t>
            </a:r>
          </a:p>
          <a:p>
            <a:endParaRPr lang="en-US" smtClean="0">
              <a:latin typeface="Arial" pitchFamily="34" charset="0"/>
              <a:ea typeface="ＭＳ Ｐゴシック" pitchFamily="34" charset="-128"/>
            </a:endParaRPr>
          </a:p>
        </p:txBody>
      </p:sp>
      <p:sp>
        <p:nvSpPr>
          <p:cNvPr id="77827" name="Slide Number Placeholder 3"/>
          <p:cNvSpPr>
            <a:spLocks noGrp="1"/>
          </p:cNvSpPr>
          <p:nvPr>
            <p:ph type="sldNum" sz="quarter" idx="5"/>
          </p:nvPr>
        </p:nvSpPr>
        <p:spPr>
          <a:noFill/>
        </p:spPr>
        <p:txBody>
          <a:bodyPr/>
          <a:lstStyle/>
          <a:p>
            <a:fld id="{A9D63FEA-E896-4916-B1E5-4967B8C258D8}" type="slidenum">
              <a:rPr lang="en-US"/>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a:ln/>
        </p:spPr>
      </p:sp>
      <p:sp>
        <p:nvSpPr>
          <p:cNvPr id="79874"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Thus, where there is depression, look for anxiety and vice versa.</a:t>
            </a:r>
          </a:p>
          <a:p>
            <a:endParaRPr lang="en-US" smtClean="0">
              <a:latin typeface="Arial" pitchFamily="34" charset="0"/>
              <a:ea typeface="ＭＳ Ｐゴシック" pitchFamily="34" charset="-128"/>
            </a:endParaRPr>
          </a:p>
          <a:p>
            <a:endParaRPr lang="en-US" smtClean="0">
              <a:latin typeface="Arial" pitchFamily="34" charset="0"/>
              <a:ea typeface="ＭＳ Ｐゴシック" pitchFamily="34" charset="-128"/>
            </a:endParaRPr>
          </a:p>
        </p:txBody>
      </p:sp>
      <p:sp>
        <p:nvSpPr>
          <p:cNvPr id="79875" name="Slide Number Placeholder 3"/>
          <p:cNvSpPr>
            <a:spLocks noGrp="1"/>
          </p:cNvSpPr>
          <p:nvPr>
            <p:ph type="sldNum" sz="quarter" idx="5"/>
          </p:nvPr>
        </p:nvSpPr>
        <p:spPr>
          <a:noFill/>
        </p:spPr>
        <p:txBody>
          <a:bodyPr/>
          <a:lstStyle/>
          <a:p>
            <a:fld id="{81F5C11C-6E3D-457C-9F13-D7C767A88AF2}" type="slidenum">
              <a:rPr lang="en-US"/>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a:ln/>
        </p:spPr>
      </p:sp>
      <p:sp>
        <p:nvSpPr>
          <p:cNvPr id="81922"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81923" name="Slide Number Placeholder 3"/>
          <p:cNvSpPr>
            <a:spLocks noGrp="1"/>
          </p:cNvSpPr>
          <p:nvPr>
            <p:ph type="sldNum" sz="quarter" idx="5"/>
          </p:nvPr>
        </p:nvSpPr>
        <p:spPr>
          <a:noFill/>
        </p:spPr>
        <p:txBody>
          <a:bodyPr/>
          <a:lstStyle/>
          <a:p>
            <a:fld id="{D15A63B3-B9A6-4E28-820E-527AC8EFF37E}" type="slidenum">
              <a:rPr lang="en-US"/>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a:ln/>
        </p:spPr>
      </p:sp>
      <p:sp>
        <p:nvSpPr>
          <p:cNvPr id="8397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83971" name="Slide Number Placeholder 3"/>
          <p:cNvSpPr>
            <a:spLocks noGrp="1"/>
          </p:cNvSpPr>
          <p:nvPr>
            <p:ph type="sldNum" sz="quarter" idx="5"/>
          </p:nvPr>
        </p:nvSpPr>
        <p:spPr>
          <a:noFill/>
        </p:spPr>
        <p:txBody>
          <a:bodyPr/>
          <a:lstStyle/>
          <a:p>
            <a:fld id="{21B92A1A-33FA-4B7F-B24F-EDBC1061567D}" type="slidenum">
              <a:rPr lang="en-US"/>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86019" name="Slide Number Placeholder 3"/>
          <p:cNvSpPr>
            <a:spLocks noGrp="1"/>
          </p:cNvSpPr>
          <p:nvPr>
            <p:ph type="sldNum" sz="quarter" idx="5"/>
          </p:nvPr>
        </p:nvSpPr>
        <p:spPr>
          <a:noFill/>
        </p:spPr>
        <p:txBody>
          <a:bodyPr/>
          <a:lstStyle/>
          <a:p>
            <a:fld id="{718C6B3A-31A2-45D2-9F30-6F89AAFE9459}" type="slidenum">
              <a:rPr lang="en-US"/>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noTextEdit="1"/>
          </p:cNvSpPr>
          <p:nvPr>
            <p:ph type="sldImg"/>
          </p:nvPr>
        </p:nvSpPr>
        <p:spPr>
          <a:ln/>
        </p:spPr>
      </p:sp>
      <p:sp>
        <p:nvSpPr>
          <p:cNvPr id="9113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91139" name="Slide Number Placeholder 3"/>
          <p:cNvSpPr>
            <a:spLocks noGrp="1"/>
          </p:cNvSpPr>
          <p:nvPr>
            <p:ph type="sldNum" sz="quarter" idx="5"/>
          </p:nvPr>
        </p:nvSpPr>
        <p:spPr>
          <a:noFill/>
        </p:spPr>
        <p:txBody>
          <a:bodyPr/>
          <a:lstStyle/>
          <a:p>
            <a:fld id="{6AD388C9-F42A-4CDA-9F73-B8DE4C016738}" type="slidenum">
              <a:rPr lang="en-US"/>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noTextEdit="1"/>
          </p:cNvSpPr>
          <p:nvPr>
            <p:ph type="sldImg"/>
          </p:nvPr>
        </p:nvSpPr>
        <p:spPr>
          <a:ln/>
        </p:spPr>
      </p:sp>
      <p:sp>
        <p:nvSpPr>
          <p:cNvPr id="93186"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93187" name="Slide Number Placeholder 3"/>
          <p:cNvSpPr>
            <a:spLocks noGrp="1"/>
          </p:cNvSpPr>
          <p:nvPr>
            <p:ph type="sldNum" sz="quarter" idx="5"/>
          </p:nvPr>
        </p:nvSpPr>
        <p:spPr>
          <a:noFill/>
        </p:spPr>
        <p:txBody>
          <a:bodyPr/>
          <a:lstStyle/>
          <a:p>
            <a:fld id="{817D9637-6D38-4510-8082-364F63DCA831}" type="slidenum">
              <a:rPr lang="en-US"/>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24579" name="Slide Number Placeholder 3"/>
          <p:cNvSpPr>
            <a:spLocks noGrp="1"/>
          </p:cNvSpPr>
          <p:nvPr>
            <p:ph type="sldNum" sz="quarter" idx="5"/>
          </p:nvPr>
        </p:nvSpPr>
        <p:spPr>
          <a:noFill/>
        </p:spPr>
        <p:txBody>
          <a:bodyPr/>
          <a:lstStyle/>
          <a:p>
            <a:fld id="{7C811E64-FABE-4824-8BFC-53CE6014C64E}" type="slidenum">
              <a:rPr lang="en-US"/>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Because of the polypharmacy and medical comorbidity, it is best to consider organic etiologies in your differential diagnosis of anxiety in this patient population.  </a:t>
            </a:r>
          </a:p>
          <a:p>
            <a:endParaRPr lang="en-US" smtClean="0">
              <a:latin typeface="Arial" pitchFamily="34" charset="0"/>
              <a:ea typeface="ＭＳ Ｐゴシック" pitchFamily="34" charset="-128"/>
            </a:endParaRPr>
          </a:p>
        </p:txBody>
      </p:sp>
      <p:sp>
        <p:nvSpPr>
          <p:cNvPr id="26627" name="Slide Number Placeholder 3"/>
          <p:cNvSpPr>
            <a:spLocks noGrp="1"/>
          </p:cNvSpPr>
          <p:nvPr>
            <p:ph type="sldNum" sz="quarter" idx="5"/>
          </p:nvPr>
        </p:nvSpPr>
        <p:spPr>
          <a:noFill/>
        </p:spPr>
        <p:txBody>
          <a:bodyPr/>
          <a:lstStyle/>
          <a:p>
            <a:fld id="{2FB270AD-119B-4CCB-AE48-C67B2B302E7A}" type="slidenum">
              <a:rPr lang="en-US"/>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Always remember drug-drug interactions to avoid unwanted and unexpected side effects.  We don</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t want to produce symptoms….  We want to reduce symptoms.</a:t>
            </a:r>
          </a:p>
          <a:p>
            <a:endParaRPr lang="en-US" smtClean="0">
              <a:latin typeface="Arial" pitchFamily="34" charset="0"/>
              <a:ea typeface="ＭＳ Ｐゴシック" pitchFamily="34" charset="-128"/>
            </a:endParaRPr>
          </a:p>
        </p:txBody>
      </p:sp>
      <p:sp>
        <p:nvSpPr>
          <p:cNvPr id="28675" name="Slide Number Placeholder 3"/>
          <p:cNvSpPr>
            <a:spLocks noGrp="1"/>
          </p:cNvSpPr>
          <p:nvPr>
            <p:ph type="sldNum" sz="quarter" idx="5"/>
          </p:nvPr>
        </p:nvSpPr>
        <p:spPr>
          <a:noFill/>
        </p:spPr>
        <p:txBody>
          <a:bodyPr/>
          <a:lstStyle/>
          <a:p>
            <a:fld id="{ED0D378E-0AC4-457C-888C-B4B4BA76E29C}"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30723" name="Slide Number Placeholder 3"/>
          <p:cNvSpPr>
            <a:spLocks noGrp="1"/>
          </p:cNvSpPr>
          <p:nvPr>
            <p:ph type="sldNum" sz="quarter" idx="5"/>
          </p:nvPr>
        </p:nvSpPr>
        <p:spPr>
          <a:noFill/>
        </p:spPr>
        <p:txBody>
          <a:bodyPr/>
          <a:lstStyle/>
          <a:p>
            <a:fld id="{1978453B-AA61-4795-BA8A-06AC3CE61CA5}"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endParaRPr lang="en-US" smtClean="0">
              <a:latin typeface="Arial" pitchFamily="34" charset="0"/>
              <a:ea typeface="ＭＳ Ｐゴシック" pitchFamily="34" charset="-128"/>
            </a:endParaRPr>
          </a:p>
        </p:txBody>
      </p:sp>
      <p:sp>
        <p:nvSpPr>
          <p:cNvPr id="32771" name="Slide Number Placeholder 3"/>
          <p:cNvSpPr>
            <a:spLocks noGrp="1"/>
          </p:cNvSpPr>
          <p:nvPr>
            <p:ph type="sldNum" sz="quarter" idx="5"/>
          </p:nvPr>
        </p:nvSpPr>
        <p:spPr>
          <a:noFill/>
        </p:spPr>
        <p:txBody>
          <a:bodyPr/>
          <a:lstStyle/>
          <a:p>
            <a:fld id="{CC46A169-0A89-4013-8082-9FA41B7F353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Such psychological symptoms as anhedonia, guilt, worthlessness, and hopelessness are helpful in diagnosing depression in cancer patients.</a:t>
            </a:r>
          </a:p>
          <a:p>
            <a:endParaRPr lang="en-US" smtClean="0">
              <a:latin typeface="Arial" pitchFamily="34" charset="0"/>
              <a:ea typeface="ＭＳ Ｐゴシック" pitchFamily="34" charset="-128"/>
            </a:endParaRPr>
          </a:p>
        </p:txBody>
      </p:sp>
      <p:sp>
        <p:nvSpPr>
          <p:cNvPr id="34819" name="Slide Number Placeholder 3"/>
          <p:cNvSpPr>
            <a:spLocks noGrp="1"/>
          </p:cNvSpPr>
          <p:nvPr>
            <p:ph type="sldNum" sz="quarter" idx="5"/>
          </p:nvPr>
        </p:nvSpPr>
        <p:spPr>
          <a:noFill/>
        </p:spPr>
        <p:txBody>
          <a:bodyPr/>
          <a:lstStyle/>
          <a:p>
            <a:fld id="{58326211-9FE8-497C-9C73-EA5592A58EFD}"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cstate="print">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166686" y="1221183"/>
            <a:ext cx="6962245" cy="5467147"/>
          </a:xfrm>
          <a:prstGeom prst="rect">
            <a:avLst/>
          </a:prstGeom>
        </p:spPr>
      </p:pic>
      <p:sp>
        <p:nvSpPr>
          <p:cNvPr id="2" name="Title 1"/>
          <p:cNvSpPr>
            <a:spLocks noGrp="1"/>
          </p:cNvSpPr>
          <p:nvPr>
            <p:ph type="ctrTitle" hasCustomPrompt="1"/>
          </p:nvPr>
        </p:nvSpPr>
        <p:spPr>
          <a:xfrm>
            <a:off x="1256788" y="2553747"/>
            <a:ext cx="6633601" cy="1019176"/>
          </a:xfrm>
        </p:spPr>
        <p:txBody>
          <a:bodyPr>
            <a:normAutofit/>
          </a:bodyPr>
          <a:lstStyle>
            <a:lvl1pPr algn="ctr">
              <a:defRPr sz="4000">
                <a:solidFill>
                  <a:srgbClr val="177D38"/>
                </a:solidFill>
              </a:defRPr>
            </a:lvl1pPr>
          </a:lstStyle>
          <a:p>
            <a:r>
              <a:rPr lang="en-US" dirty="0" smtClean="0"/>
              <a:t>Title Goes Here</a:t>
            </a:r>
            <a:endParaRPr lang="en-US" dirty="0"/>
          </a:p>
        </p:txBody>
      </p:sp>
      <p:sp>
        <p:nvSpPr>
          <p:cNvPr id="3" name="Subtitle 2"/>
          <p:cNvSpPr>
            <a:spLocks noGrp="1"/>
          </p:cNvSpPr>
          <p:nvPr>
            <p:ph type="subTitle" idx="1" hasCustomPrompt="1"/>
          </p:nvPr>
        </p:nvSpPr>
        <p:spPr>
          <a:xfrm>
            <a:off x="1294887" y="3581909"/>
            <a:ext cx="6557402"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endParaRPr lang="en-US" dirty="0"/>
          </a:p>
        </p:txBody>
      </p:sp>
      <p:pic>
        <p:nvPicPr>
          <p:cNvPr id="23" name="Picture 22" descr="APM logo [300dpi], larg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719" y="862447"/>
            <a:ext cx="1533738" cy="1528822"/>
          </a:xfrm>
          <a:prstGeom prst="rect">
            <a:avLst/>
          </a:prstGeom>
          <a:ln w="25400" cap="sq" cmpd="sng">
            <a:noFill/>
            <a:miter lim="800000"/>
          </a:ln>
        </p:spPr>
      </p:pic>
      <p:sp>
        <p:nvSpPr>
          <p:cNvPr id="25" name="TextBox 24"/>
          <p:cNvSpPr txBox="1"/>
          <p:nvPr/>
        </p:nvSpPr>
        <p:spPr>
          <a:xfrm>
            <a:off x="1402821" y="5927933"/>
            <a:ext cx="6341534" cy="461665"/>
          </a:xfrm>
          <a:prstGeom prst="rect">
            <a:avLst/>
          </a:prstGeom>
          <a:noFill/>
        </p:spPr>
        <p:txBody>
          <a:bodyPr wrap="square" rtlCol="0">
            <a:spAutoFit/>
          </a:bodyPr>
          <a:lstStyle/>
          <a:p>
            <a:pPr algn="ctr"/>
            <a:r>
              <a:rPr lang="en-US" sz="2400" dirty="0" smtClean="0">
                <a:solidFill>
                  <a:srgbClr val="105A25"/>
                </a:solidFill>
                <a:latin typeface="Calibri"/>
                <a:ea typeface="+mn-ea"/>
              </a:rPr>
              <a:t>ACADEMY OF PSYCHOSOMATIC MEDICINE</a:t>
            </a:r>
            <a:endParaRPr lang="en-US" sz="2400" dirty="0">
              <a:solidFill>
                <a:srgbClr val="105A25"/>
              </a:solidFill>
              <a:latin typeface="Arial" charset="0"/>
              <a:ea typeface="+mn-ea"/>
            </a:endParaRPr>
          </a:p>
        </p:txBody>
      </p:sp>
      <p:sp>
        <p:nvSpPr>
          <p:cNvPr id="26" name="TextBox 25"/>
          <p:cNvSpPr txBox="1"/>
          <p:nvPr/>
        </p:nvSpPr>
        <p:spPr>
          <a:xfrm>
            <a:off x="217488" y="6293597"/>
            <a:ext cx="8712200" cy="369332"/>
          </a:xfrm>
          <a:prstGeom prst="rect">
            <a:avLst/>
          </a:prstGeom>
          <a:noFill/>
        </p:spPr>
        <p:txBody>
          <a:bodyPr wrap="square" rtlCol="0">
            <a:spAutoFit/>
          </a:bodyPr>
          <a:lstStyle/>
          <a:p>
            <a:pPr algn="ctr"/>
            <a:r>
              <a:rPr lang="en-US" dirty="0" smtClean="0">
                <a:solidFill>
                  <a:srgbClr val="389155"/>
                </a:solidFill>
                <a:latin typeface="Calibri"/>
                <a:ea typeface="+mn-ea"/>
              </a:rPr>
              <a:t>Psychiatrists Providing Collaborative Care for Physical and Mental Health</a:t>
            </a:r>
            <a:endParaRPr lang="en-US" dirty="0">
              <a:solidFill>
                <a:srgbClr val="389155"/>
              </a:solidFill>
              <a:latin typeface="Arial" charset="0"/>
              <a:ea typeface="+mn-ea"/>
            </a:endParaRPr>
          </a:p>
        </p:txBody>
      </p:sp>
      <p:sp>
        <p:nvSpPr>
          <p:cNvPr id="27" name="Rectangle 26"/>
          <p:cNvSpPr/>
          <p:nvPr/>
        </p:nvSpPr>
        <p:spPr>
          <a:xfrm>
            <a:off x="42335" y="67730"/>
            <a:ext cx="9055943"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Rectangle 27"/>
          <p:cNvSpPr/>
          <p:nvPr/>
        </p:nvSpPr>
        <p:spPr>
          <a:xfrm>
            <a:off x="110067" y="177798"/>
            <a:ext cx="8923866"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239522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704792" y="6474883"/>
            <a:ext cx="362712" cy="365125"/>
          </a:xfrm>
          <a:noFill/>
          <a:ln>
            <a:noFill/>
          </a:ln>
        </p:spPr>
        <p:txBody>
          <a:bodyPr/>
          <a:lstStyle>
            <a:lvl1pPr algn="r">
              <a:defRPr sz="1000">
                <a:solidFill>
                  <a:srgbClr val="177D38"/>
                </a:solidFill>
              </a:defRPr>
            </a:lvl1pPr>
          </a:lstStyle>
          <a:p>
            <a:pPr>
              <a:defRPr/>
            </a:pPr>
            <a:fld id="{B08C68DF-A96A-4612-8A28-A42D5BDEE629}" type="slidenum">
              <a:rPr lang="en-US" smtClean="0"/>
              <a:pPr>
                <a:defRPr/>
              </a:pPr>
              <a:t>‹#›</a:t>
            </a:fld>
            <a:endParaRPr lang="en-US" dirty="0"/>
          </a:p>
        </p:txBody>
      </p:sp>
      <p:grpSp>
        <p:nvGrpSpPr>
          <p:cNvPr id="4" name="Group 39"/>
          <p:cNvGrpSpPr/>
          <p:nvPr/>
        </p:nvGrpSpPr>
        <p:grpSpPr>
          <a:xfrm>
            <a:off x="482607" y="0"/>
            <a:ext cx="8678327"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0"/>
            <a:ext cx="459341" cy="457869"/>
          </a:xfrm>
          <a:prstGeom prst="rect">
            <a:avLst/>
          </a:prstGeom>
        </p:spPr>
      </p:pic>
      <p:sp>
        <p:nvSpPr>
          <p:cNvPr id="47" name="TextBox 46"/>
          <p:cNvSpPr txBox="1"/>
          <p:nvPr/>
        </p:nvSpPr>
        <p:spPr>
          <a:xfrm>
            <a:off x="90488" y="6534093"/>
            <a:ext cx="6341534" cy="246221"/>
          </a:xfrm>
          <a:prstGeom prst="rect">
            <a:avLst/>
          </a:prstGeom>
          <a:noFill/>
        </p:spPr>
        <p:txBody>
          <a:bodyPr wrap="square" rtlCol="0">
            <a:spAutoFit/>
          </a:bodyPr>
          <a:lstStyle/>
          <a:p>
            <a:r>
              <a:rPr lang="en-US" sz="1000" dirty="0" smtClean="0">
                <a:solidFill>
                  <a:srgbClr val="105A25"/>
                </a:solidFill>
                <a:latin typeface="Calibri"/>
                <a:ea typeface="+mn-ea"/>
              </a:rPr>
              <a:t>Academy Of Psychosomatic Medicine</a:t>
            </a:r>
            <a:endParaRPr lang="en-US" sz="1000" dirty="0">
              <a:solidFill>
                <a:srgbClr val="105A25"/>
              </a:solidFill>
              <a:latin typeface="Arial" charset="0"/>
              <a:ea typeface="+mn-ea"/>
            </a:endParaRPr>
          </a:p>
        </p:txBody>
      </p:sp>
    </p:spTree>
    <p:extLst>
      <p:ext uri="{BB962C8B-B14F-4D97-AF65-F5344CB8AC3E}">
        <p14:creationId xmlns:p14="http://schemas.microsoft.com/office/powerpoint/2010/main" val="12704190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solidFill>
                <a:prstClr val="black">
                  <a:tint val="75000"/>
                </a:prstClr>
              </a:solidFill>
              <a:latin typeface="Arial" charset="0"/>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solidFill>
                <a:prstClr val="black">
                  <a:tint val="75000"/>
                </a:prstClr>
              </a:solidFill>
              <a:latin typeface="Arial" charset="0"/>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CAC5F1-A08D-479A-B22F-43004DF4EC49}" type="slidenum">
              <a:rPr lang="en-US" smtClean="0">
                <a:solidFill>
                  <a:prstClr val="black">
                    <a:tint val="75000"/>
                  </a:prstClr>
                </a:solidFill>
                <a:latin typeface="Arial" charset="0"/>
                <a:ea typeface="+mn-ea"/>
              </a:rPr>
              <a:pPr>
                <a:defRPr/>
              </a:pPr>
              <a:t>‹#›</a:t>
            </a:fld>
            <a:endParaRPr lang="en-US" dirty="0">
              <a:solidFill>
                <a:prstClr val="black">
                  <a:tint val="75000"/>
                </a:prstClr>
              </a:solidFill>
              <a:latin typeface="Arial" charset="0"/>
              <a:ea typeface="+mn-ea"/>
            </a:endParaRPr>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ea typeface="ＭＳ Ｐゴシック" pitchFamily="34" charset="-128"/>
              </a:rPr>
              <a:t>Psycho-Oncology and Palliative Care</a:t>
            </a:r>
            <a:endParaRPr lang="en-US" b="1" dirty="0"/>
          </a:p>
        </p:txBody>
      </p:sp>
      <p:sp>
        <p:nvSpPr>
          <p:cNvPr id="3" name="Subtitle 2"/>
          <p:cNvSpPr>
            <a:spLocks noGrp="1"/>
          </p:cNvSpPr>
          <p:nvPr>
            <p:ph type="subTitle" idx="1"/>
          </p:nvPr>
        </p:nvSpPr>
        <p:spPr/>
        <p:txBody>
          <a:bodyPr/>
          <a:lstStyle/>
          <a:p>
            <a:r>
              <a:rPr lang="en-US" dirty="0"/>
              <a:t>APM Resident Education Curriculum</a:t>
            </a:r>
          </a:p>
        </p:txBody>
      </p:sp>
      <p:sp>
        <p:nvSpPr>
          <p:cNvPr id="4" name="TextBox 3"/>
          <p:cNvSpPr txBox="1"/>
          <p:nvPr/>
        </p:nvSpPr>
        <p:spPr>
          <a:xfrm>
            <a:off x="1828800" y="4419600"/>
            <a:ext cx="5562600" cy="1354217"/>
          </a:xfrm>
          <a:prstGeom prst="rect">
            <a:avLst/>
          </a:prstGeom>
          <a:noFill/>
        </p:spPr>
        <p:txBody>
          <a:bodyPr wrap="square" rtlCol="0">
            <a:spAutoFit/>
          </a:bodyPr>
          <a:lstStyle/>
          <a:p>
            <a:pPr algn="ctr"/>
            <a:r>
              <a:rPr lang="en-US" b="1" dirty="0" smtClean="0"/>
              <a:t>Bradford D. </a:t>
            </a:r>
            <a:r>
              <a:rPr lang="en-US" b="1" dirty="0" err="1" smtClean="0"/>
              <a:t>Bobrin</a:t>
            </a:r>
            <a:r>
              <a:rPr lang="en-US" b="1" dirty="0" smtClean="0"/>
              <a:t>, MD</a:t>
            </a:r>
          </a:p>
          <a:p>
            <a:pPr algn="ctr"/>
            <a:r>
              <a:rPr lang="en-US" sz="1600" dirty="0" smtClean="0"/>
              <a:t>Medical Director, ACT Program</a:t>
            </a:r>
          </a:p>
          <a:p>
            <a:pPr algn="ctr"/>
            <a:r>
              <a:rPr lang="en-US" sz="1600" dirty="0" smtClean="0"/>
              <a:t>Division Chief, Psychiatry Consult Service</a:t>
            </a:r>
          </a:p>
          <a:p>
            <a:pPr algn="ctr"/>
            <a:r>
              <a:rPr lang="en-US" sz="1600" dirty="0" smtClean="0"/>
              <a:t>The Reading Hospital and Medical Center</a:t>
            </a:r>
          </a:p>
          <a:p>
            <a:pPr algn="ctr"/>
            <a:r>
              <a:rPr lang="en-US" sz="1600" dirty="0" smtClean="0"/>
              <a:t>Reading, PA</a:t>
            </a:r>
          </a:p>
        </p:txBody>
      </p:sp>
      <p:sp>
        <p:nvSpPr>
          <p:cNvPr id="5" name="Rectangle 4"/>
          <p:cNvSpPr/>
          <p:nvPr/>
        </p:nvSpPr>
        <p:spPr>
          <a:xfrm>
            <a:off x="7010400" y="4876800"/>
            <a:ext cx="1828800" cy="1015663"/>
          </a:xfrm>
          <a:prstGeom prst="rect">
            <a:avLst/>
          </a:prstGeom>
        </p:spPr>
        <p:txBody>
          <a:bodyPr wrap="square">
            <a:spAutoFit/>
          </a:bodyPr>
          <a:lstStyle/>
          <a:p>
            <a:pPr algn="ctr"/>
            <a:r>
              <a:rPr lang="en-US" sz="1200" dirty="0" smtClean="0"/>
              <a:t>Reviewed</a:t>
            </a:r>
          </a:p>
          <a:p>
            <a:pPr algn="ctr"/>
            <a:r>
              <a:rPr lang="en-US" sz="1200" u="sng" dirty="0" smtClean="0"/>
              <a:t>Fall 2013</a:t>
            </a:r>
          </a:p>
          <a:p>
            <a:pPr algn="ctr"/>
            <a:r>
              <a:rPr lang="en-US" sz="1200" dirty="0" smtClean="0"/>
              <a:t>Ryan Kimmel, MD</a:t>
            </a:r>
          </a:p>
          <a:p>
            <a:pPr algn="ctr"/>
            <a:r>
              <a:rPr lang="en-US" sz="1200" dirty="0" smtClean="0"/>
              <a:t>Assistant Professor</a:t>
            </a:r>
          </a:p>
          <a:p>
            <a:pPr algn="ctr"/>
            <a:r>
              <a:rPr lang="en-US" sz="1200" dirty="0" smtClean="0"/>
              <a:t>Univ. of Washington</a:t>
            </a:r>
            <a:endParaRPr lang="en-US" sz="1200" dirty="0"/>
          </a:p>
        </p:txBody>
      </p:sp>
      <p:sp>
        <p:nvSpPr>
          <p:cNvPr id="6" name="Rectangle 5"/>
          <p:cNvSpPr/>
          <p:nvPr/>
        </p:nvSpPr>
        <p:spPr>
          <a:xfrm>
            <a:off x="457200" y="4876800"/>
            <a:ext cx="1752600" cy="1015663"/>
          </a:xfrm>
          <a:prstGeom prst="rect">
            <a:avLst/>
          </a:prstGeom>
        </p:spPr>
        <p:txBody>
          <a:bodyPr wrap="square">
            <a:spAutoFit/>
          </a:bodyPr>
          <a:lstStyle/>
          <a:p>
            <a:pPr algn="ctr"/>
            <a:r>
              <a:rPr lang="en-US" sz="1200" dirty="0" smtClean="0"/>
              <a:t>Reviewed</a:t>
            </a:r>
          </a:p>
          <a:p>
            <a:pPr algn="ctr"/>
            <a:r>
              <a:rPr lang="en-US" sz="1200" u="sng" dirty="0" smtClean="0"/>
              <a:t>Summer 2011</a:t>
            </a:r>
          </a:p>
          <a:p>
            <a:pPr algn="ctr"/>
            <a:r>
              <a:rPr lang="en-US" sz="1200" dirty="0" smtClean="0"/>
              <a:t>Kristen Brooks, MD</a:t>
            </a:r>
          </a:p>
          <a:p>
            <a:pPr algn="ctr"/>
            <a:r>
              <a:rPr lang="en-US" sz="1200" dirty="0" smtClean="0"/>
              <a:t>Assistant Professor</a:t>
            </a:r>
          </a:p>
          <a:p>
            <a:pPr algn="ctr"/>
            <a:r>
              <a:rPr lang="en-US" sz="1200" dirty="0" smtClean="0"/>
              <a:t>UCSF</a:t>
            </a:r>
            <a:endParaRPr lang="en-US" sz="1200" dirty="0"/>
          </a:p>
        </p:txBody>
      </p:sp>
    </p:spTree>
    <p:extLst>
      <p:ext uri="{BB962C8B-B14F-4D97-AF65-F5344CB8AC3E}">
        <p14:creationId xmlns:p14="http://schemas.microsoft.com/office/powerpoint/2010/main" val="859867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rtlCol="0">
            <a:normAutofit/>
          </a:bodyPr>
          <a:lstStyle/>
          <a:p>
            <a:pPr marL="54864" fontAlgn="auto">
              <a:spcAft>
                <a:spcPts val="0"/>
              </a:spcAft>
              <a:defRPr/>
            </a:pPr>
            <a:r>
              <a:rPr lang="en-US" b="1" dirty="0" smtClean="0">
                <a:solidFill>
                  <a:srgbClr val="006600"/>
                </a:solidFill>
                <a:ea typeface="+mj-ea"/>
                <a:cs typeface="+mj-cs"/>
              </a:rPr>
              <a:t>Assessing Depression in the Terminally Ill</a:t>
            </a:r>
            <a:endParaRPr lang="en-US" b="1" dirty="0">
              <a:solidFill>
                <a:srgbClr val="006600"/>
              </a:solidFill>
              <a:ea typeface="+mj-ea"/>
              <a:cs typeface="+mj-cs"/>
            </a:endParaRPr>
          </a:p>
        </p:txBody>
      </p:sp>
      <p:sp>
        <p:nvSpPr>
          <p:cNvPr id="33794" name="Content Placeholder 2"/>
          <p:cNvSpPr>
            <a:spLocks noGrp="1"/>
          </p:cNvSpPr>
          <p:nvPr>
            <p:ph idx="1"/>
          </p:nvPr>
        </p:nvSpPr>
        <p:spPr/>
        <p:txBody>
          <a:bodyPr/>
          <a:lstStyle/>
          <a:p>
            <a:r>
              <a:rPr lang="en-US" smtClean="0">
                <a:ea typeface="ＭＳ Ｐゴシック" pitchFamily="34" charset="-128"/>
              </a:rPr>
              <a:t>Diagnosis often relies more on psychological or cognitive symptoms than physical complaints</a:t>
            </a:r>
          </a:p>
          <a:p>
            <a:r>
              <a:rPr lang="en-US" smtClean="0">
                <a:ea typeface="ＭＳ Ｐゴシック" pitchFamily="34" charset="-128"/>
              </a:rPr>
              <a:t>Hopelessness that is pervasive with despair and despondency likely indicates depression</a:t>
            </a:r>
          </a:p>
          <a:p>
            <a:r>
              <a:rPr lang="en-US" smtClean="0">
                <a:ea typeface="ＭＳ Ｐゴシック" pitchFamily="34" charset="-128"/>
              </a:rPr>
              <a:t>Suicidal ideation, even mild or passive, more likely to indicate significant depression</a:t>
            </a:r>
          </a:p>
        </p:txBody>
      </p:sp>
      <p:sp>
        <p:nvSpPr>
          <p:cNvPr id="33796" name="Slide Number Placeholder 4"/>
          <p:cNvSpPr>
            <a:spLocks noGrp="1"/>
          </p:cNvSpPr>
          <p:nvPr>
            <p:ph type="sldNum" sz="quarter" idx="12"/>
          </p:nvPr>
        </p:nvSpPr>
        <p:spPr>
          <a:noFill/>
        </p:spPr>
        <p:txBody>
          <a:bodyPr/>
          <a:lstStyle/>
          <a:p>
            <a:fld id="{48141F9F-195F-4DB3-BD2A-D57271185BDC}" type="slidenum">
              <a:rPr lang="en-US"/>
              <a:pPr/>
              <a:t>10</a:t>
            </a:fld>
            <a:endParaRPr lang="en-US"/>
          </a:p>
        </p:txBody>
      </p:sp>
      <p:sp>
        <p:nvSpPr>
          <p:cNvPr id="11268" name="Footer Placeholder 3"/>
          <p:cNvSpPr>
            <a:spLocks noGrp="1"/>
          </p:cNvSpPr>
          <p:nvPr>
            <p:ph type="ftr" sz="quarter" idx="4294967295"/>
          </p:nvPr>
        </p:nvSpPr>
        <p:spPr>
          <a:xfrm>
            <a:off x="0" y="60198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 Takechi 2003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rtlCol="0">
            <a:normAutofit/>
          </a:bodyPr>
          <a:lstStyle/>
          <a:p>
            <a:pPr marL="54864" fontAlgn="auto">
              <a:spcAft>
                <a:spcPts val="0"/>
              </a:spcAft>
              <a:defRPr/>
            </a:pPr>
            <a:r>
              <a:rPr lang="en-US" b="1" dirty="0" smtClean="0">
                <a:solidFill>
                  <a:srgbClr val="006600"/>
                </a:solidFill>
                <a:ea typeface="+mj-ea"/>
                <a:cs typeface="+mj-cs"/>
              </a:rPr>
              <a:t>Treatment of Depression in Terminally Ill</a:t>
            </a:r>
            <a:endParaRPr lang="en-US" b="1" dirty="0">
              <a:solidFill>
                <a:srgbClr val="006600"/>
              </a:solidFill>
              <a:ea typeface="+mj-ea"/>
              <a:cs typeface="+mj-cs"/>
            </a:endParaRP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smtClean="0">
                <a:ea typeface="+mn-ea"/>
                <a:cs typeface="+mn-cs"/>
              </a:rPr>
              <a:t>Prognosis and time frame affect medication choice</a:t>
            </a:r>
          </a:p>
          <a:p>
            <a:pPr lvl="1" fontAlgn="auto">
              <a:spcBef>
                <a:spcPts val="0"/>
              </a:spcBef>
              <a:spcAft>
                <a:spcPts val="0"/>
              </a:spcAft>
              <a:defRPr/>
            </a:pPr>
            <a:r>
              <a:rPr lang="en-US" dirty="0" smtClean="0"/>
              <a:t>SSRIs for person with several months</a:t>
            </a:r>
          </a:p>
          <a:p>
            <a:pPr lvl="1" fontAlgn="auto">
              <a:spcBef>
                <a:spcPts val="0"/>
              </a:spcBef>
              <a:spcAft>
                <a:spcPts val="0"/>
              </a:spcAft>
              <a:defRPr/>
            </a:pPr>
            <a:r>
              <a:rPr lang="en-US" dirty="0" smtClean="0"/>
              <a:t>Low dose stimulants for those with several weeks</a:t>
            </a:r>
          </a:p>
          <a:p>
            <a:pPr lvl="1" fontAlgn="auto">
              <a:spcBef>
                <a:spcPts val="0"/>
              </a:spcBef>
              <a:spcAft>
                <a:spcPts val="0"/>
              </a:spcAft>
              <a:defRPr/>
            </a:pPr>
            <a:r>
              <a:rPr lang="en-US" dirty="0" smtClean="0"/>
              <a:t>Sedatives or narcotic infusions for those with hours to days</a:t>
            </a:r>
          </a:p>
          <a:p>
            <a:pPr fontAlgn="auto">
              <a:spcBef>
                <a:spcPts val="0"/>
              </a:spcBef>
              <a:spcAft>
                <a:spcPts val="0"/>
              </a:spcAft>
              <a:defRPr/>
            </a:pPr>
            <a:r>
              <a:rPr lang="en-US" dirty="0" smtClean="0">
                <a:ea typeface="+mn-ea"/>
                <a:cs typeface="+mn-cs"/>
              </a:rPr>
              <a:t>Start antidepressants at half the usual starting dose</a:t>
            </a:r>
          </a:p>
          <a:p>
            <a:pPr fontAlgn="auto">
              <a:spcBef>
                <a:spcPts val="0"/>
              </a:spcBef>
              <a:spcAft>
                <a:spcPts val="0"/>
              </a:spcAft>
              <a:defRPr/>
            </a:pPr>
            <a:r>
              <a:rPr lang="en-US" dirty="0" smtClean="0">
                <a:ea typeface="+mn-ea"/>
                <a:cs typeface="+mn-cs"/>
              </a:rPr>
              <a:t>Methylphenidate 2.5-5 in morning and noon</a:t>
            </a:r>
          </a:p>
          <a:p>
            <a:pPr lvl="1" fontAlgn="auto">
              <a:spcBef>
                <a:spcPts val="0"/>
              </a:spcBef>
              <a:spcAft>
                <a:spcPts val="0"/>
              </a:spcAft>
              <a:defRPr/>
            </a:pPr>
            <a:r>
              <a:rPr lang="en-US" dirty="0" smtClean="0"/>
              <a:t>Maximum dose is usually less than 30mg/d.</a:t>
            </a:r>
          </a:p>
          <a:p>
            <a:pPr fontAlgn="auto">
              <a:spcBef>
                <a:spcPts val="0"/>
              </a:spcBef>
              <a:spcAft>
                <a:spcPts val="0"/>
              </a:spcAft>
              <a:defRPr/>
            </a:pPr>
            <a:r>
              <a:rPr lang="en-US" dirty="0" smtClean="0">
                <a:ea typeface="+mn-ea"/>
                <a:cs typeface="+mn-cs"/>
              </a:rPr>
              <a:t>Psychotherapy</a:t>
            </a:r>
          </a:p>
          <a:p>
            <a:pPr lvl="1" fontAlgn="auto">
              <a:spcBef>
                <a:spcPts val="0"/>
              </a:spcBef>
              <a:spcAft>
                <a:spcPts val="0"/>
              </a:spcAft>
              <a:defRPr/>
            </a:pPr>
            <a:r>
              <a:rPr lang="en-US" dirty="0" smtClean="0"/>
              <a:t>Mixture of supportive, CBT and medications.</a:t>
            </a:r>
          </a:p>
          <a:p>
            <a:pPr lvl="1" fontAlgn="auto">
              <a:spcBef>
                <a:spcPts val="0"/>
              </a:spcBef>
              <a:spcAft>
                <a:spcPts val="0"/>
              </a:spcAft>
              <a:defRPr/>
            </a:pPr>
            <a:r>
              <a:rPr lang="en-US" dirty="0" smtClean="0"/>
              <a:t>Newer modalities such as meaning-centered psychotherapy and dignity-conserving care have also been found to be helpful</a:t>
            </a:r>
            <a:endParaRPr lang="en-US" dirty="0"/>
          </a:p>
        </p:txBody>
      </p:sp>
      <p:sp>
        <p:nvSpPr>
          <p:cNvPr id="35844" name="Slide Number Placeholder 4"/>
          <p:cNvSpPr>
            <a:spLocks noGrp="1"/>
          </p:cNvSpPr>
          <p:nvPr>
            <p:ph type="sldNum" sz="quarter" idx="12"/>
          </p:nvPr>
        </p:nvSpPr>
        <p:spPr>
          <a:noFill/>
        </p:spPr>
        <p:txBody>
          <a:bodyPr/>
          <a:lstStyle/>
          <a:p>
            <a:fld id="{5834AC92-F4E1-4E4E-B581-82322D18B760}" type="slidenum">
              <a:rPr lang="en-US"/>
              <a:pPr/>
              <a:t>11</a:t>
            </a:fld>
            <a:endParaRPr lang="en-US"/>
          </a:p>
        </p:txBody>
      </p:sp>
      <p:sp>
        <p:nvSpPr>
          <p:cNvPr id="12292" name="Footer Placeholder 3"/>
          <p:cNvSpPr>
            <a:spLocks noGrp="1"/>
          </p:cNvSpPr>
          <p:nvPr>
            <p:ph type="ftr" sz="quarter" idx="4294967295"/>
          </p:nvPr>
        </p:nvSpPr>
        <p:spPr>
          <a:xfrm>
            <a:off x="0" y="60960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 Wyszynski 2005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381000"/>
            <a:ext cx="8229600" cy="1143000"/>
          </a:xfrm>
        </p:spPr>
        <p:txBody>
          <a:bodyPr>
            <a:noAutofit/>
          </a:bodyPr>
          <a:lstStyle/>
          <a:p>
            <a:pPr marL="54864" fontAlgn="auto">
              <a:spcAft>
                <a:spcPts val="0"/>
              </a:spcAft>
              <a:defRPr/>
            </a:pPr>
            <a:r>
              <a:rPr lang="en-US" sz="3600" b="1" dirty="0" smtClean="0">
                <a:solidFill>
                  <a:srgbClr val="006600"/>
                </a:solidFill>
                <a:ea typeface="+mj-ea"/>
                <a:cs typeface="+mj-cs"/>
              </a:rPr>
              <a:t>Suicide and Suicidal Ideation </a:t>
            </a:r>
            <a:br>
              <a:rPr lang="en-US" sz="3600" b="1" dirty="0" smtClean="0">
                <a:solidFill>
                  <a:srgbClr val="006600"/>
                </a:solidFill>
                <a:ea typeface="+mj-ea"/>
                <a:cs typeface="+mj-cs"/>
              </a:rPr>
            </a:br>
            <a:r>
              <a:rPr lang="en-US" sz="3600" b="1" dirty="0" smtClean="0">
                <a:solidFill>
                  <a:srgbClr val="006600"/>
                </a:solidFill>
                <a:ea typeface="+mj-ea"/>
                <a:cs typeface="+mj-cs"/>
              </a:rPr>
              <a:t>in Palliative Care</a:t>
            </a:r>
          </a:p>
        </p:txBody>
      </p:sp>
      <p:sp>
        <p:nvSpPr>
          <p:cNvPr id="37890" name="Content Placeholder 2"/>
          <p:cNvSpPr>
            <a:spLocks noGrp="1"/>
          </p:cNvSpPr>
          <p:nvPr>
            <p:ph idx="1"/>
          </p:nvPr>
        </p:nvSpPr>
        <p:spPr/>
        <p:txBody>
          <a:bodyPr/>
          <a:lstStyle/>
          <a:p>
            <a:pPr>
              <a:spcBef>
                <a:spcPct val="0"/>
              </a:spcBef>
            </a:pPr>
            <a:r>
              <a:rPr lang="en-US" sz="2400" smtClean="0">
                <a:ea typeface="ＭＳ Ｐゴシック" pitchFamily="34" charset="-128"/>
              </a:rPr>
              <a:t>Risk Factors</a:t>
            </a:r>
          </a:p>
          <a:p>
            <a:pPr lvl="1">
              <a:spcBef>
                <a:spcPct val="0"/>
              </a:spcBef>
            </a:pPr>
            <a:r>
              <a:rPr lang="en-US" sz="2000" smtClean="0">
                <a:ea typeface="ＭＳ Ｐゴシック" pitchFamily="34" charset="-128"/>
              </a:rPr>
              <a:t>All regular risk factors for suicidality are important to consider</a:t>
            </a:r>
          </a:p>
          <a:p>
            <a:pPr lvl="2">
              <a:spcBef>
                <a:spcPct val="0"/>
              </a:spcBef>
            </a:pPr>
            <a:r>
              <a:rPr lang="en-US" sz="1600" smtClean="0">
                <a:ea typeface="ＭＳ Ｐゴシック" pitchFamily="34" charset="-128"/>
              </a:rPr>
              <a:t>Age, race, history of suicide attempts, psychiatric illness, means, etc</a:t>
            </a:r>
          </a:p>
          <a:p>
            <a:pPr lvl="1">
              <a:spcBef>
                <a:spcPct val="0"/>
              </a:spcBef>
            </a:pPr>
            <a:r>
              <a:rPr lang="en-US" sz="2000" smtClean="0">
                <a:ea typeface="ＭＳ Ｐゴシック" pitchFamily="34" charset="-128"/>
              </a:rPr>
              <a:t>Advanced stages of the disease</a:t>
            </a:r>
          </a:p>
          <a:p>
            <a:pPr lvl="1">
              <a:spcBef>
                <a:spcPct val="0"/>
              </a:spcBef>
            </a:pPr>
            <a:r>
              <a:rPr lang="en-US" sz="2000" smtClean="0">
                <a:ea typeface="ＭＳ Ｐゴシック" pitchFamily="34" charset="-128"/>
              </a:rPr>
              <a:t>Hopelessness</a:t>
            </a:r>
          </a:p>
          <a:p>
            <a:pPr lvl="1">
              <a:spcBef>
                <a:spcPct val="0"/>
              </a:spcBef>
            </a:pPr>
            <a:r>
              <a:rPr lang="en-US" sz="2000" smtClean="0">
                <a:ea typeface="ＭＳ Ｐゴシック" pitchFamily="34" charset="-128"/>
              </a:rPr>
              <a:t>Uncontrolled pain</a:t>
            </a:r>
          </a:p>
          <a:p>
            <a:pPr lvl="1">
              <a:spcBef>
                <a:spcPct val="0"/>
              </a:spcBef>
            </a:pPr>
            <a:r>
              <a:rPr lang="en-US" sz="2000" smtClean="0">
                <a:ea typeface="ＭＳ Ｐゴシック" pitchFamily="34" charset="-128"/>
              </a:rPr>
              <a:t>Confusional states (delirium)</a:t>
            </a:r>
          </a:p>
          <a:p>
            <a:pPr lvl="1">
              <a:spcBef>
                <a:spcPct val="0"/>
              </a:spcBef>
            </a:pPr>
            <a:r>
              <a:rPr lang="en-US" sz="2000" smtClean="0">
                <a:ea typeface="ＭＳ Ｐゴシック" pitchFamily="34" charset="-128"/>
              </a:rPr>
              <a:t>Loss of control and sense of helplessness</a:t>
            </a:r>
          </a:p>
          <a:p>
            <a:pPr lvl="1">
              <a:spcBef>
                <a:spcPct val="0"/>
              </a:spcBef>
            </a:pPr>
            <a:r>
              <a:rPr lang="en-US" sz="2000" smtClean="0">
                <a:ea typeface="ＭＳ Ｐゴシック" pitchFamily="34" charset="-128"/>
              </a:rPr>
              <a:t> Fatigue of all forms</a:t>
            </a:r>
          </a:p>
          <a:p>
            <a:pPr lvl="2">
              <a:spcBef>
                <a:spcPct val="0"/>
              </a:spcBef>
            </a:pPr>
            <a:r>
              <a:rPr lang="en-US" sz="1800" smtClean="0">
                <a:ea typeface="ＭＳ Ｐゴシック" pitchFamily="34" charset="-128"/>
              </a:rPr>
              <a:t>Physical </a:t>
            </a:r>
          </a:p>
          <a:p>
            <a:pPr lvl="2">
              <a:spcBef>
                <a:spcPct val="0"/>
              </a:spcBef>
            </a:pPr>
            <a:r>
              <a:rPr lang="en-US" sz="1800" smtClean="0">
                <a:ea typeface="ＭＳ Ｐゴシック" pitchFamily="34" charset="-128"/>
              </a:rPr>
              <a:t>Financial </a:t>
            </a:r>
          </a:p>
          <a:p>
            <a:pPr lvl="2">
              <a:spcBef>
                <a:spcPct val="0"/>
              </a:spcBef>
            </a:pPr>
            <a:r>
              <a:rPr lang="en-US" sz="1800" smtClean="0">
                <a:ea typeface="ＭＳ Ｐゴシック" pitchFamily="34" charset="-128"/>
              </a:rPr>
              <a:t>Social support</a:t>
            </a:r>
          </a:p>
          <a:p>
            <a:pPr>
              <a:spcBef>
                <a:spcPct val="0"/>
              </a:spcBef>
            </a:pPr>
            <a:r>
              <a:rPr lang="en-US" sz="2400" smtClean="0">
                <a:ea typeface="ＭＳ Ｐゴシック" pitchFamily="34" charset="-128"/>
              </a:rPr>
              <a:t>Suicidal ideation needs to be addressed, but psychiatric  hospitalization may not be indicated in some cases</a:t>
            </a:r>
          </a:p>
        </p:txBody>
      </p:sp>
      <p:sp>
        <p:nvSpPr>
          <p:cNvPr id="37892" name="Slide Number Placeholder 4"/>
          <p:cNvSpPr>
            <a:spLocks noGrp="1"/>
          </p:cNvSpPr>
          <p:nvPr>
            <p:ph type="sldNum" sz="quarter" idx="12"/>
          </p:nvPr>
        </p:nvSpPr>
        <p:spPr>
          <a:noFill/>
        </p:spPr>
        <p:txBody>
          <a:bodyPr/>
          <a:lstStyle/>
          <a:p>
            <a:fld id="{4C0C1F67-6AA7-4B15-B950-8AE46D2E37BF}" type="slidenum">
              <a:rPr lang="en-US"/>
              <a:pPr/>
              <a:t>12</a:t>
            </a:fld>
            <a:endParaRPr lang="en-US"/>
          </a:p>
        </p:txBody>
      </p:sp>
      <p:sp>
        <p:nvSpPr>
          <p:cNvPr id="13316"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Desire for Hastened Death</a:t>
            </a:r>
          </a:p>
        </p:txBody>
      </p:sp>
      <p:sp>
        <p:nvSpPr>
          <p:cNvPr id="3" name="Content Placeholder 2"/>
          <p:cNvSpPr>
            <a:spLocks noGrp="1"/>
          </p:cNvSpPr>
          <p:nvPr>
            <p:ph idx="1"/>
          </p:nvPr>
        </p:nvSpPr>
        <p:spPr/>
        <p:txBody>
          <a:bodyPr rtlCol="0">
            <a:normAutofit/>
          </a:bodyPr>
          <a:lstStyle/>
          <a:p>
            <a:pPr fontAlgn="auto">
              <a:spcBef>
                <a:spcPts val="0"/>
              </a:spcBef>
              <a:spcAft>
                <a:spcPts val="0"/>
              </a:spcAft>
              <a:buFont typeface="Arial" pitchFamily="34" charset="0"/>
              <a:buChar char="•"/>
              <a:defRPr/>
            </a:pPr>
            <a:r>
              <a:rPr lang="en-US" dirty="0" smtClean="0">
                <a:ea typeface="+mn-ea"/>
                <a:cs typeface="+mn-cs"/>
              </a:rPr>
              <a:t>Risks</a:t>
            </a:r>
          </a:p>
          <a:p>
            <a:pPr lvl="1" fontAlgn="auto">
              <a:spcBef>
                <a:spcPts val="0"/>
              </a:spcBef>
              <a:spcAft>
                <a:spcPts val="0"/>
              </a:spcAft>
              <a:defRPr/>
            </a:pPr>
            <a:r>
              <a:rPr lang="en-US" dirty="0" smtClean="0"/>
              <a:t>Depression plays a role in requests for hastened death</a:t>
            </a:r>
          </a:p>
          <a:p>
            <a:pPr lvl="2" fontAlgn="auto">
              <a:spcBef>
                <a:spcPts val="0"/>
              </a:spcBef>
              <a:spcAft>
                <a:spcPts val="0"/>
              </a:spcAft>
              <a:defRPr/>
            </a:pPr>
            <a:r>
              <a:rPr lang="en-US" dirty="0" smtClean="0"/>
              <a:t>Patients with depression were noted to have a 4x higher likelihood of desire for hastened death</a:t>
            </a:r>
          </a:p>
          <a:p>
            <a:pPr lvl="1" fontAlgn="auto">
              <a:spcBef>
                <a:spcPts val="0"/>
              </a:spcBef>
              <a:spcAft>
                <a:spcPts val="0"/>
              </a:spcAft>
              <a:defRPr/>
            </a:pPr>
            <a:r>
              <a:rPr lang="en-US" dirty="0" smtClean="0"/>
              <a:t>These patients have higher levels of pain and less support</a:t>
            </a:r>
          </a:p>
          <a:p>
            <a:pPr lvl="1" fontAlgn="auto">
              <a:spcBef>
                <a:spcPts val="0"/>
              </a:spcBef>
              <a:spcAft>
                <a:spcPts val="0"/>
              </a:spcAft>
              <a:defRPr/>
            </a:pPr>
            <a:r>
              <a:rPr lang="en-US" dirty="0" smtClean="0"/>
              <a:t>Psychological distress, social factors, spiritual distress and feeling like one is a burden contribute</a:t>
            </a:r>
          </a:p>
          <a:p>
            <a:pPr fontAlgn="auto">
              <a:spcBef>
                <a:spcPts val="0"/>
              </a:spcBef>
              <a:spcAft>
                <a:spcPts val="0"/>
              </a:spcAft>
              <a:buFont typeface="Arial" pitchFamily="34" charset="0"/>
              <a:buChar char="•"/>
              <a:defRPr/>
            </a:pPr>
            <a:r>
              <a:rPr lang="en-US" dirty="0" smtClean="0">
                <a:ea typeface="+mn-ea"/>
                <a:cs typeface="+mn-cs"/>
              </a:rPr>
              <a:t>Management of physical and psychological distress is likely the best treatment</a:t>
            </a:r>
            <a:endParaRPr lang="en-US" dirty="0">
              <a:ea typeface="+mn-ea"/>
              <a:cs typeface="+mn-cs"/>
            </a:endParaRPr>
          </a:p>
        </p:txBody>
      </p:sp>
      <p:sp>
        <p:nvSpPr>
          <p:cNvPr id="39940" name="Slide Number Placeholder 4"/>
          <p:cNvSpPr>
            <a:spLocks noGrp="1"/>
          </p:cNvSpPr>
          <p:nvPr>
            <p:ph type="sldNum" sz="quarter" idx="12"/>
          </p:nvPr>
        </p:nvSpPr>
        <p:spPr>
          <a:noFill/>
        </p:spPr>
        <p:txBody>
          <a:bodyPr/>
          <a:lstStyle/>
          <a:p>
            <a:fld id="{DFB2B764-3248-47C9-B2D8-5690F1D6E156}" type="slidenum">
              <a:rPr lang="en-US"/>
              <a:pPr/>
              <a:t>13</a:t>
            </a:fld>
            <a:endParaRPr lang="en-US"/>
          </a:p>
        </p:txBody>
      </p:sp>
      <p:sp>
        <p:nvSpPr>
          <p:cNvPr id="14340"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Delirium in Palliative Care</a:t>
            </a:r>
          </a:p>
        </p:txBody>
      </p:sp>
      <p:sp>
        <p:nvSpPr>
          <p:cNvPr id="3" name="Content Placeholder 2"/>
          <p:cNvSpPr>
            <a:spLocks noGrp="1"/>
          </p:cNvSpPr>
          <p:nvPr>
            <p:ph idx="1"/>
          </p:nvPr>
        </p:nvSpPr>
        <p:spPr/>
        <p:txBody>
          <a:bodyPr rtlCol="0">
            <a:normAutofit/>
          </a:bodyPr>
          <a:lstStyle/>
          <a:p>
            <a:pPr fontAlgn="auto">
              <a:spcBef>
                <a:spcPts val="0"/>
              </a:spcBef>
              <a:spcAft>
                <a:spcPts val="0"/>
              </a:spcAft>
              <a:buFont typeface="Arial" pitchFamily="34" charset="0"/>
              <a:buChar char="•"/>
              <a:defRPr/>
            </a:pPr>
            <a:r>
              <a:rPr lang="en-US" dirty="0" smtClean="0">
                <a:ea typeface="+mn-ea"/>
                <a:cs typeface="+mn-cs"/>
              </a:rPr>
              <a:t>Prevalence of 25-85% especially in the last weeks of life</a:t>
            </a:r>
          </a:p>
          <a:p>
            <a:pPr fontAlgn="auto">
              <a:spcBef>
                <a:spcPts val="0"/>
              </a:spcBef>
              <a:spcAft>
                <a:spcPts val="0"/>
              </a:spcAft>
              <a:buFont typeface="Arial" pitchFamily="34" charset="0"/>
              <a:buChar char="•"/>
              <a:defRPr/>
            </a:pPr>
            <a:r>
              <a:rPr lang="en-US" dirty="0" smtClean="0">
                <a:ea typeface="+mn-ea"/>
                <a:cs typeface="+mn-cs"/>
              </a:rPr>
              <a:t>Rates of cognitive impairment rise just prior to death up to 62% in cancer patients</a:t>
            </a:r>
          </a:p>
          <a:p>
            <a:pPr fontAlgn="auto">
              <a:spcBef>
                <a:spcPts val="0"/>
              </a:spcBef>
              <a:spcAft>
                <a:spcPts val="0"/>
              </a:spcAft>
              <a:buFont typeface="Arial" pitchFamily="34" charset="0"/>
              <a:buChar char="•"/>
              <a:defRPr/>
            </a:pPr>
            <a:r>
              <a:rPr lang="en-US" dirty="0" smtClean="0">
                <a:ea typeface="+mn-ea"/>
                <a:cs typeface="+mn-cs"/>
              </a:rPr>
              <a:t>Terminal delirium has a 88% prevalence before death</a:t>
            </a:r>
          </a:p>
          <a:p>
            <a:pPr fontAlgn="auto">
              <a:spcBef>
                <a:spcPts val="0"/>
              </a:spcBef>
              <a:spcAft>
                <a:spcPts val="0"/>
              </a:spcAft>
              <a:buFont typeface="Arial" pitchFamily="34" charset="0"/>
              <a:buChar char="•"/>
              <a:defRPr/>
            </a:pPr>
            <a:r>
              <a:rPr lang="en-US" dirty="0" smtClean="0">
                <a:ea typeface="+mn-ea"/>
                <a:cs typeface="+mn-cs"/>
              </a:rPr>
              <a:t>In one study 54% recalled their delirium after recovery</a:t>
            </a:r>
          </a:p>
          <a:p>
            <a:pPr fontAlgn="auto">
              <a:spcBef>
                <a:spcPts val="0"/>
              </a:spcBef>
              <a:spcAft>
                <a:spcPts val="0"/>
              </a:spcAft>
              <a:buFont typeface="Arial" pitchFamily="34" charset="0"/>
              <a:buChar char="•"/>
              <a:defRPr/>
            </a:pPr>
            <a:r>
              <a:rPr lang="en-US" dirty="0" smtClean="0">
                <a:ea typeface="+mn-ea"/>
                <a:cs typeface="+mn-cs"/>
              </a:rPr>
              <a:t>The biggest risk factor for distress during episodes of delirium are the presence of delusions</a:t>
            </a:r>
          </a:p>
          <a:p>
            <a:pPr fontAlgn="auto">
              <a:spcBef>
                <a:spcPts val="0"/>
              </a:spcBef>
              <a:spcAft>
                <a:spcPts val="0"/>
              </a:spcAft>
              <a:buFont typeface="Arial" pitchFamily="34" charset="0"/>
              <a:buChar char="•"/>
              <a:defRPr/>
            </a:pPr>
            <a:r>
              <a:rPr lang="en-US" dirty="0" smtClean="0">
                <a:ea typeface="+mn-ea"/>
                <a:cs typeface="+mn-cs"/>
              </a:rPr>
              <a:t>Delirium may not be reversible in the last 24-48h of life (terminal delirium)</a:t>
            </a:r>
          </a:p>
          <a:p>
            <a:pPr fontAlgn="auto">
              <a:spcBef>
                <a:spcPts val="0"/>
              </a:spcBef>
              <a:spcAft>
                <a:spcPts val="0"/>
              </a:spcAft>
              <a:buFont typeface="Arial" pitchFamily="34" charset="0"/>
              <a:buChar char="•"/>
              <a:defRPr/>
            </a:pPr>
            <a:endParaRPr lang="en-US" dirty="0">
              <a:ea typeface="+mn-ea"/>
              <a:cs typeface="+mn-cs"/>
            </a:endParaRPr>
          </a:p>
        </p:txBody>
      </p:sp>
      <p:sp>
        <p:nvSpPr>
          <p:cNvPr id="41988" name="Slide Number Placeholder 4"/>
          <p:cNvSpPr>
            <a:spLocks noGrp="1"/>
          </p:cNvSpPr>
          <p:nvPr>
            <p:ph type="sldNum" sz="quarter" idx="12"/>
          </p:nvPr>
        </p:nvSpPr>
        <p:spPr>
          <a:noFill/>
        </p:spPr>
        <p:txBody>
          <a:bodyPr/>
          <a:lstStyle/>
          <a:p>
            <a:fld id="{1D53B97F-A1DE-438A-9ABE-47C3D46D8CF8}" type="slidenum">
              <a:rPr lang="en-US"/>
              <a:pPr/>
              <a:t>14</a:t>
            </a:fld>
            <a:endParaRPr lang="en-US"/>
          </a:p>
        </p:txBody>
      </p:sp>
      <p:sp>
        <p:nvSpPr>
          <p:cNvPr id="15364"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JL Levinson 2005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Delirium </a:t>
            </a:r>
            <a:r>
              <a:rPr lang="en-US" sz="3200" b="1" dirty="0" smtClean="0">
                <a:solidFill>
                  <a:srgbClr val="006600"/>
                </a:solidFill>
                <a:ea typeface="+mj-ea"/>
                <a:cs typeface="+mj-cs"/>
              </a:rPr>
              <a:t>(continued)</a:t>
            </a:r>
            <a:endParaRPr lang="en-US" b="1" dirty="0" smtClean="0">
              <a:solidFill>
                <a:srgbClr val="006600"/>
              </a:solidFill>
              <a:ea typeface="+mj-ea"/>
              <a:cs typeface="+mj-cs"/>
            </a:endParaRPr>
          </a:p>
        </p:txBody>
      </p:sp>
      <p:sp>
        <p:nvSpPr>
          <p:cNvPr id="44034" name="Content Placeholder 2"/>
          <p:cNvSpPr>
            <a:spLocks noGrp="1"/>
          </p:cNvSpPr>
          <p:nvPr>
            <p:ph idx="1"/>
          </p:nvPr>
        </p:nvSpPr>
        <p:spPr/>
        <p:txBody>
          <a:bodyPr/>
          <a:lstStyle/>
          <a:p>
            <a:pPr>
              <a:lnSpc>
                <a:spcPct val="80000"/>
              </a:lnSpc>
              <a:spcBef>
                <a:spcPct val="0"/>
              </a:spcBef>
            </a:pPr>
            <a:r>
              <a:rPr lang="en-US" sz="3000" smtClean="0">
                <a:ea typeface="ＭＳ Ｐゴシック" pitchFamily="34" charset="-128"/>
              </a:rPr>
              <a:t>Variable rates of resolution </a:t>
            </a:r>
          </a:p>
          <a:p>
            <a:pPr lvl="1">
              <a:lnSpc>
                <a:spcPct val="80000"/>
              </a:lnSpc>
              <a:spcBef>
                <a:spcPct val="0"/>
              </a:spcBef>
            </a:pPr>
            <a:r>
              <a:rPr lang="en-US" sz="2600" smtClean="0">
                <a:ea typeface="ＭＳ Ｐゴシック" pitchFamily="34" charset="-128"/>
              </a:rPr>
              <a:t>One study showed a 68% improvement rate despite 31% mortality in 30 days</a:t>
            </a:r>
          </a:p>
          <a:p>
            <a:pPr lvl="1">
              <a:lnSpc>
                <a:spcPct val="80000"/>
              </a:lnSpc>
              <a:spcBef>
                <a:spcPct val="0"/>
              </a:spcBef>
            </a:pPr>
            <a:r>
              <a:rPr lang="en-US" sz="2600" smtClean="0">
                <a:ea typeface="ＭＳ Ｐゴシック" pitchFamily="34" charset="-128"/>
              </a:rPr>
              <a:t>Another study a cause was found in 43% and 1/3 improved</a:t>
            </a:r>
          </a:p>
          <a:p>
            <a:pPr lvl="1">
              <a:lnSpc>
                <a:spcPct val="80000"/>
              </a:lnSpc>
              <a:spcBef>
                <a:spcPct val="0"/>
              </a:spcBef>
            </a:pPr>
            <a:r>
              <a:rPr lang="en-US" sz="2600" smtClean="0">
                <a:ea typeface="ＭＳ Ｐゴシック" pitchFamily="34" charset="-128"/>
              </a:rPr>
              <a:t>Another study showed that 50% of episodes of delirium in the last week of life were reversible</a:t>
            </a:r>
          </a:p>
          <a:p>
            <a:pPr>
              <a:lnSpc>
                <a:spcPct val="80000"/>
              </a:lnSpc>
              <a:spcBef>
                <a:spcPct val="0"/>
              </a:spcBef>
            </a:pPr>
            <a:r>
              <a:rPr lang="en-US" sz="3000" smtClean="0">
                <a:ea typeface="ＭＳ Ｐゴシック" pitchFamily="34" charset="-128"/>
              </a:rPr>
              <a:t>Potential causes of delirium in the terminally ill often include…</a:t>
            </a:r>
          </a:p>
          <a:p>
            <a:pPr lvl="1">
              <a:lnSpc>
                <a:spcPct val="80000"/>
              </a:lnSpc>
              <a:spcBef>
                <a:spcPct val="0"/>
              </a:spcBef>
            </a:pPr>
            <a:r>
              <a:rPr lang="en-US" sz="2600" smtClean="0">
                <a:ea typeface="ＭＳ Ｐゴシック" pitchFamily="34" charset="-128"/>
              </a:rPr>
              <a:t>Dehydration</a:t>
            </a:r>
          </a:p>
          <a:p>
            <a:pPr lvl="1">
              <a:lnSpc>
                <a:spcPct val="80000"/>
              </a:lnSpc>
              <a:spcBef>
                <a:spcPct val="0"/>
              </a:spcBef>
            </a:pPr>
            <a:r>
              <a:rPr lang="en-US" sz="2600" smtClean="0">
                <a:ea typeface="ＭＳ Ｐゴシック" pitchFamily="34" charset="-128"/>
              </a:rPr>
              <a:t>Psychoactive or opioid medications</a:t>
            </a:r>
          </a:p>
          <a:p>
            <a:pPr lvl="1">
              <a:lnSpc>
                <a:spcPct val="80000"/>
              </a:lnSpc>
              <a:spcBef>
                <a:spcPct val="0"/>
              </a:spcBef>
            </a:pPr>
            <a:r>
              <a:rPr lang="en-US" sz="2600" smtClean="0">
                <a:ea typeface="ＭＳ Ｐゴシック" pitchFamily="34" charset="-128"/>
              </a:rPr>
              <a:t>Hypoxia</a:t>
            </a:r>
          </a:p>
          <a:p>
            <a:pPr lvl="1">
              <a:lnSpc>
                <a:spcPct val="80000"/>
              </a:lnSpc>
              <a:spcBef>
                <a:spcPct val="0"/>
              </a:spcBef>
            </a:pPr>
            <a:r>
              <a:rPr lang="en-US" sz="2600" smtClean="0">
                <a:ea typeface="ＭＳ Ｐゴシック" pitchFamily="34" charset="-128"/>
              </a:rPr>
              <a:t>Other metabolic derangements</a:t>
            </a:r>
          </a:p>
        </p:txBody>
      </p:sp>
      <p:sp>
        <p:nvSpPr>
          <p:cNvPr id="44036" name="Slide Number Placeholder 4"/>
          <p:cNvSpPr>
            <a:spLocks noGrp="1"/>
          </p:cNvSpPr>
          <p:nvPr>
            <p:ph type="sldNum" sz="quarter" idx="12"/>
          </p:nvPr>
        </p:nvSpPr>
        <p:spPr>
          <a:noFill/>
        </p:spPr>
        <p:txBody>
          <a:bodyPr/>
          <a:lstStyle/>
          <a:p>
            <a:fld id="{3909D5D3-B5EA-4EED-BA0D-D9E0B67822A6}" type="slidenum">
              <a:rPr lang="en-US"/>
              <a:pPr/>
              <a:t>15</a:t>
            </a:fld>
            <a:endParaRPr lang="en-US"/>
          </a:p>
        </p:txBody>
      </p:sp>
      <p:sp>
        <p:nvSpPr>
          <p:cNvPr id="16388"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JL Levinson 2005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574800"/>
          </a:xfrm>
        </p:spPr>
        <p:txBody>
          <a:bodyPr rtlCol="0">
            <a:noAutofit/>
          </a:bodyPr>
          <a:lstStyle/>
          <a:p>
            <a:pPr marL="54864" fontAlgn="auto">
              <a:spcAft>
                <a:spcPts val="0"/>
              </a:spcAft>
              <a:defRPr/>
            </a:pPr>
            <a:r>
              <a:rPr lang="en-US" b="1" dirty="0" smtClean="0">
                <a:solidFill>
                  <a:srgbClr val="006600"/>
                </a:solidFill>
                <a:ea typeface="+mj-ea"/>
                <a:cs typeface="+mj-cs"/>
              </a:rPr>
              <a:t>Overall Psychological Treatment Goals</a:t>
            </a:r>
            <a:endParaRPr lang="en-US" b="1" dirty="0">
              <a:solidFill>
                <a:srgbClr val="006600"/>
              </a:solidFill>
              <a:ea typeface="+mj-ea"/>
              <a:cs typeface="+mj-cs"/>
            </a:endParaRPr>
          </a:p>
        </p:txBody>
      </p:sp>
      <p:sp>
        <p:nvSpPr>
          <p:cNvPr id="3" name="Content Placeholder 2"/>
          <p:cNvSpPr>
            <a:spLocks noGrp="1"/>
          </p:cNvSpPr>
          <p:nvPr>
            <p:ph idx="1"/>
          </p:nvPr>
        </p:nvSpPr>
        <p:spPr>
          <a:xfrm>
            <a:off x="457200" y="1981200"/>
            <a:ext cx="8229600" cy="4144963"/>
          </a:xfrm>
        </p:spPr>
        <p:txBody>
          <a:bodyPr rtlCol="0">
            <a:normAutofit lnSpcReduction="10000"/>
          </a:bodyPr>
          <a:lstStyle/>
          <a:p>
            <a:pPr fontAlgn="auto">
              <a:spcBef>
                <a:spcPts val="0"/>
              </a:spcBef>
              <a:spcAft>
                <a:spcPts val="0"/>
              </a:spcAft>
              <a:defRPr/>
            </a:pPr>
            <a:r>
              <a:rPr lang="en-US" dirty="0">
                <a:ea typeface="+mn-ea"/>
                <a:cs typeface="+mn-cs"/>
              </a:rPr>
              <a:t>Help patients maintain control of their lives</a:t>
            </a:r>
          </a:p>
          <a:p>
            <a:pPr fontAlgn="auto">
              <a:spcBef>
                <a:spcPts val="0"/>
              </a:spcBef>
              <a:spcAft>
                <a:spcPts val="0"/>
              </a:spcAft>
              <a:defRPr/>
            </a:pPr>
            <a:r>
              <a:rPr lang="en-US" dirty="0">
                <a:ea typeface="+mn-ea"/>
                <a:cs typeface="+mn-cs"/>
              </a:rPr>
              <a:t>Assist in developing healthy coping strategies</a:t>
            </a:r>
          </a:p>
          <a:p>
            <a:pPr fontAlgn="auto">
              <a:spcBef>
                <a:spcPts val="0"/>
              </a:spcBef>
              <a:spcAft>
                <a:spcPts val="0"/>
              </a:spcAft>
              <a:defRPr/>
            </a:pPr>
            <a:r>
              <a:rPr lang="en-US" dirty="0">
                <a:ea typeface="+mn-ea"/>
                <a:cs typeface="+mn-cs"/>
              </a:rPr>
              <a:t>Help </a:t>
            </a:r>
            <a:r>
              <a:rPr lang="en-US" dirty="0" smtClean="0">
                <a:ea typeface="+mn-ea"/>
                <a:cs typeface="+mn-cs"/>
              </a:rPr>
              <a:t>control</a:t>
            </a:r>
          </a:p>
          <a:p>
            <a:pPr lvl="1" fontAlgn="auto">
              <a:spcBef>
                <a:spcPts val="0"/>
              </a:spcBef>
              <a:spcAft>
                <a:spcPts val="0"/>
              </a:spcAft>
              <a:defRPr/>
            </a:pPr>
            <a:r>
              <a:rPr lang="en-US" dirty="0" smtClean="0"/>
              <a:t>Anger</a:t>
            </a:r>
          </a:p>
          <a:p>
            <a:pPr lvl="1" fontAlgn="auto">
              <a:spcBef>
                <a:spcPts val="0"/>
              </a:spcBef>
              <a:spcAft>
                <a:spcPts val="0"/>
              </a:spcAft>
              <a:defRPr/>
            </a:pPr>
            <a:r>
              <a:rPr lang="en-US" dirty="0" smtClean="0"/>
              <a:t>Denial</a:t>
            </a:r>
          </a:p>
          <a:p>
            <a:pPr lvl="1" fontAlgn="auto">
              <a:spcBef>
                <a:spcPts val="0"/>
              </a:spcBef>
              <a:spcAft>
                <a:spcPts val="0"/>
              </a:spcAft>
              <a:defRPr/>
            </a:pPr>
            <a:r>
              <a:rPr lang="en-US" dirty="0" smtClean="0"/>
              <a:t>Panic </a:t>
            </a:r>
          </a:p>
          <a:p>
            <a:pPr lvl="1" fontAlgn="auto">
              <a:spcBef>
                <a:spcPts val="0"/>
              </a:spcBef>
              <a:spcAft>
                <a:spcPts val="0"/>
              </a:spcAft>
              <a:defRPr/>
            </a:pPr>
            <a:r>
              <a:rPr lang="en-US" dirty="0" smtClean="0"/>
              <a:t>Despair</a:t>
            </a:r>
          </a:p>
          <a:p>
            <a:pPr lvl="1" fontAlgn="auto">
              <a:spcBef>
                <a:spcPts val="0"/>
              </a:spcBef>
              <a:spcAft>
                <a:spcPts val="0"/>
              </a:spcAft>
              <a:defRPr/>
            </a:pPr>
            <a:r>
              <a:rPr lang="en-US" dirty="0" smtClean="0"/>
              <a:t>Fears of rejection and abandonment</a:t>
            </a:r>
            <a:endParaRPr lang="en-US" dirty="0"/>
          </a:p>
          <a:p>
            <a:pPr fontAlgn="auto">
              <a:spcBef>
                <a:spcPts val="0"/>
              </a:spcBef>
              <a:spcAft>
                <a:spcPts val="0"/>
              </a:spcAft>
              <a:defRPr/>
            </a:pPr>
            <a:r>
              <a:rPr lang="en-US" dirty="0">
                <a:ea typeface="+mn-ea"/>
                <a:cs typeface="+mn-cs"/>
              </a:rPr>
              <a:t>Help </a:t>
            </a:r>
            <a:r>
              <a:rPr lang="en-US" dirty="0" smtClean="0">
                <a:ea typeface="+mn-ea"/>
                <a:cs typeface="+mn-cs"/>
              </a:rPr>
              <a:t>establish </a:t>
            </a:r>
            <a:r>
              <a:rPr lang="en-US" dirty="0">
                <a:ea typeface="+mn-ea"/>
                <a:cs typeface="+mn-cs"/>
              </a:rPr>
              <a:t>self-respect by assisting with </a:t>
            </a:r>
            <a:r>
              <a:rPr lang="en-US" dirty="0" smtClean="0">
                <a:ea typeface="+mn-ea"/>
                <a:cs typeface="+mn-cs"/>
              </a:rPr>
              <a:t>resolution of guilt</a:t>
            </a:r>
            <a:r>
              <a:rPr lang="en-US" dirty="0">
                <a:ea typeface="+mn-ea"/>
                <a:cs typeface="+mn-cs"/>
              </a:rPr>
              <a:t>, shame and self-blame</a:t>
            </a:r>
          </a:p>
          <a:p>
            <a:pPr fontAlgn="auto">
              <a:spcBef>
                <a:spcPts val="0"/>
              </a:spcBef>
              <a:spcAft>
                <a:spcPts val="0"/>
              </a:spcAft>
              <a:defRPr/>
            </a:pPr>
            <a:r>
              <a:rPr lang="en-US" dirty="0">
                <a:ea typeface="+mn-ea"/>
                <a:cs typeface="+mn-cs"/>
              </a:rPr>
              <a:t>Help with communication </a:t>
            </a:r>
            <a:r>
              <a:rPr lang="en-US" dirty="0" smtClean="0">
                <a:ea typeface="+mn-ea"/>
                <a:cs typeface="+mn-cs"/>
              </a:rPr>
              <a:t>and the maintenance of support systems</a:t>
            </a:r>
            <a:endParaRPr lang="en-US" dirty="0">
              <a:ea typeface="+mn-ea"/>
              <a:cs typeface="+mn-cs"/>
            </a:endParaRPr>
          </a:p>
          <a:p>
            <a:pPr fontAlgn="auto">
              <a:spcBef>
                <a:spcPts val="0"/>
              </a:spcBef>
              <a:spcAft>
                <a:spcPts val="0"/>
              </a:spcAft>
              <a:buFontTx/>
              <a:buNone/>
              <a:defRPr/>
            </a:pPr>
            <a:endParaRPr lang="en-US" dirty="0">
              <a:ea typeface="+mn-ea"/>
              <a:cs typeface="+mn-cs"/>
            </a:endParaRPr>
          </a:p>
          <a:p>
            <a:pPr fontAlgn="auto">
              <a:spcBef>
                <a:spcPts val="0"/>
              </a:spcBef>
              <a:spcAft>
                <a:spcPts val="0"/>
              </a:spcAft>
              <a:buFontTx/>
              <a:buNone/>
              <a:defRPr/>
            </a:pPr>
            <a:endParaRPr lang="en-US" dirty="0">
              <a:ea typeface="+mn-ea"/>
              <a:cs typeface="+mn-cs"/>
            </a:endParaRPr>
          </a:p>
        </p:txBody>
      </p:sp>
      <p:sp>
        <p:nvSpPr>
          <p:cNvPr id="46084" name="Slide Number Placeholder 4"/>
          <p:cNvSpPr>
            <a:spLocks noGrp="1"/>
          </p:cNvSpPr>
          <p:nvPr>
            <p:ph type="sldNum" sz="quarter" idx="12"/>
          </p:nvPr>
        </p:nvSpPr>
        <p:spPr>
          <a:noFill/>
        </p:spPr>
        <p:txBody>
          <a:bodyPr/>
          <a:lstStyle/>
          <a:p>
            <a:fld id="{51192B9F-06DF-4DFD-B898-DFBE81311642}" type="slidenum">
              <a:rPr lang="en-US"/>
              <a:pPr/>
              <a:t>16</a:t>
            </a:fld>
            <a:endParaRPr lang="en-US"/>
          </a:p>
        </p:txBody>
      </p:sp>
      <p:sp>
        <p:nvSpPr>
          <p:cNvPr id="17412" name="Footer Placeholder 3"/>
          <p:cNvSpPr>
            <a:spLocks noGrp="1"/>
          </p:cNvSpPr>
          <p:nvPr>
            <p:ph type="ftr" sz="quarter" idx="4294967295"/>
          </p:nvPr>
        </p:nvSpPr>
        <p:spPr>
          <a:xfrm>
            <a:off x="0" y="59436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  JL Speiss, 2002, LW Roberts 2004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574800"/>
          </a:xfrm>
        </p:spPr>
        <p:txBody>
          <a:bodyPr rtlCol="0">
            <a:noAutofit/>
          </a:bodyPr>
          <a:lstStyle/>
          <a:p>
            <a:pPr marL="54864" fontAlgn="auto">
              <a:spcAft>
                <a:spcPts val="0"/>
              </a:spcAft>
              <a:defRPr/>
            </a:pPr>
            <a:r>
              <a:rPr lang="en-US" b="1" dirty="0" smtClean="0">
                <a:solidFill>
                  <a:srgbClr val="006600"/>
                </a:solidFill>
                <a:ea typeface="+mj-ea"/>
                <a:cs typeface="+mj-cs"/>
              </a:rPr>
              <a:t>Overall Psychological Treatment Goals</a:t>
            </a:r>
            <a:endParaRPr lang="en-US" sz="4000" b="1" dirty="0">
              <a:solidFill>
                <a:srgbClr val="006600"/>
              </a:solidFill>
              <a:ea typeface="+mj-ea"/>
              <a:cs typeface="+mj-cs"/>
            </a:endParaRPr>
          </a:p>
        </p:txBody>
      </p:sp>
      <p:sp>
        <p:nvSpPr>
          <p:cNvPr id="48130" name="Content Placeholder 2"/>
          <p:cNvSpPr>
            <a:spLocks noGrp="1"/>
          </p:cNvSpPr>
          <p:nvPr>
            <p:ph idx="1"/>
          </p:nvPr>
        </p:nvSpPr>
        <p:spPr>
          <a:xfrm>
            <a:off x="457200" y="1981200"/>
            <a:ext cx="8229600" cy="4144963"/>
          </a:xfrm>
        </p:spPr>
        <p:txBody>
          <a:bodyPr/>
          <a:lstStyle/>
          <a:p>
            <a:pPr>
              <a:lnSpc>
                <a:spcPct val="80000"/>
              </a:lnSpc>
              <a:spcBef>
                <a:spcPct val="0"/>
              </a:spcBef>
            </a:pPr>
            <a:r>
              <a:rPr lang="en-US" sz="3000" smtClean="0">
                <a:ea typeface="ＭＳ Ｐゴシック" pitchFamily="34" charset="-128"/>
              </a:rPr>
              <a:t>Help maintain interpersonal relationships</a:t>
            </a:r>
          </a:p>
          <a:p>
            <a:pPr>
              <a:lnSpc>
                <a:spcPct val="80000"/>
              </a:lnSpc>
              <a:spcBef>
                <a:spcPct val="0"/>
              </a:spcBef>
            </a:pPr>
            <a:r>
              <a:rPr lang="en-US" sz="3000" smtClean="0">
                <a:ea typeface="ＭＳ Ｐゴシック" pitchFamily="34" charset="-128"/>
              </a:rPr>
              <a:t>Help develop strategies to deal with real and anticipated crises</a:t>
            </a:r>
          </a:p>
          <a:p>
            <a:pPr>
              <a:lnSpc>
                <a:spcPct val="80000"/>
              </a:lnSpc>
              <a:spcBef>
                <a:spcPct val="0"/>
              </a:spcBef>
            </a:pPr>
            <a:r>
              <a:rPr lang="en-US" sz="3000" smtClean="0">
                <a:ea typeface="ＭＳ Ｐゴシック" pitchFamily="34" charset="-128"/>
              </a:rPr>
              <a:t>Help identify and address </a:t>
            </a:r>
            <a:r>
              <a:rPr lang="ja-JP" altLang="en-US" sz="3000" smtClean="0">
                <a:ea typeface="ＭＳ Ｐゴシック" pitchFamily="34" charset="-128"/>
              </a:rPr>
              <a:t>“</a:t>
            </a:r>
            <a:r>
              <a:rPr lang="en-US" altLang="ja-JP" sz="3000" smtClean="0">
                <a:ea typeface="ＭＳ Ｐゴシック" pitchFamily="34" charset="-128"/>
              </a:rPr>
              <a:t>unfinished business</a:t>
            </a:r>
            <a:r>
              <a:rPr lang="ja-JP" altLang="en-US" sz="3000" smtClean="0">
                <a:ea typeface="ＭＳ Ｐゴシック" pitchFamily="34" charset="-128"/>
              </a:rPr>
              <a:t>”</a:t>
            </a:r>
            <a:endParaRPr lang="en-US" altLang="ja-JP" sz="3000" smtClean="0">
              <a:ea typeface="ＭＳ Ｐゴシック" pitchFamily="34" charset="-128"/>
            </a:endParaRPr>
          </a:p>
          <a:p>
            <a:pPr>
              <a:lnSpc>
                <a:spcPct val="80000"/>
              </a:lnSpc>
              <a:spcBef>
                <a:spcPct val="0"/>
              </a:spcBef>
            </a:pPr>
            <a:r>
              <a:rPr lang="en-US" sz="3000" smtClean="0">
                <a:ea typeface="ＭＳ Ｐゴシック" pitchFamily="34" charset="-128"/>
              </a:rPr>
              <a:t>Work with patient to explore meaning of death</a:t>
            </a:r>
          </a:p>
          <a:p>
            <a:pPr>
              <a:lnSpc>
                <a:spcPct val="80000"/>
              </a:lnSpc>
              <a:spcBef>
                <a:spcPct val="0"/>
              </a:spcBef>
            </a:pPr>
            <a:r>
              <a:rPr lang="en-US" sz="3000" smtClean="0">
                <a:ea typeface="ＭＳ Ｐゴシック" pitchFamily="34" charset="-128"/>
              </a:rPr>
              <a:t>Help manage depression and anxiety or other psychiatric symptoms that may result from psychological issues or effects of treatment</a:t>
            </a:r>
          </a:p>
          <a:p>
            <a:pPr>
              <a:lnSpc>
                <a:spcPct val="80000"/>
              </a:lnSpc>
              <a:spcBef>
                <a:spcPct val="0"/>
              </a:spcBef>
            </a:pPr>
            <a:endParaRPr lang="en-US" sz="3000" smtClean="0">
              <a:ea typeface="ＭＳ Ｐゴシック" pitchFamily="34" charset="-128"/>
            </a:endParaRPr>
          </a:p>
        </p:txBody>
      </p:sp>
      <p:sp>
        <p:nvSpPr>
          <p:cNvPr id="48132" name="Slide Number Placeholder 4"/>
          <p:cNvSpPr>
            <a:spLocks noGrp="1"/>
          </p:cNvSpPr>
          <p:nvPr>
            <p:ph type="sldNum" sz="quarter" idx="12"/>
          </p:nvPr>
        </p:nvSpPr>
        <p:spPr>
          <a:noFill/>
        </p:spPr>
        <p:txBody>
          <a:bodyPr/>
          <a:lstStyle/>
          <a:p>
            <a:fld id="{5997E644-6BB6-4FB3-A4A8-3598A6C85A10}" type="slidenum">
              <a:rPr lang="en-US"/>
              <a:pPr/>
              <a:t>17</a:t>
            </a:fld>
            <a:endParaRPr lang="en-US"/>
          </a:p>
        </p:txBody>
      </p:sp>
      <p:sp>
        <p:nvSpPr>
          <p:cNvPr id="18436"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r>
              <a:rPr lang="en-US" b="1" smtClean="0">
                <a:ea typeface="ＭＳ Ｐゴシック" pitchFamily="34" charset="-128"/>
              </a:rPr>
              <a:t>Dignity Conserving Treatment</a:t>
            </a:r>
          </a:p>
        </p:txBody>
      </p:sp>
      <p:sp>
        <p:nvSpPr>
          <p:cNvPr id="46083" name="Rectangle 3"/>
          <p:cNvSpPr>
            <a:spLocks noGrp="1" noChangeArrowheads="1"/>
          </p:cNvSpPr>
          <p:nvPr>
            <p:ph idx="1"/>
          </p:nvPr>
        </p:nvSpPr>
        <p:spPr/>
        <p:txBody>
          <a:bodyPr/>
          <a:lstStyle/>
          <a:p>
            <a:pPr>
              <a:lnSpc>
                <a:spcPct val="80000"/>
              </a:lnSpc>
            </a:pPr>
            <a:r>
              <a:rPr lang="en-US" sz="2800" smtClean="0">
                <a:ea typeface="ＭＳ Ｐゴシック" pitchFamily="34" charset="-128"/>
              </a:rPr>
              <a:t>Dignity therapy</a:t>
            </a:r>
          </a:p>
          <a:p>
            <a:pPr lvl="1">
              <a:lnSpc>
                <a:spcPct val="80000"/>
              </a:lnSpc>
            </a:pPr>
            <a:r>
              <a:rPr lang="en-US" sz="2400" smtClean="0">
                <a:ea typeface="ＭＳ Ｐゴシック" pitchFamily="34" charset="-128"/>
              </a:rPr>
              <a:t>Treatment is based on strong association with undermined dignity and:</a:t>
            </a:r>
          </a:p>
          <a:p>
            <a:pPr lvl="2">
              <a:lnSpc>
                <a:spcPct val="80000"/>
              </a:lnSpc>
            </a:pPr>
            <a:r>
              <a:rPr lang="en-US" sz="2000" smtClean="0">
                <a:ea typeface="ＭＳ Ｐゴシック" pitchFamily="34" charset="-128"/>
              </a:rPr>
              <a:t>Depression</a:t>
            </a:r>
          </a:p>
          <a:p>
            <a:pPr lvl="2">
              <a:lnSpc>
                <a:spcPct val="80000"/>
              </a:lnSpc>
            </a:pPr>
            <a:r>
              <a:rPr lang="en-US" sz="2000" smtClean="0">
                <a:ea typeface="ＭＳ Ｐゴシック" pitchFamily="34" charset="-128"/>
              </a:rPr>
              <a:t>Anxiety</a:t>
            </a:r>
          </a:p>
          <a:p>
            <a:pPr lvl="2">
              <a:lnSpc>
                <a:spcPct val="80000"/>
              </a:lnSpc>
            </a:pPr>
            <a:r>
              <a:rPr lang="en-US" sz="2000" smtClean="0">
                <a:ea typeface="ＭＳ Ｐゴシック" pitchFamily="34" charset="-128"/>
              </a:rPr>
              <a:t>Desire for death</a:t>
            </a:r>
          </a:p>
          <a:p>
            <a:pPr lvl="2">
              <a:lnSpc>
                <a:spcPct val="80000"/>
              </a:lnSpc>
            </a:pPr>
            <a:r>
              <a:rPr lang="en-US" sz="2000" smtClean="0">
                <a:ea typeface="ＭＳ Ｐゴシック" pitchFamily="34" charset="-128"/>
              </a:rPr>
              <a:t>Hopelessness</a:t>
            </a:r>
          </a:p>
          <a:p>
            <a:pPr lvl="2">
              <a:lnSpc>
                <a:spcPct val="80000"/>
              </a:lnSpc>
            </a:pPr>
            <a:r>
              <a:rPr lang="en-US" sz="2000" smtClean="0">
                <a:ea typeface="ＭＳ Ｐゴシック" pitchFamily="34" charset="-128"/>
              </a:rPr>
              <a:t>Feeling of being a burden on others</a:t>
            </a:r>
          </a:p>
          <a:p>
            <a:pPr lvl="2">
              <a:lnSpc>
                <a:spcPct val="80000"/>
              </a:lnSpc>
            </a:pPr>
            <a:r>
              <a:rPr lang="en-US" sz="2000" smtClean="0">
                <a:ea typeface="ＭＳ Ｐゴシック" pitchFamily="34" charset="-128"/>
              </a:rPr>
              <a:t>Overall poorer quality of life</a:t>
            </a:r>
          </a:p>
          <a:p>
            <a:pPr lvl="1">
              <a:lnSpc>
                <a:spcPct val="80000"/>
              </a:lnSpc>
            </a:pPr>
            <a:r>
              <a:rPr lang="en-US" sz="2400" smtClean="0">
                <a:ea typeface="ＭＳ Ｐゴシック" pitchFamily="34" charset="-128"/>
              </a:rPr>
              <a:t>Some studies even suggest that psychosocial and existential issues may be of greater concern than pain and physical symptoms</a:t>
            </a:r>
          </a:p>
        </p:txBody>
      </p:sp>
      <p:sp>
        <p:nvSpPr>
          <p:cNvPr id="50179" name="Text Box 4"/>
          <p:cNvSpPr txBox="1">
            <a:spLocks noChangeArrowheads="1"/>
          </p:cNvSpPr>
          <p:nvPr/>
        </p:nvSpPr>
        <p:spPr bwMode="auto">
          <a:xfrm>
            <a:off x="6858000" y="6248400"/>
            <a:ext cx="1795463" cy="304800"/>
          </a:xfrm>
          <a:prstGeom prst="rect">
            <a:avLst/>
          </a:prstGeom>
          <a:noFill/>
          <a:ln w="9525">
            <a:noFill/>
            <a:miter lim="800000"/>
            <a:headEnd/>
            <a:tailEnd/>
          </a:ln>
        </p:spPr>
        <p:txBody>
          <a:bodyPr wrap="none">
            <a:spAutoFit/>
          </a:bodyPr>
          <a:lstStyle/>
          <a:p>
            <a:r>
              <a:rPr lang="en-US" sz="1400"/>
              <a:t>Chochinov, H,  2007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0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08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608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608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083">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r>
              <a:rPr lang="en-US" b="1" smtClean="0">
                <a:ea typeface="ＭＳ Ｐゴシック" pitchFamily="34" charset="-128"/>
              </a:rPr>
              <a:t>Dignity Conserving Treatment</a:t>
            </a:r>
          </a:p>
        </p:txBody>
      </p:sp>
      <p:sp>
        <p:nvSpPr>
          <p:cNvPr id="52226" name="Rectangle 3"/>
          <p:cNvSpPr>
            <a:spLocks noGrp="1" noChangeArrowheads="1"/>
          </p:cNvSpPr>
          <p:nvPr>
            <p:ph idx="1"/>
          </p:nvPr>
        </p:nvSpPr>
        <p:spPr/>
        <p:txBody>
          <a:bodyPr/>
          <a:lstStyle/>
          <a:p>
            <a:pPr>
              <a:lnSpc>
                <a:spcPct val="90000"/>
              </a:lnSpc>
            </a:pPr>
            <a:r>
              <a:rPr lang="en-US" sz="2800" smtClean="0">
                <a:ea typeface="ＭＳ Ｐゴシック" pitchFamily="34" charset="-128"/>
              </a:rPr>
              <a:t>Dignity therapy</a:t>
            </a:r>
          </a:p>
          <a:p>
            <a:pPr lvl="1">
              <a:lnSpc>
                <a:spcPct val="90000"/>
              </a:lnSpc>
            </a:pPr>
            <a:r>
              <a:rPr lang="en-US" sz="2400" smtClean="0">
                <a:ea typeface="ＭＳ Ｐゴシック" pitchFamily="34" charset="-128"/>
              </a:rPr>
              <a:t>Primary themes of dignity:</a:t>
            </a:r>
          </a:p>
          <a:p>
            <a:pPr lvl="2">
              <a:lnSpc>
                <a:spcPct val="90000"/>
              </a:lnSpc>
            </a:pPr>
            <a:r>
              <a:rPr lang="en-US" sz="2000" smtClean="0">
                <a:ea typeface="ＭＳ Ｐゴシック" pitchFamily="34" charset="-128"/>
              </a:rPr>
              <a:t>Generativity</a:t>
            </a:r>
          </a:p>
          <a:p>
            <a:pPr lvl="3">
              <a:lnSpc>
                <a:spcPct val="90000"/>
              </a:lnSpc>
            </a:pPr>
            <a:r>
              <a:rPr lang="en-US" sz="1800" smtClean="0">
                <a:ea typeface="ＭＳ Ｐゴシック" pitchFamily="34" charset="-128"/>
              </a:rPr>
              <a:t>Life has stood for something</a:t>
            </a:r>
          </a:p>
          <a:p>
            <a:pPr lvl="2">
              <a:lnSpc>
                <a:spcPct val="90000"/>
              </a:lnSpc>
            </a:pPr>
            <a:r>
              <a:rPr lang="en-US" sz="2000" smtClean="0">
                <a:ea typeface="ＭＳ Ｐゴシック" pitchFamily="34" charset="-128"/>
              </a:rPr>
              <a:t>Continuity of self</a:t>
            </a:r>
          </a:p>
          <a:p>
            <a:pPr lvl="3">
              <a:lnSpc>
                <a:spcPct val="90000"/>
              </a:lnSpc>
            </a:pPr>
            <a:r>
              <a:rPr lang="en-US" sz="1800" smtClean="0">
                <a:ea typeface="ＭＳ Ｐゴシック" pitchFamily="34" charset="-128"/>
              </a:rPr>
              <a:t>Maintain one</a:t>
            </a:r>
            <a:r>
              <a:rPr lang="ja-JP" altLang="en-US" sz="1800" smtClean="0">
                <a:ea typeface="ＭＳ Ｐゴシック" pitchFamily="34" charset="-128"/>
              </a:rPr>
              <a:t>’</a:t>
            </a:r>
            <a:r>
              <a:rPr lang="en-US" altLang="ja-JP" sz="1800" smtClean="0">
                <a:ea typeface="ＭＳ Ｐゴシック" pitchFamily="34" charset="-128"/>
              </a:rPr>
              <a:t>s essence is intact</a:t>
            </a:r>
          </a:p>
          <a:p>
            <a:pPr lvl="2">
              <a:lnSpc>
                <a:spcPct val="90000"/>
              </a:lnSpc>
            </a:pPr>
            <a:r>
              <a:rPr lang="en-US" sz="2000" smtClean="0">
                <a:ea typeface="ＭＳ Ｐゴシック" pitchFamily="34" charset="-128"/>
              </a:rPr>
              <a:t>Role preservation</a:t>
            </a:r>
          </a:p>
          <a:p>
            <a:pPr lvl="3">
              <a:lnSpc>
                <a:spcPct val="90000"/>
              </a:lnSpc>
            </a:pPr>
            <a:r>
              <a:rPr lang="en-US" sz="1800" smtClean="0">
                <a:ea typeface="ＭＳ Ｐゴシック" pitchFamily="34" charset="-128"/>
              </a:rPr>
              <a:t>Being able to maintain a sense of identification with roles previously held</a:t>
            </a:r>
          </a:p>
          <a:p>
            <a:pPr lvl="2">
              <a:lnSpc>
                <a:spcPct val="90000"/>
              </a:lnSpc>
            </a:pPr>
            <a:r>
              <a:rPr lang="en-US" sz="2000" smtClean="0">
                <a:ea typeface="ＭＳ Ｐゴシック" pitchFamily="34" charset="-128"/>
              </a:rPr>
              <a:t>Maintenance of pride</a:t>
            </a:r>
          </a:p>
          <a:p>
            <a:pPr lvl="3">
              <a:lnSpc>
                <a:spcPct val="90000"/>
              </a:lnSpc>
            </a:pPr>
            <a:r>
              <a:rPr lang="en-US" sz="1800" smtClean="0">
                <a:ea typeface="ＭＳ Ｐゴシック" pitchFamily="34" charset="-128"/>
              </a:rPr>
              <a:t>Ability to sustain positive self-regard</a:t>
            </a:r>
          </a:p>
          <a:p>
            <a:pPr lvl="1">
              <a:lnSpc>
                <a:spcPct val="90000"/>
              </a:lnSpc>
            </a:pPr>
            <a:endParaRPr lang="en-US" sz="2400" smtClean="0">
              <a:ea typeface="ＭＳ Ｐゴシック" pitchFamily="34" charset="-128"/>
            </a:endParaRPr>
          </a:p>
        </p:txBody>
      </p:sp>
      <p:sp>
        <p:nvSpPr>
          <p:cNvPr id="52227" name="Text Box 4"/>
          <p:cNvSpPr txBox="1">
            <a:spLocks noChangeArrowheads="1"/>
          </p:cNvSpPr>
          <p:nvPr/>
        </p:nvSpPr>
        <p:spPr bwMode="auto">
          <a:xfrm>
            <a:off x="6858000" y="6248400"/>
            <a:ext cx="1795463" cy="304800"/>
          </a:xfrm>
          <a:prstGeom prst="rect">
            <a:avLst/>
          </a:prstGeom>
          <a:noFill/>
          <a:ln w="9525">
            <a:noFill/>
            <a:miter lim="800000"/>
            <a:headEnd/>
            <a:tailEnd/>
          </a:ln>
        </p:spPr>
        <p:txBody>
          <a:bodyPr wrap="none">
            <a:spAutoFit/>
          </a:bodyPr>
          <a:lstStyle/>
          <a:p>
            <a:r>
              <a:rPr lang="en-US" sz="1400"/>
              <a:t>Chochinov, H,  2007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54000"/>
            <a:ext cx="8229600" cy="1143000"/>
          </a:xfrm>
        </p:spPr>
        <p:txBody>
          <a:bodyPr>
            <a:normAutofit/>
          </a:bodyPr>
          <a:lstStyle/>
          <a:p>
            <a:pPr marL="54864" fontAlgn="auto">
              <a:spcAft>
                <a:spcPts val="0"/>
              </a:spcAft>
              <a:defRPr/>
            </a:pPr>
            <a:r>
              <a:rPr lang="en-US" b="1" dirty="0" smtClean="0">
                <a:solidFill>
                  <a:srgbClr val="006600"/>
                </a:solidFill>
                <a:ea typeface="+mj-ea"/>
                <a:cs typeface="+mj-cs"/>
              </a:rPr>
              <a:t>Palliative Care and Psychosomatics</a:t>
            </a:r>
          </a:p>
        </p:txBody>
      </p:sp>
      <p:sp>
        <p:nvSpPr>
          <p:cNvPr id="17410" name="Content Placeholder 2"/>
          <p:cNvSpPr>
            <a:spLocks noGrp="1"/>
          </p:cNvSpPr>
          <p:nvPr>
            <p:ph idx="1"/>
          </p:nvPr>
        </p:nvSpPr>
        <p:spPr/>
        <p:txBody>
          <a:bodyPr/>
          <a:lstStyle/>
          <a:p>
            <a:pPr>
              <a:spcBef>
                <a:spcPct val="0"/>
              </a:spcBef>
            </a:pPr>
            <a:r>
              <a:rPr lang="en-US" sz="2800" smtClean="0">
                <a:ea typeface="ＭＳ Ｐゴシック" pitchFamily="34" charset="-128"/>
              </a:rPr>
              <a:t>Hospice began in France in 1840s</a:t>
            </a:r>
          </a:p>
          <a:p>
            <a:pPr>
              <a:spcBef>
                <a:spcPct val="0"/>
              </a:spcBef>
            </a:pPr>
            <a:r>
              <a:rPr lang="en-US" sz="2800" smtClean="0">
                <a:ea typeface="ＭＳ Ｐゴシック" pitchFamily="34" charset="-128"/>
              </a:rPr>
              <a:t>Involves all stages of life-threatening illness</a:t>
            </a:r>
          </a:p>
          <a:p>
            <a:pPr>
              <a:spcBef>
                <a:spcPct val="0"/>
              </a:spcBef>
            </a:pPr>
            <a:r>
              <a:rPr lang="en-US" sz="2800" smtClean="0">
                <a:ea typeface="ＭＳ Ｐゴシック" pitchFamily="34" charset="-128"/>
              </a:rPr>
              <a:t>Includes psychological, social, spiritual, and cultural issues</a:t>
            </a:r>
          </a:p>
          <a:p>
            <a:pPr>
              <a:spcBef>
                <a:spcPct val="0"/>
              </a:spcBef>
            </a:pPr>
            <a:r>
              <a:rPr lang="en-US" sz="2800" smtClean="0">
                <a:ea typeface="ＭＳ Ｐゴシック" pitchFamily="34" charset="-128"/>
              </a:rPr>
              <a:t>Palliative care …. </a:t>
            </a:r>
          </a:p>
          <a:p>
            <a:pPr lvl="1">
              <a:spcBef>
                <a:spcPct val="0"/>
              </a:spcBef>
            </a:pPr>
            <a:r>
              <a:rPr lang="en-US" sz="2400" smtClean="0">
                <a:ea typeface="ＭＳ Ｐゴシック" pitchFamily="34" charset="-128"/>
              </a:rPr>
              <a:t>Affirms life and regards dying as normal</a:t>
            </a:r>
          </a:p>
          <a:p>
            <a:pPr lvl="1">
              <a:spcBef>
                <a:spcPct val="0"/>
              </a:spcBef>
            </a:pPr>
            <a:r>
              <a:rPr lang="en-US" sz="2400" smtClean="0">
                <a:ea typeface="ＭＳ Ｐゴシック" pitchFamily="34" charset="-128"/>
              </a:rPr>
              <a:t>Neither hastens nor postpones death</a:t>
            </a:r>
          </a:p>
          <a:p>
            <a:pPr lvl="1">
              <a:spcBef>
                <a:spcPct val="0"/>
              </a:spcBef>
            </a:pPr>
            <a:r>
              <a:rPr lang="en-US" sz="2400" smtClean="0">
                <a:ea typeface="ＭＳ Ｐゴシック" pitchFamily="34" charset="-128"/>
              </a:rPr>
              <a:t>Provides relief from pain and other symptoms</a:t>
            </a:r>
          </a:p>
          <a:p>
            <a:pPr lvl="1">
              <a:spcBef>
                <a:spcPct val="0"/>
              </a:spcBef>
            </a:pPr>
            <a:r>
              <a:rPr lang="en-US" sz="2400" smtClean="0">
                <a:ea typeface="ＭＳ Ｐゴシック" pitchFamily="34" charset="-128"/>
              </a:rPr>
              <a:t>Integrates the psychological and spiritual</a:t>
            </a:r>
          </a:p>
          <a:p>
            <a:pPr lvl="1">
              <a:spcBef>
                <a:spcPct val="0"/>
              </a:spcBef>
            </a:pPr>
            <a:r>
              <a:rPr lang="en-US" sz="2400" smtClean="0">
                <a:ea typeface="ＭＳ Ｐゴシック" pitchFamily="34" charset="-128"/>
              </a:rPr>
              <a:t>Offers support system to help patient live life actively</a:t>
            </a:r>
          </a:p>
          <a:p>
            <a:pPr lvl="1">
              <a:spcBef>
                <a:spcPct val="0"/>
              </a:spcBef>
            </a:pPr>
            <a:r>
              <a:rPr lang="en-US" sz="2400" smtClean="0">
                <a:ea typeface="ＭＳ Ｐゴシック" pitchFamily="34" charset="-128"/>
              </a:rPr>
              <a:t>Helps family cope</a:t>
            </a:r>
          </a:p>
          <a:p>
            <a:pPr lvl="1">
              <a:spcBef>
                <a:spcPct val="0"/>
              </a:spcBef>
            </a:pPr>
            <a:r>
              <a:rPr lang="en-US" sz="2400" smtClean="0">
                <a:ea typeface="ＭＳ Ｐゴシック" pitchFamily="34" charset="-128"/>
              </a:rPr>
              <a:t>Utilizes a multidisciplinary approach</a:t>
            </a:r>
          </a:p>
        </p:txBody>
      </p:sp>
      <p:sp>
        <p:nvSpPr>
          <p:cNvPr id="17412" name="Slide Number Placeholder 4"/>
          <p:cNvSpPr>
            <a:spLocks noGrp="1"/>
          </p:cNvSpPr>
          <p:nvPr>
            <p:ph type="sldNum" sz="quarter" idx="12"/>
          </p:nvPr>
        </p:nvSpPr>
        <p:spPr>
          <a:noFill/>
        </p:spPr>
        <p:txBody>
          <a:bodyPr/>
          <a:lstStyle/>
          <a:p>
            <a:fld id="{BC04B89A-20B6-4447-A49F-ED08AD3618A0}" type="slidenum">
              <a:rPr lang="en-US"/>
              <a:pPr/>
              <a:t>2</a:t>
            </a:fld>
            <a:endParaRPr lang="en-US"/>
          </a:p>
        </p:txBody>
      </p:sp>
      <p:sp>
        <p:nvSpPr>
          <p:cNvPr id="3076"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r>
              <a:rPr lang="en-US" b="1" smtClean="0">
                <a:ea typeface="ＭＳ Ｐゴシック" pitchFamily="34" charset="-128"/>
              </a:rPr>
              <a:t>Dignity Conserving Treatment</a:t>
            </a:r>
          </a:p>
        </p:txBody>
      </p:sp>
      <p:sp>
        <p:nvSpPr>
          <p:cNvPr id="54274" name="Rectangle 3"/>
          <p:cNvSpPr>
            <a:spLocks noGrp="1" noChangeArrowheads="1"/>
          </p:cNvSpPr>
          <p:nvPr>
            <p:ph idx="1"/>
          </p:nvPr>
        </p:nvSpPr>
        <p:spPr>
          <a:xfrm>
            <a:off x="457200" y="1600200"/>
            <a:ext cx="8229600" cy="4800600"/>
          </a:xfrm>
        </p:spPr>
        <p:txBody>
          <a:bodyPr/>
          <a:lstStyle/>
          <a:p>
            <a:r>
              <a:rPr lang="en-US" sz="2800" smtClean="0">
                <a:ea typeface="ＭＳ Ｐゴシック" pitchFamily="34" charset="-128"/>
              </a:rPr>
              <a:t>Dignity therapy</a:t>
            </a:r>
          </a:p>
          <a:p>
            <a:pPr lvl="1"/>
            <a:r>
              <a:rPr lang="en-US" sz="2400" smtClean="0">
                <a:ea typeface="ＭＳ Ｐゴシック" pitchFamily="34" charset="-128"/>
              </a:rPr>
              <a:t>Primary themes of dignity (cont.):</a:t>
            </a:r>
          </a:p>
          <a:p>
            <a:pPr lvl="2"/>
            <a:r>
              <a:rPr lang="en-US" sz="2000" smtClean="0">
                <a:ea typeface="ＭＳ Ｐゴシック" pitchFamily="34" charset="-128"/>
              </a:rPr>
              <a:t>Hopefulness</a:t>
            </a:r>
          </a:p>
          <a:p>
            <a:pPr lvl="3"/>
            <a:r>
              <a:rPr lang="en-US" sz="1800" smtClean="0">
                <a:ea typeface="ＭＳ Ｐゴシック" pitchFamily="34" charset="-128"/>
              </a:rPr>
              <a:t>Ability to find and maintain a sense of meaning or purpose</a:t>
            </a:r>
          </a:p>
          <a:p>
            <a:pPr lvl="2"/>
            <a:r>
              <a:rPr lang="en-US" sz="2000" smtClean="0">
                <a:ea typeface="ＭＳ Ｐゴシック" pitchFamily="34" charset="-128"/>
              </a:rPr>
              <a:t>Aftermath concerns</a:t>
            </a:r>
          </a:p>
          <a:p>
            <a:pPr lvl="3"/>
            <a:r>
              <a:rPr lang="en-US" sz="1800" smtClean="0">
                <a:ea typeface="ＭＳ Ｐゴシック" pitchFamily="34" charset="-128"/>
              </a:rPr>
              <a:t>Worries or fears concerning the burden death will impose on others</a:t>
            </a:r>
          </a:p>
          <a:p>
            <a:pPr lvl="2"/>
            <a:r>
              <a:rPr lang="en-US" sz="2000" smtClean="0">
                <a:ea typeface="ＭＳ Ｐゴシック" pitchFamily="34" charset="-128"/>
              </a:rPr>
              <a:t>Care tenor</a:t>
            </a:r>
          </a:p>
          <a:p>
            <a:pPr lvl="3"/>
            <a:r>
              <a:rPr lang="en-US" sz="1800" smtClean="0">
                <a:ea typeface="ＭＳ Ｐゴシック" pitchFamily="34" charset="-128"/>
              </a:rPr>
              <a:t>Attitude and manner with which others interact with the patient either promotes or diminishes dignity</a:t>
            </a:r>
          </a:p>
          <a:p>
            <a:pPr lvl="1"/>
            <a:r>
              <a:rPr lang="en-US" sz="2400" smtClean="0">
                <a:ea typeface="ＭＳ Ｐゴシック" pitchFamily="34" charset="-128"/>
              </a:rPr>
              <a:t>Many of these are also essential to a patient maintaining a sense of control and integrity in any setting</a:t>
            </a:r>
          </a:p>
        </p:txBody>
      </p:sp>
      <p:sp>
        <p:nvSpPr>
          <p:cNvPr id="54275" name="Text Box 4"/>
          <p:cNvSpPr txBox="1">
            <a:spLocks noChangeArrowheads="1"/>
          </p:cNvSpPr>
          <p:nvPr/>
        </p:nvSpPr>
        <p:spPr bwMode="auto">
          <a:xfrm>
            <a:off x="6858000" y="6172200"/>
            <a:ext cx="1795463" cy="304800"/>
          </a:xfrm>
          <a:prstGeom prst="rect">
            <a:avLst/>
          </a:prstGeom>
          <a:noFill/>
          <a:ln w="9525">
            <a:noFill/>
            <a:miter lim="800000"/>
            <a:headEnd/>
            <a:tailEnd/>
          </a:ln>
        </p:spPr>
        <p:txBody>
          <a:bodyPr wrap="none">
            <a:spAutoFit/>
          </a:bodyPr>
          <a:lstStyle/>
          <a:p>
            <a:r>
              <a:rPr lang="en-US" sz="1400"/>
              <a:t>Chochinov, H,  2007</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b="1" smtClean="0">
                <a:ea typeface="ＭＳ Ｐゴシック" pitchFamily="34" charset="-128"/>
              </a:rPr>
              <a:t>Dignity Conserving Treatment</a:t>
            </a:r>
          </a:p>
        </p:txBody>
      </p:sp>
      <p:sp>
        <p:nvSpPr>
          <p:cNvPr id="56322" name="Rectangle 3"/>
          <p:cNvSpPr>
            <a:spLocks noGrp="1" noChangeArrowheads="1"/>
          </p:cNvSpPr>
          <p:nvPr>
            <p:ph idx="1"/>
          </p:nvPr>
        </p:nvSpPr>
        <p:spPr>
          <a:xfrm>
            <a:off x="685800" y="1981200"/>
            <a:ext cx="7772400" cy="4343400"/>
          </a:xfrm>
        </p:spPr>
        <p:txBody>
          <a:bodyPr/>
          <a:lstStyle/>
          <a:p>
            <a:pPr>
              <a:lnSpc>
                <a:spcPct val="90000"/>
              </a:lnSpc>
            </a:pPr>
            <a:r>
              <a:rPr lang="en-US" smtClean="0">
                <a:ea typeface="ＭＳ Ｐゴシック" pitchFamily="34" charset="-128"/>
              </a:rPr>
              <a:t>Dignity therapy (provider):</a:t>
            </a:r>
          </a:p>
          <a:p>
            <a:pPr lvl="1">
              <a:lnSpc>
                <a:spcPct val="90000"/>
              </a:lnSpc>
            </a:pPr>
            <a:r>
              <a:rPr lang="en-US" smtClean="0">
                <a:ea typeface="ＭＳ Ｐゴシック" pitchFamily="34" charset="-128"/>
              </a:rPr>
              <a:t>Treatment of the provider consists of an A, B, C, D approach to teaching interactions</a:t>
            </a:r>
          </a:p>
          <a:p>
            <a:pPr lvl="1">
              <a:lnSpc>
                <a:spcPct val="90000"/>
              </a:lnSpc>
            </a:pPr>
            <a:r>
              <a:rPr lang="en-US" smtClean="0">
                <a:ea typeface="ＭＳ Ｐゴシック" pitchFamily="34" charset="-128"/>
              </a:rPr>
              <a:t>The hope is to allow care givers, institutions, and families a way to better interact with patients to achieve the desired effect</a:t>
            </a:r>
          </a:p>
          <a:p>
            <a:pPr lvl="1">
              <a:lnSpc>
                <a:spcPct val="90000"/>
              </a:lnSpc>
            </a:pPr>
            <a:r>
              <a:rPr lang="en-US" smtClean="0">
                <a:ea typeface="ＭＳ Ｐゴシック" pitchFamily="34" charset="-128"/>
              </a:rPr>
              <a:t>Our thoughts about an interaction with a patient shape the interaction itself</a:t>
            </a:r>
          </a:p>
          <a:p>
            <a:pPr lvl="2">
              <a:lnSpc>
                <a:spcPct val="90000"/>
              </a:lnSpc>
            </a:pPr>
            <a:r>
              <a:rPr lang="en-US" smtClean="0">
                <a:ea typeface="ＭＳ Ｐゴシック" pitchFamily="34" charset="-128"/>
              </a:rPr>
              <a:t>Engagement Model</a:t>
            </a:r>
          </a:p>
        </p:txBody>
      </p:sp>
      <p:sp>
        <p:nvSpPr>
          <p:cNvPr id="56323" name="Text Box 4"/>
          <p:cNvSpPr txBox="1">
            <a:spLocks noChangeArrowheads="1"/>
          </p:cNvSpPr>
          <p:nvPr/>
        </p:nvSpPr>
        <p:spPr bwMode="auto">
          <a:xfrm>
            <a:off x="4724400" y="6172200"/>
            <a:ext cx="4087813" cy="304800"/>
          </a:xfrm>
          <a:prstGeom prst="rect">
            <a:avLst/>
          </a:prstGeom>
          <a:noFill/>
          <a:ln w="9525">
            <a:noFill/>
            <a:miter lim="800000"/>
            <a:headEnd/>
            <a:tailEnd/>
          </a:ln>
        </p:spPr>
        <p:txBody>
          <a:bodyPr wrap="none">
            <a:spAutoFit/>
          </a:bodyPr>
          <a:lstStyle/>
          <a:p>
            <a:r>
              <a:rPr lang="en-US" sz="1400"/>
              <a:t>Chochinov, H,  2007; Bennington-Davis, M, 2005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r>
              <a:rPr lang="en-US" b="1" smtClean="0">
                <a:ea typeface="ＭＳ Ｐゴシック" pitchFamily="34" charset="-128"/>
              </a:rPr>
              <a:t>Dignity Conserving Treatment</a:t>
            </a:r>
          </a:p>
        </p:txBody>
      </p:sp>
      <p:sp>
        <p:nvSpPr>
          <p:cNvPr id="58370" name="Rectangle 3"/>
          <p:cNvSpPr>
            <a:spLocks noGrp="1" noChangeArrowheads="1"/>
          </p:cNvSpPr>
          <p:nvPr>
            <p:ph idx="1"/>
          </p:nvPr>
        </p:nvSpPr>
        <p:spPr>
          <a:xfrm>
            <a:off x="685800" y="1981200"/>
            <a:ext cx="7772400" cy="4343400"/>
          </a:xfrm>
        </p:spPr>
        <p:txBody>
          <a:bodyPr/>
          <a:lstStyle/>
          <a:p>
            <a:r>
              <a:rPr lang="en-US" smtClean="0">
                <a:ea typeface="ＭＳ Ｐゴシック" pitchFamily="34" charset="-128"/>
              </a:rPr>
              <a:t>Dignity therapy (provider):</a:t>
            </a:r>
          </a:p>
          <a:p>
            <a:pPr lvl="1"/>
            <a:r>
              <a:rPr lang="en-US" smtClean="0">
                <a:ea typeface="ＭＳ Ｐゴシック" pitchFamily="34" charset="-128"/>
              </a:rPr>
              <a:t>A—Attitudes</a:t>
            </a:r>
          </a:p>
          <a:p>
            <a:pPr lvl="2"/>
            <a:r>
              <a:rPr lang="en-US" smtClean="0">
                <a:ea typeface="ＭＳ Ｐゴシック" pitchFamily="34" charset="-128"/>
              </a:rPr>
              <a:t>How would I feel in this situation?</a:t>
            </a:r>
          </a:p>
          <a:p>
            <a:pPr lvl="2"/>
            <a:r>
              <a:rPr lang="en-US" smtClean="0">
                <a:ea typeface="ＭＳ Ｐゴシック" pitchFamily="34" charset="-128"/>
              </a:rPr>
              <a:t>What leads me to think that way?</a:t>
            </a:r>
          </a:p>
          <a:p>
            <a:pPr lvl="2"/>
            <a:r>
              <a:rPr lang="en-US" smtClean="0">
                <a:ea typeface="ＭＳ Ｐゴシック" pitchFamily="34" charset="-128"/>
              </a:rPr>
              <a:t>Am I aware of how I might be affecting the patient?</a:t>
            </a:r>
          </a:p>
        </p:txBody>
      </p:sp>
      <p:sp>
        <p:nvSpPr>
          <p:cNvPr id="58371" name="Text Box 4"/>
          <p:cNvSpPr txBox="1">
            <a:spLocks noChangeArrowheads="1"/>
          </p:cNvSpPr>
          <p:nvPr/>
        </p:nvSpPr>
        <p:spPr bwMode="auto">
          <a:xfrm>
            <a:off x="6781800" y="6172200"/>
            <a:ext cx="1795463" cy="304800"/>
          </a:xfrm>
          <a:prstGeom prst="rect">
            <a:avLst/>
          </a:prstGeom>
          <a:noFill/>
          <a:ln w="9525">
            <a:noFill/>
            <a:miter lim="800000"/>
            <a:headEnd/>
            <a:tailEnd/>
          </a:ln>
        </p:spPr>
        <p:txBody>
          <a:bodyPr wrap="none">
            <a:spAutoFit/>
          </a:bodyPr>
          <a:lstStyle/>
          <a:p>
            <a:r>
              <a:rPr lang="en-US" sz="1400"/>
              <a:t>Chochinov, H,  2007</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r>
              <a:rPr lang="en-US" b="1" smtClean="0">
                <a:ea typeface="ＭＳ Ｐゴシック" pitchFamily="34" charset="-128"/>
              </a:rPr>
              <a:t>Dignity Conserving Treatment</a:t>
            </a:r>
          </a:p>
        </p:txBody>
      </p:sp>
      <p:sp>
        <p:nvSpPr>
          <p:cNvPr id="60418" name="Rectangle 3"/>
          <p:cNvSpPr>
            <a:spLocks noGrp="1" noChangeArrowheads="1"/>
          </p:cNvSpPr>
          <p:nvPr>
            <p:ph idx="1"/>
          </p:nvPr>
        </p:nvSpPr>
        <p:spPr>
          <a:xfrm>
            <a:off x="685800" y="1981200"/>
            <a:ext cx="7772400" cy="4343400"/>
          </a:xfrm>
        </p:spPr>
        <p:txBody>
          <a:bodyPr/>
          <a:lstStyle/>
          <a:p>
            <a:pPr>
              <a:lnSpc>
                <a:spcPct val="90000"/>
              </a:lnSpc>
            </a:pPr>
            <a:r>
              <a:rPr lang="en-US" smtClean="0">
                <a:ea typeface="ＭＳ Ｐゴシック" pitchFamily="34" charset="-128"/>
              </a:rPr>
              <a:t>Dignity therapy (provider):</a:t>
            </a:r>
          </a:p>
          <a:p>
            <a:pPr lvl="1">
              <a:lnSpc>
                <a:spcPct val="90000"/>
              </a:lnSpc>
            </a:pPr>
            <a:r>
              <a:rPr lang="en-US" smtClean="0">
                <a:ea typeface="ＭＳ Ｐゴシック" pitchFamily="34" charset="-128"/>
              </a:rPr>
              <a:t>B—Behaviors</a:t>
            </a:r>
          </a:p>
          <a:p>
            <a:pPr lvl="2">
              <a:lnSpc>
                <a:spcPct val="90000"/>
              </a:lnSpc>
            </a:pPr>
            <a:r>
              <a:rPr lang="en-US" smtClean="0">
                <a:ea typeface="ＭＳ Ｐゴシック" pitchFamily="34" charset="-128"/>
              </a:rPr>
              <a:t>Treat contact with patients as you would any important intervention</a:t>
            </a:r>
          </a:p>
          <a:p>
            <a:pPr lvl="2">
              <a:lnSpc>
                <a:spcPct val="90000"/>
              </a:lnSpc>
            </a:pPr>
            <a:r>
              <a:rPr lang="en-US" smtClean="0">
                <a:ea typeface="ＭＳ Ｐゴシック" pitchFamily="34" charset="-128"/>
              </a:rPr>
              <a:t>Always ask permission to do something</a:t>
            </a:r>
          </a:p>
          <a:p>
            <a:pPr lvl="2">
              <a:lnSpc>
                <a:spcPct val="90000"/>
              </a:lnSpc>
            </a:pPr>
            <a:r>
              <a:rPr lang="en-US" smtClean="0">
                <a:ea typeface="ＭＳ Ｐゴシック" pitchFamily="34" charset="-128"/>
              </a:rPr>
              <a:t>Act in a professional and respectful way at all times</a:t>
            </a:r>
          </a:p>
          <a:p>
            <a:pPr lvl="2">
              <a:lnSpc>
                <a:spcPct val="90000"/>
              </a:lnSpc>
            </a:pPr>
            <a:r>
              <a:rPr lang="en-US" smtClean="0">
                <a:ea typeface="ＭＳ Ｐゴシック" pitchFamily="34" charset="-128"/>
              </a:rPr>
              <a:t>Examples</a:t>
            </a:r>
          </a:p>
          <a:p>
            <a:pPr lvl="3">
              <a:lnSpc>
                <a:spcPct val="90000"/>
              </a:lnSpc>
            </a:pPr>
            <a:r>
              <a:rPr lang="en-US" smtClean="0">
                <a:ea typeface="ＭＳ Ｐゴシック" pitchFamily="34" charset="-128"/>
              </a:rPr>
              <a:t>Knock on the patient</a:t>
            </a:r>
            <a:r>
              <a:rPr lang="ja-JP" altLang="en-US" smtClean="0">
                <a:ea typeface="ＭＳ Ｐゴシック" pitchFamily="34" charset="-128"/>
              </a:rPr>
              <a:t>’</a:t>
            </a:r>
            <a:r>
              <a:rPr lang="en-US" altLang="ja-JP" smtClean="0">
                <a:ea typeface="ＭＳ Ｐゴシック" pitchFamily="34" charset="-128"/>
              </a:rPr>
              <a:t>s door</a:t>
            </a:r>
          </a:p>
          <a:p>
            <a:pPr lvl="3">
              <a:lnSpc>
                <a:spcPct val="90000"/>
              </a:lnSpc>
            </a:pPr>
            <a:r>
              <a:rPr lang="en-US" smtClean="0">
                <a:ea typeface="ＭＳ Ｐゴシック" pitchFamily="34" charset="-128"/>
              </a:rPr>
              <a:t>Use the patient</a:t>
            </a:r>
            <a:r>
              <a:rPr lang="ja-JP" altLang="en-US" smtClean="0">
                <a:ea typeface="ＭＳ Ｐゴシック" pitchFamily="34" charset="-128"/>
              </a:rPr>
              <a:t>’</a:t>
            </a:r>
            <a:r>
              <a:rPr lang="en-US" altLang="ja-JP" smtClean="0">
                <a:ea typeface="ＭＳ Ｐゴシック" pitchFamily="34" charset="-128"/>
              </a:rPr>
              <a:t>s proper name and title unless given permission to do otherwise</a:t>
            </a:r>
            <a:endParaRPr lang="en-US" smtClean="0">
              <a:ea typeface="ＭＳ Ｐゴシック" pitchFamily="34" charset="-128"/>
            </a:endParaRPr>
          </a:p>
        </p:txBody>
      </p:sp>
      <p:sp>
        <p:nvSpPr>
          <p:cNvPr id="60419" name="Text Box 4"/>
          <p:cNvSpPr txBox="1">
            <a:spLocks noChangeArrowheads="1"/>
          </p:cNvSpPr>
          <p:nvPr/>
        </p:nvSpPr>
        <p:spPr bwMode="auto">
          <a:xfrm>
            <a:off x="6781800" y="6172200"/>
            <a:ext cx="1795463" cy="304800"/>
          </a:xfrm>
          <a:prstGeom prst="rect">
            <a:avLst/>
          </a:prstGeom>
          <a:noFill/>
          <a:ln w="9525">
            <a:noFill/>
            <a:miter lim="800000"/>
            <a:headEnd/>
            <a:tailEnd/>
          </a:ln>
        </p:spPr>
        <p:txBody>
          <a:bodyPr wrap="none">
            <a:spAutoFit/>
          </a:bodyPr>
          <a:lstStyle/>
          <a:p>
            <a:r>
              <a:rPr lang="en-US" sz="1400"/>
              <a:t>Chochinov, H,  2007</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r>
              <a:rPr lang="en-US" b="1" smtClean="0">
                <a:ea typeface="ＭＳ Ｐゴシック" pitchFamily="34" charset="-128"/>
              </a:rPr>
              <a:t>Dignity Conserving Treatment</a:t>
            </a:r>
          </a:p>
        </p:txBody>
      </p:sp>
      <p:sp>
        <p:nvSpPr>
          <p:cNvPr id="62466" name="Rectangle 3"/>
          <p:cNvSpPr>
            <a:spLocks noGrp="1" noChangeArrowheads="1"/>
          </p:cNvSpPr>
          <p:nvPr>
            <p:ph idx="1"/>
          </p:nvPr>
        </p:nvSpPr>
        <p:spPr>
          <a:xfrm>
            <a:off x="685800" y="1981200"/>
            <a:ext cx="7772400" cy="4343400"/>
          </a:xfrm>
        </p:spPr>
        <p:txBody>
          <a:bodyPr/>
          <a:lstStyle/>
          <a:p>
            <a:pPr>
              <a:lnSpc>
                <a:spcPct val="90000"/>
              </a:lnSpc>
            </a:pPr>
            <a:r>
              <a:rPr lang="en-US" smtClean="0">
                <a:ea typeface="ＭＳ Ｐゴシック" pitchFamily="34" charset="-128"/>
              </a:rPr>
              <a:t>Dignity therapy (provider):</a:t>
            </a:r>
          </a:p>
          <a:p>
            <a:pPr lvl="1">
              <a:lnSpc>
                <a:spcPct val="90000"/>
              </a:lnSpc>
            </a:pPr>
            <a:r>
              <a:rPr lang="en-US" smtClean="0">
                <a:ea typeface="ＭＳ Ｐゴシック" pitchFamily="34" charset="-128"/>
              </a:rPr>
              <a:t>C—Compassion</a:t>
            </a:r>
          </a:p>
          <a:p>
            <a:pPr lvl="2">
              <a:lnSpc>
                <a:spcPct val="90000"/>
              </a:lnSpc>
            </a:pPr>
            <a:r>
              <a:rPr lang="en-US" smtClean="0">
                <a:ea typeface="ＭＳ Ｐゴシック" pitchFamily="34" charset="-128"/>
              </a:rPr>
              <a:t>Very difficult to </a:t>
            </a:r>
            <a:r>
              <a:rPr lang="ja-JP" altLang="en-US" smtClean="0">
                <a:ea typeface="ＭＳ Ｐゴシック" pitchFamily="34" charset="-128"/>
              </a:rPr>
              <a:t>“</a:t>
            </a:r>
            <a:r>
              <a:rPr lang="en-US" altLang="ja-JP" smtClean="0">
                <a:ea typeface="ＭＳ Ｐゴシック" pitchFamily="34" charset="-128"/>
              </a:rPr>
              <a:t>train</a:t>
            </a:r>
            <a:r>
              <a:rPr lang="ja-JP" altLang="en-US" smtClean="0">
                <a:ea typeface="ＭＳ Ｐゴシック" pitchFamily="34" charset="-128"/>
              </a:rPr>
              <a:t>”</a:t>
            </a:r>
            <a:endParaRPr lang="en-US" altLang="ja-JP" smtClean="0">
              <a:ea typeface="ＭＳ Ｐゴシック" pitchFamily="34" charset="-128"/>
            </a:endParaRPr>
          </a:p>
          <a:p>
            <a:pPr lvl="2">
              <a:lnSpc>
                <a:spcPct val="90000"/>
              </a:lnSpc>
            </a:pPr>
            <a:r>
              <a:rPr lang="en-US" smtClean="0">
                <a:ea typeface="ＭＳ Ｐゴシック" pitchFamily="34" charset="-128"/>
              </a:rPr>
              <a:t>Medical Humanities in school</a:t>
            </a:r>
          </a:p>
          <a:p>
            <a:pPr lvl="2">
              <a:lnSpc>
                <a:spcPct val="90000"/>
              </a:lnSpc>
            </a:pPr>
            <a:r>
              <a:rPr lang="en-US" smtClean="0">
                <a:ea typeface="ＭＳ Ｐゴシック" pitchFamily="34" charset="-128"/>
              </a:rPr>
              <a:t>Considering the personal stories</a:t>
            </a:r>
          </a:p>
          <a:p>
            <a:pPr lvl="1">
              <a:lnSpc>
                <a:spcPct val="90000"/>
              </a:lnSpc>
            </a:pPr>
            <a:r>
              <a:rPr lang="en-US" smtClean="0">
                <a:ea typeface="ＭＳ Ｐゴシック" pitchFamily="34" charset="-128"/>
              </a:rPr>
              <a:t>D—Dialogue</a:t>
            </a:r>
          </a:p>
          <a:p>
            <a:pPr lvl="2">
              <a:lnSpc>
                <a:spcPct val="90000"/>
              </a:lnSpc>
            </a:pPr>
            <a:r>
              <a:rPr lang="ja-JP" altLang="en-US" smtClean="0">
                <a:ea typeface="ＭＳ Ｐゴシック" pitchFamily="34" charset="-128"/>
              </a:rPr>
              <a:t>“</a:t>
            </a:r>
            <a:r>
              <a:rPr lang="en-US" altLang="ja-JP" smtClean="0">
                <a:ea typeface="ＭＳ Ｐゴシック" pitchFamily="34" charset="-128"/>
              </a:rPr>
              <a:t>What should I now about you as a person to help me take the best care of you that I can?</a:t>
            </a:r>
            <a:r>
              <a:rPr lang="ja-JP" altLang="en-US" smtClean="0">
                <a:ea typeface="ＭＳ Ｐゴシック" pitchFamily="34" charset="-128"/>
              </a:rPr>
              <a:t>”</a:t>
            </a:r>
            <a:endParaRPr lang="en-US" altLang="ja-JP" smtClean="0">
              <a:ea typeface="ＭＳ Ｐゴシック" pitchFamily="34" charset="-128"/>
            </a:endParaRPr>
          </a:p>
          <a:p>
            <a:pPr lvl="2">
              <a:lnSpc>
                <a:spcPct val="90000"/>
              </a:lnSpc>
            </a:pPr>
            <a:r>
              <a:rPr lang="ja-JP" altLang="en-US" smtClean="0">
                <a:ea typeface="ＭＳ Ｐゴシック" pitchFamily="34" charset="-128"/>
              </a:rPr>
              <a:t>“</a:t>
            </a:r>
            <a:r>
              <a:rPr lang="en-US" altLang="ja-JP" smtClean="0">
                <a:ea typeface="ＭＳ Ｐゴシック" pitchFamily="34" charset="-128"/>
              </a:rPr>
              <a:t>Who else (or what) will be affected by what</a:t>
            </a:r>
            <a:r>
              <a:rPr lang="ja-JP" altLang="en-US" smtClean="0">
                <a:ea typeface="ＭＳ Ｐゴシック" pitchFamily="34" charset="-128"/>
              </a:rPr>
              <a:t>’</a:t>
            </a:r>
            <a:r>
              <a:rPr lang="en-US" altLang="ja-JP" smtClean="0">
                <a:ea typeface="ＭＳ Ｐゴシック" pitchFamily="34" charset="-128"/>
              </a:rPr>
              <a:t>s happening?</a:t>
            </a:r>
            <a:r>
              <a:rPr lang="ja-JP" altLang="en-US" smtClean="0">
                <a:ea typeface="ＭＳ Ｐゴシック" pitchFamily="34" charset="-128"/>
              </a:rPr>
              <a:t>”</a:t>
            </a:r>
            <a:endParaRPr lang="en-US" smtClean="0">
              <a:ea typeface="ＭＳ Ｐゴシック" pitchFamily="34" charset="-128"/>
            </a:endParaRPr>
          </a:p>
        </p:txBody>
      </p:sp>
      <p:sp>
        <p:nvSpPr>
          <p:cNvPr id="62467" name="Text Box 4"/>
          <p:cNvSpPr txBox="1">
            <a:spLocks noChangeArrowheads="1"/>
          </p:cNvSpPr>
          <p:nvPr/>
        </p:nvSpPr>
        <p:spPr bwMode="auto">
          <a:xfrm>
            <a:off x="6781800" y="6172200"/>
            <a:ext cx="1795463" cy="304800"/>
          </a:xfrm>
          <a:prstGeom prst="rect">
            <a:avLst/>
          </a:prstGeom>
          <a:noFill/>
          <a:ln w="9525">
            <a:noFill/>
            <a:miter lim="800000"/>
            <a:headEnd/>
            <a:tailEnd/>
          </a:ln>
        </p:spPr>
        <p:txBody>
          <a:bodyPr wrap="none">
            <a:spAutoFit/>
          </a:bodyPr>
          <a:lstStyle/>
          <a:p>
            <a:r>
              <a:rPr lang="en-US" sz="1400"/>
              <a:t>Chochinov, H,  2007</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Nausea and Vomiting </a:t>
            </a:r>
          </a:p>
        </p:txBody>
      </p:sp>
      <p:sp>
        <p:nvSpPr>
          <p:cNvPr id="64514" name="Content Placeholder 2"/>
          <p:cNvSpPr>
            <a:spLocks noGrp="1"/>
          </p:cNvSpPr>
          <p:nvPr>
            <p:ph idx="1"/>
          </p:nvPr>
        </p:nvSpPr>
        <p:spPr>
          <a:xfrm>
            <a:off x="457200" y="1447800"/>
            <a:ext cx="8229600" cy="4525963"/>
          </a:xfrm>
        </p:spPr>
        <p:txBody>
          <a:bodyPr/>
          <a:lstStyle/>
          <a:p>
            <a:r>
              <a:rPr lang="en-US" sz="2800" dirty="0" smtClean="0">
                <a:ea typeface="ＭＳ Ｐゴシック" pitchFamily="34" charset="-128"/>
              </a:rPr>
              <a:t>Common source of distress</a:t>
            </a:r>
          </a:p>
          <a:p>
            <a:r>
              <a:rPr lang="en-US" sz="2800" dirty="0" smtClean="0">
                <a:ea typeface="ＭＳ Ｐゴシック" pitchFamily="34" charset="-128"/>
              </a:rPr>
              <a:t>May become a conditioned response and evolve into an anticipatory nausea</a:t>
            </a:r>
          </a:p>
          <a:p>
            <a:pPr lvl="1"/>
            <a:r>
              <a:rPr lang="en-US" sz="2400" dirty="0" smtClean="0">
                <a:ea typeface="ＭＳ Ｐゴシック" pitchFamily="34" charset="-128"/>
              </a:rPr>
              <a:t>Rapid onset benzodiazepines are helpful in anticipatory or conditioned nausea</a:t>
            </a:r>
          </a:p>
          <a:p>
            <a:pPr lvl="1"/>
            <a:r>
              <a:rPr lang="en-US" sz="2400" dirty="0" smtClean="0">
                <a:ea typeface="ＭＳ Ｐゴシック" pitchFamily="34" charset="-128"/>
              </a:rPr>
              <a:t>Behavioral therapy is also effective</a:t>
            </a:r>
          </a:p>
          <a:p>
            <a:r>
              <a:rPr lang="en-US" sz="2800" dirty="0" err="1" smtClean="0">
                <a:ea typeface="ＭＳ Ｐゴシック" pitchFamily="34" charset="-128"/>
              </a:rPr>
              <a:t>Antiemetics</a:t>
            </a:r>
            <a:r>
              <a:rPr lang="en-US" sz="2800" dirty="0" smtClean="0">
                <a:ea typeface="ＭＳ Ｐゴシック" pitchFamily="34" charset="-128"/>
              </a:rPr>
              <a:t> are the usual treatment for </a:t>
            </a:r>
            <a:r>
              <a:rPr lang="ja-JP" altLang="en-US" sz="2800" smtClean="0">
                <a:ea typeface="ＭＳ Ｐゴシック" pitchFamily="34" charset="-128"/>
              </a:rPr>
              <a:t>“</a:t>
            </a:r>
            <a:r>
              <a:rPr lang="en-US" altLang="ja-JP" sz="2800" dirty="0" smtClean="0">
                <a:ea typeface="ＭＳ Ｐゴシック" pitchFamily="34" charset="-128"/>
              </a:rPr>
              <a:t>routine</a:t>
            </a:r>
            <a:r>
              <a:rPr lang="ja-JP" altLang="en-US" sz="2800" smtClean="0">
                <a:ea typeface="ＭＳ Ｐゴシック" pitchFamily="34" charset="-128"/>
              </a:rPr>
              <a:t>”</a:t>
            </a:r>
            <a:r>
              <a:rPr lang="en-US" altLang="ja-JP" sz="2800" dirty="0" smtClean="0">
                <a:ea typeface="ＭＳ Ｐゴシック" pitchFamily="34" charset="-128"/>
              </a:rPr>
              <a:t> nausea and vomiting</a:t>
            </a:r>
          </a:p>
          <a:p>
            <a:pPr lvl="1"/>
            <a:r>
              <a:rPr lang="en-US" sz="2400" dirty="0" smtClean="0">
                <a:ea typeface="ＭＳ Ｐゴシック" pitchFamily="34" charset="-128"/>
              </a:rPr>
              <a:t>Beware of </a:t>
            </a:r>
            <a:r>
              <a:rPr lang="en-US" sz="2400" dirty="0" err="1" smtClean="0">
                <a:ea typeface="ＭＳ Ｐゴシック" pitchFamily="34" charset="-128"/>
              </a:rPr>
              <a:t>akathisia</a:t>
            </a:r>
            <a:r>
              <a:rPr lang="en-US" sz="2400" dirty="0" smtClean="0">
                <a:ea typeface="ＭＳ Ｐゴシック" pitchFamily="34" charset="-128"/>
              </a:rPr>
              <a:t> with the dopamine antagonist </a:t>
            </a:r>
            <a:r>
              <a:rPr lang="en-US" sz="2400" dirty="0" err="1" smtClean="0">
                <a:ea typeface="ＭＳ Ｐゴシック" pitchFamily="34" charset="-128"/>
              </a:rPr>
              <a:t>antiemetics</a:t>
            </a:r>
            <a:endParaRPr lang="en-US" sz="2400" dirty="0" smtClean="0">
              <a:ea typeface="ＭＳ Ｐゴシック" pitchFamily="34" charset="-128"/>
            </a:endParaRPr>
          </a:p>
        </p:txBody>
      </p:sp>
      <p:sp>
        <p:nvSpPr>
          <p:cNvPr id="64516" name="Slide Number Placeholder 4"/>
          <p:cNvSpPr>
            <a:spLocks noGrp="1"/>
          </p:cNvSpPr>
          <p:nvPr>
            <p:ph type="sldNum" sz="quarter" idx="12"/>
          </p:nvPr>
        </p:nvSpPr>
        <p:spPr>
          <a:noFill/>
        </p:spPr>
        <p:txBody>
          <a:bodyPr/>
          <a:lstStyle/>
          <a:p>
            <a:fld id="{4B516C53-2D26-4481-A85B-D2FDBF20A4CF}" type="slidenum">
              <a:rPr lang="en-US"/>
              <a:pPr/>
              <a:t>25</a:t>
            </a:fld>
            <a:endParaRPr lang="en-US"/>
          </a:p>
        </p:txBody>
      </p:sp>
      <p:sp>
        <p:nvSpPr>
          <p:cNvPr id="26628"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pPr fontAlgn="auto">
              <a:spcAft>
                <a:spcPts val="0"/>
              </a:spcAft>
              <a:defRPr/>
            </a:pPr>
            <a:r>
              <a:rPr lang="en-US" b="1" dirty="0" smtClean="0">
                <a:solidFill>
                  <a:srgbClr val="006600"/>
                </a:solidFill>
                <a:ea typeface="+mj-ea"/>
                <a:cs typeface="+mj-cs"/>
              </a:rPr>
              <a:t>Psychiatry and Cancer</a:t>
            </a:r>
            <a:br>
              <a:rPr lang="en-US" b="1" dirty="0" smtClean="0">
                <a:solidFill>
                  <a:srgbClr val="006600"/>
                </a:solidFill>
                <a:ea typeface="+mj-ea"/>
                <a:cs typeface="+mj-cs"/>
              </a:rPr>
            </a:br>
            <a:r>
              <a:rPr lang="en-US" b="1" dirty="0" smtClean="0">
                <a:solidFill>
                  <a:srgbClr val="006600"/>
                </a:solidFill>
                <a:ea typeface="+mj-ea"/>
                <a:cs typeface="+mj-cs"/>
              </a:rPr>
              <a:t>(Psycho-Oncology)</a:t>
            </a:r>
            <a:endParaRPr lang="en-US" b="1" dirty="0">
              <a:solidFill>
                <a:srgbClr val="006600"/>
              </a:solidFill>
              <a:ea typeface="+mj-ea"/>
              <a:cs typeface="+mj-cs"/>
            </a:endParaRPr>
          </a:p>
        </p:txBody>
      </p:sp>
      <p:sp>
        <p:nvSpPr>
          <p:cNvPr id="66562" name="Slide Number Placeholder 4"/>
          <p:cNvSpPr>
            <a:spLocks noGrp="1"/>
          </p:cNvSpPr>
          <p:nvPr>
            <p:ph type="sldNum" sz="quarter" idx="4294967295"/>
          </p:nvPr>
        </p:nvSpPr>
        <p:spPr>
          <a:xfrm>
            <a:off x="7010400" y="6245225"/>
            <a:ext cx="2133600" cy="476250"/>
          </a:xfrm>
          <a:noFill/>
        </p:spPr>
        <p:txBody>
          <a:bodyPr/>
          <a:lstStyle/>
          <a:p>
            <a:fld id="{7063C9CC-6493-40BB-8FCC-1EEA5DCA1B98}"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rtlCol="0">
            <a:normAutofit/>
          </a:bodyPr>
          <a:lstStyle/>
          <a:p>
            <a:pPr marL="54864" fontAlgn="auto">
              <a:spcAft>
                <a:spcPts val="0"/>
              </a:spcAft>
              <a:defRPr/>
            </a:pPr>
            <a:r>
              <a:rPr lang="en-US" b="1" dirty="0" smtClean="0">
                <a:solidFill>
                  <a:srgbClr val="006600"/>
                </a:solidFill>
                <a:ea typeface="+mj-ea"/>
                <a:cs typeface="+mj-cs"/>
              </a:rPr>
              <a:t>Psychiatric Aspects of Cancer Treatment</a:t>
            </a:r>
            <a:endParaRPr lang="en-US" b="1" dirty="0">
              <a:solidFill>
                <a:srgbClr val="006600"/>
              </a:solidFill>
              <a:ea typeface="+mj-ea"/>
              <a:cs typeface="+mj-cs"/>
            </a:endParaRPr>
          </a:p>
        </p:txBody>
      </p:sp>
      <p:sp>
        <p:nvSpPr>
          <p:cNvPr id="3" name="Content Placeholder 2"/>
          <p:cNvSpPr>
            <a:spLocks noGrp="1"/>
          </p:cNvSpPr>
          <p:nvPr>
            <p:ph idx="1"/>
          </p:nvPr>
        </p:nvSpPr>
        <p:spPr/>
        <p:txBody>
          <a:bodyPr rtlCol="0">
            <a:normAutofit lnSpcReduction="10000"/>
          </a:bodyPr>
          <a:lstStyle/>
          <a:p>
            <a:pPr fontAlgn="auto">
              <a:spcBef>
                <a:spcPts val="0"/>
              </a:spcBef>
              <a:spcAft>
                <a:spcPts val="0"/>
              </a:spcAft>
              <a:defRPr/>
            </a:pPr>
            <a:r>
              <a:rPr lang="en-US" dirty="0" smtClean="0">
                <a:ea typeface="+mn-ea"/>
                <a:cs typeface="+mn-cs"/>
              </a:rPr>
              <a:t>Chemotherapy</a:t>
            </a:r>
          </a:p>
          <a:p>
            <a:pPr lvl="1" fontAlgn="auto">
              <a:spcBef>
                <a:spcPts val="0"/>
              </a:spcBef>
              <a:spcAft>
                <a:spcPts val="0"/>
              </a:spcAft>
              <a:defRPr/>
            </a:pPr>
            <a:r>
              <a:rPr lang="en-US" dirty="0" smtClean="0"/>
              <a:t>Drug interactions</a:t>
            </a:r>
          </a:p>
          <a:p>
            <a:pPr lvl="1" fontAlgn="auto">
              <a:spcBef>
                <a:spcPts val="0"/>
              </a:spcBef>
              <a:spcAft>
                <a:spcPts val="0"/>
              </a:spcAft>
              <a:defRPr/>
            </a:pPr>
            <a:r>
              <a:rPr lang="en-US" dirty="0" smtClean="0"/>
              <a:t>Procarbazine is a weak MAOI</a:t>
            </a:r>
          </a:p>
          <a:p>
            <a:pPr lvl="1" fontAlgn="auto">
              <a:spcBef>
                <a:spcPts val="0"/>
              </a:spcBef>
              <a:spcAft>
                <a:spcPts val="0"/>
              </a:spcAft>
              <a:defRPr/>
            </a:pPr>
            <a:r>
              <a:rPr lang="en-US" dirty="0" smtClean="0"/>
              <a:t>Paroxetine , fluoxetine, and bupropion are strong 2D6 inhibitors and may decrease the efficacy of </a:t>
            </a:r>
            <a:r>
              <a:rPr lang="en-US" dirty="0" err="1" smtClean="0"/>
              <a:t>tamoxifen</a:t>
            </a:r>
            <a:r>
              <a:rPr lang="en-US" dirty="0" smtClean="0"/>
              <a:t> due to enzyme inhibition , thus reducing levels of </a:t>
            </a:r>
            <a:r>
              <a:rPr lang="en-US" dirty="0" err="1" smtClean="0"/>
              <a:t>tamoxifen’s</a:t>
            </a:r>
            <a:r>
              <a:rPr lang="en-US" dirty="0" smtClean="0"/>
              <a:t> active metabolite (</a:t>
            </a:r>
            <a:r>
              <a:rPr lang="en-US" dirty="0" err="1" smtClean="0"/>
              <a:t>endoxifen</a:t>
            </a:r>
            <a:r>
              <a:rPr lang="en-US" dirty="0" smtClean="0"/>
              <a:t>).</a:t>
            </a:r>
          </a:p>
          <a:p>
            <a:pPr lvl="1" fontAlgn="auto">
              <a:spcBef>
                <a:spcPts val="0"/>
              </a:spcBef>
              <a:spcAft>
                <a:spcPts val="0"/>
              </a:spcAft>
              <a:defRPr/>
            </a:pPr>
            <a:r>
              <a:rPr lang="en-US" dirty="0" smtClean="0"/>
              <a:t>Venlafaxine likely the </a:t>
            </a:r>
            <a:r>
              <a:rPr lang="en-US" smtClean="0"/>
              <a:t>safest choice (</a:t>
            </a:r>
            <a:r>
              <a:rPr lang="en-US" dirty="0" smtClean="0"/>
              <a:t>see </a:t>
            </a:r>
            <a:r>
              <a:rPr lang="en-US" dirty="0" err="1" smtClean="0"/>
              <a:t>Desmarais</a:t>
            </a:r>
            <a:r>
              <a:rPr lang="en-US" dirty="0" smtClean="0"/>
              <a:t>, </a:t>
            </a:r>
            <a:r>
              <a:rPr lang="en-US" i="1" dirty="0" err="1" smtClean="0"/>
              <a:t>Maturitas</a:t>
            </a:r>
            <a:r>
              <a:rPr lang="en-US" dirty="0" smtClean="0"/>
              <a:t>, 67 (2010) 296-308).</a:t>
            </a:r>
          </a:p>
          <a:p>
            <a:pPr fontAlgn="auto">
              <a:spcBef>
                <a:spcPts val="0"/>
              </a:spcBef>
              <a:spcAft>
                <a:spcPts val="0"/>
              </a:spcAft>
              <a:defRPr/>
            </a:pPr>
            <a:r>
              <a:rPr lang="en-US" dirty="0" smtClean="0">
                <a:ea typeface="+mn-ea"/>
                <a:cs typeface="+mn-cs"/>
              </a:rPr>
              <a:t>Radiation</a:t>
            </a:r>
          </a:p>
          <a:p>
            <a:pPr lvl="1" fontAlgn="auto">
              <a:spcBef>
                <a:spcPts val="0"/>
              </a:spcBef>
              <a:spcAft>
                <a:spcPts val="0"/>
              </a:spcAft>
              <a:defRPr/>
            </a:pPr>
            <a:r>
              <a:rPr lang="en-US" dirty="0" smtClean="0"/>
              <a:t>Increased fatigue, N/V, and anxiety</a:t>
            </a:r>
          </a:p>
          <a:p>
            <a:pPr fontAlgn="auto">
              <a:spcBef>
                <a:spcPts val="0"/>
              </a:spcBef>
              <a:spcAft>
                <a:spcPts val="0"/>
              </a:spcAft>
              <a:defRPr/>
            </a:pPr>
            <a:r>
              <a:rPr lang="en-US" dirty="0" smtClean="0">
                <a:ea typeface="+mn-ea"/>
                <a:cs typeface="+mn-cs"/>
              </a:rPr>
              <a:t>Bone Marrow Transplant</a:t>
            </a:r>
          </a:p>
          <a:p>
            <a:pPr lvl="1" fontAlgn="auto">
              <a:spcBef>
                <a:spcPts val="0"/>
              </a:spcBef>
              <a:spcAft>
                <a:spcPts val="0"/>
              </a:spcAft>
              <a:defRPr/>
            </a:pPr>
            <a:r>
              <a:rPr lang="en-US" dirty="0" smtClean="0"/>
              <a:t>Depression and anxiety, N/V, fatigue, adjustment d/o, dependence (dependent needs are associated with poorer survival), neurocognitive deficits due to CNS toxicity</a:t>
            </a:r>
          </a:p>
          <a:p>
            <a:pPr algn="ctr" fontAlgn="auto">
              <a:spcBef>
                <a:spcPts val="0"/>
              </a:spcBef>
              <a:spcAft>
                <a:spcPts val="0"/>
              </a:spcAft>
              <a:buFont typeface="Arial" pitchFamily="34" charset="0"/>
              <a:buNone/>
              <a:defRPr/>
            </a:pPr>
            <a:endParaRPr lang="en-US" dirty="0">
              <a:ea typeface="+mn-ea"/>
              <a:cs typeface="+mn-cs"/>
            </a:endParaRPr>
          </a:p>
        </p:txBody>
      </p:sp>
      <p:sp>
        <p:nvSpPr>
          <p:cNvPr id="68612" name="Slide Number Placeholder 4"/>
          <p:cNvSpPr>
            <a:spLocks noGrp="1"/>
          </p:cNvSpPr>
          <p:nvPr>
            <p:ph type="sldNum" sz="quarter" idx="12"/>
          </p:nvPr>
        </p:nvSpPr>
        <p:spPr>
          <a:noFill/>
        </p:spPr>
        <p:txBody>
          <a:bodyPr/>
          <a:lstStyle/>
          <a:p>
            <a:fld id="{DAEFE925-E71C-494A-8560-7C977643EF7F}" type="slidenum">
              <a:rPr lang="en-US"/>
              <a:pPr/>
              <a:t>27</a:t>
            </a:fld>
            <a:endParaRPr lang="en-US"/>
          </a:p>
        </p:txBody>
      </p:sp>
      <p:sp>
        <p:nvSpPr>
          <p:cNvPr id="28676" name="Footer Placeholder 3"/>
          <p:cNvSpPr>
            <a:spLocks noGrp="1"/>
          </p:cNvSpPr>
          <p:nvPr>
            <p:ph type="ftr" sz="quarter" idx="4294967295"/>
          </p:nvPr>
        </p:nvSpPr>
        <p:spPr>
          <a:xfrm>
            <a:off x="0" y="60198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 SLB Mueller 2005</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54000"/>
            <a:ext cx="8229600" cy="1143000"/>
          </a:xfrm>
        </p:spPr>
        <p:txBody>
          <a:bodyPr>
            <a:normAutofit/>
          </a:bodyPr>
          <a:lstStyle/>
          <a:p>
            <a:pPr marL="54864" fontAlgn="auto">
              <a:spcAft>
                <a:spcPts val="0"/>
              </a:spcAft>
              <a:defRPr/>
            </a:pPr>
            <a:r>
              <a:rPr lang="en-US" b="1" dirty="0" smtClean="0">
                <a:solidFill>
                  <a:srgbClr val="006600"/>
                </a:solidFill>
                <a:ea typeface="+mj-ea"/>
                <a:cs typeface="+mj-cs"/>
              </a:rPr>
              <a:t>Psychiatric Issues Following Cancer Treatment</a:t>
            </a: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smtClean="0">
                <a:ea typeface="+mn-ea"/>
                <a:cs typeface="+mn-cs"/>
              </a:rPr>
              <a:t>3-55% get depressed following breast cancer treatment</a:t>
            </a:r>
          </a:p>
          <a:p>
            <a:pPr fontAlgn="auto">
              <a:spcBef>
                <a:spcPts val="0"/>
              </a:spcBef>
              <a:spcAft>
                <a:spcPts val="0"/>
              </a:spcAft>
              <a:defRPr/>
            </a:pPr>
            <a:r>
              <a:rPr lang="en-US" dirty="0" smtClean="0">
                <a:ea typeface="+mn-ea"/>
                <a:cs typeface="+mn-cs"/>
              </a:rPr>
              <a:t>Cognitive problems include disturbed consciousness, cognitive problems, executive problems, aphasia, apraxia and agnosia</a:t>
            </a:r>
          </a:p>
          <a:p>
            <a:pPr fontAlgn="auto">
              <a:spcBef>
                <a:spcPts val="0"/>
              </a:spcBef>
              <a:spcAft>
                <a:spcPts val="0"/>
              </a:spcAft>
              <a:defRPr/>
            </a:pPr>
            <a:r>
              <a:rPr lang="en-US" dirty="0" smtClean="0">
                <a:ea typeface="+mn-ea"/>
                <a:cs typeface="+mn-cs"/>
              </a:rPr>
              <a:t>In a study of 8, 921 women with breast cancer</a:t>
            </a:r>
          </a:p>
          <a:p>
            <a:pPr lvl="1" fontAlgn="auto">
              <a:spcBef>
                <a:spcPts val="0"/>
              </a:spcBef>
              <a:spcAft>
                <a:spcPts val="0"/>
              </a:spcAft>
              <a:defRPr/>
            </a:pPr>
            <a:r>
              <a:rPr lang="en-US" dirty="0" smtClean="0"/>
              <a:t>Women who got surgery and chemo had increased rates of adjustment d/o and fatigue</a:t>
            </a:r>
          </a:p>
          <a:p>
            <a:pPr lvl="1" fontAlgn="auto">
              <a:spcBef>
                <a:spcPts val="0"/>
              </a:spcBef>
              <a:spcAft>
                <a:spcPts val="0"/>
              </a:spcAft>
              <a:defRPr/>
            </a:pPr>
            <a:r>
              <a:rPr lang="en-US" dirty="0" smtClean="0"/>
              <a:t>Mood disorders were similar in chemo and non-chemo groups</a:t>
            </a:r>
          </a:p>
          <a:p>
            <a:pPr lvl="1" fontAlgn="auto">
              <a:spcBef>
                <a:spcPts val="0"/>
              </a:spcBef>
              <a:spcAft>
                <a:spcPts val="0"/>
              </a:spcAft>
              <a:defRPr/>
            </a:pPr>
            <a:r>
              <a:rPr lang="en-US" dirty="0" smtClean="0"/>
              <a:t>No issues with cognitive disorder</a:t>
            </a:r>
            <a:endParaRPr lang="en-US" dirty="0"/>
          </a:p>
        </p:txBody>
      </p:sp>
      <p:sp>
        <p:nvSpPr>
          <p:cNvPr id="70659" name="Slide Number Placeholder 4"/>
          <p:cNvSpPr>
            <a:spLocks noGrp="1"/>
          </p:cNvSpPr>
          <p:nvPr>
            <p:ph type="sldNum" sz="quarter" idx="12"/>
          </p:nvPr>
        </p:nvSpPr>
        <p:spPr>
          <a:noFill/>
        </p:spPr>
        <p:txBody>
          <a:bodyPr/>
          <a:lstStyle/>
          <a:p>
            <a:fld id="{839F3D57-05B5-4223-9B1F-0578C12652C3}" type="slidenum">
              <a:rPr lang="en-US"/>
              <a:pPr/>
              <a:t>28</a:t>
            </a:fld>
            <a:endParaRPr lang="en-US"/>
          </a:p>
        </p:txBody>
      </p:sp>
      <p:sp>
        <p:nvSpPr>
          <p:cNvPr id="29701" name="Footer Placeholder 5"/>
          <p:cNvSpPr>
            <a:spLocks noGrp="1"/>
          </p:cNvSpPr>
          <p:nvPr>
            <p:ph type="ftr" sz="quarter" idx="4294967295"/>
          </p:nvPr>
        </p:nvSpPr>
        <p:spPr>
          <a:xfrm>
            <a:off x="0" y="60198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JR Sattin 2009, SLB Muller 2005, Takechi 2003</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Depression and Cancer</a:t>
            </a: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smtClean="0">
                <a:ea typeface="+mn-ea"/>
                <a:cs typeface="+mn-cs"/>
              </a:rPr>
              <a:t>May lead to poor treatment adherence and possibly decreased survival</a:t>
            </a:r>
          </a:p>
          <a:p>
            <a:pPr fontAlgn="auto">
              <a:spcBef>
                <a:spcPts val="0"/>
              </a:spcBef>
              <a:spcAft>
                <a:spcPts val="0"/>
              </a:spcAft>
              <a:defRPr/>
            </a:pPr>
            <a:r>
              <a:rPr lang="en-US" dirty="0" smtClean="0">
                <a:ea typeface="+mn-ea"/>
                <a:cs typeface="+mn-cs"/>
              </a:rPr>
              <a:t>Increased rates of depression in cancer patients over the general population</a:t>
            </a:r>
          </a:p>
          <a:p>
            <a:pPr lvl="1" fontAlgn="auto">
              <a:spcBef>
                <a:spcPts val="0"/>
              </a:spcBef>
              <a:spcAft>
                <a:spcPts val="0"/>
              </a:spcAft>
              <a:defRPr/>
            </a:pPr>
            <a:r>
              <a:rPr lang="en-US" dirty="0" smtClean="0"/>
              <a:t>25% rate overall</a:t>
            </a:r>
          </a:p>
          <a:p>
            <a:pPr lvl="1" fontAlgn="auto">
              <a:spcBef>
                <a:spcPts val="0"/>
              </a:spcBef>
              <a:spcAft>
                <a:spcPts val="0"/>
              </a:spcAft>
              <a:defRPr/>
            </a:pPr>
            <a:r>
              <a:rPr lang="en-US" dirty="0" smtClean="0"/>
              <a:t>Differs for different cancers</a:t>
            </a:r>
          </a:p>
          <a:p>
            <a:pPr lvl="2" fontAlgn="auto">
              <a:spcBef>
                <a:spcPts val="0"/>
              </a:spcBef>
              <a:spcAft>
                <a:spcPts val="0"/>
              </a:spcAft>
              <a:defRPr/>
            </a:pPr>
            <a:r>
              <a:rPr lang="en-US" dirty="0" smtClean="0"/>
              <a:t>Orophargngeal 22-57%</a:t>
            </a:r>
          </a:p>
          <a:p>
            <a:pPr lvl="2" fontAlgn="auto">
              <a:spcBef>
                <a:spcPts val="0"/>
              </a:spcBef>
              <a:spcAft>
                <a:spcPts val="0"/>
              </a:spcAft>
              <a:defRPr/>
            </a:pPr>
            <a:r>
              <a:rPr lang="en-US" dirty="0" smtClean="0"/>
              <a:t>Pancreatic 33-50%</a:t>
            </a:r>
          </a:p>
          <a:p>
            <a:pPr lvl="2" fontAlgn="auto">
              <a:spcBef>
                <a:spcPts val="0"/>
              </a:spcBef>
              <a:spcAft>
                <a:spcPts val="0"/>
              </a:spcAft>
              <a:defRPr/>
            </a:pPr>
            <a:r>
              <a:rPr lang="en-US" dirty="0" smtClean="0"/>
              <a:t>Breast 1.5-46%</a:t>
            </a:r>
          </a:p>
          <a:p>
            <a:pPr lvl="2" fontAlgn="auto">
              <a:spcBef>
                <a:spcPts val="0"/>
              </a:spcBef>
              <a:spcAft>
                <a:spcPts val="0"/>
              </a:spcAft>
              <a:defRPr/>
            </a:pPr>
            <a:r>
              <a:rPr lang="en-US" dirty="0" smtClean="0"/>
              <a:t>Lung 11-44%</a:t>
            </a:r>
          </a:p>
          <a:p>
            <a:pPr lvl="2" fontAlgn="auto">
              <a:spcBef>
                <a:spcPts val="0"/>
              </a:spcBef>
              <a:spcAft>
                <a:spcPts val="0"/>
              </a:spcAft>
              <a:defRPr/>
            </a:pPr>
            <a:r>
              <a:rPr lang="en-US" dirty="0" smtClean="0"/>
              <a:t>Depression appears to be less common in colon cancer, gynecological malignancies and lymphoma</a:t>
            </a:r>
            <a:endParaRPr lang="en-US" dirty="0"/>
          </a:p>
        </p:txBody>
      </p:sp>
      <p:sp>
        <p:nvSpPr>
          <p:cNvPr id="72708" name="Slide Number Placeholder 4"/>
          <p:cNvSpPr>
            <a:spLocks noGrp="1"/>
          </p:cNvSpPr>
          <p:nvPr>
            <p:ph type="sldNum" sz="quarter" idx="12"/>
          </p:nvPr>
        </p:nvSpPr>
        <p:spPr>
          <a:noFill/>
        </p:spPr>
        <p:txBody>
          <a:bodyPr/>
          <a:lstStyle/>
          <a:p>
            <a:fld id="{A68C4966-C9A9-4689-B644-BAD23BCD9AA7}" type="slidenum">
              <a:rPr lang="en-US"/>
              <a:pPr/>
              <a:t>29</a:t>
            </a:fld>
            <a:endParaRPr lang="en-US"/>
          </a:p>
        </p:txBody>
      </p:sp>
      <p:sp>
        <p:nvSpPr>
          <p:cNvPr id="30724" name="Footer Placeholder 3"/>
          <p:cNvSpPr>
            <a:spLocks noGrp="1"/>
          </p:cNvSpPr>
          <p:nvPr>
            <p:ph type="ftr" sz="quarter" idx="4294967295"/>
          </p:nvPr>
        </p:nvSpPr>
        <p:spPr>
          <a:xfrm>
            <a:off x="0" y="60198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CP van Wilgen 2006, JL Levinson 2005,  KM Brintzenhofe 2009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marL="54864" fontAlgn="auto">
              <a:spcAft>
                <a:spcPts val="0"/>
              </a:spcAft>
              <a:defRPr/>
            </a:pPr>
            <a:r>
              <a:rPr lang="en-US" sz="3600" b="1" dirty="0" smtClean="0">
                <a:solidFill>
                  <a:srgbClr val="006600"/>
                </a:solidFill>
                <a:ea typeface="+mj-ea"/>
                <a:cs typeface="+mj-cs"/>
              </a:rPr>
              <a:t>Psychiatry and Palliative Care</a:t>
            </a:r>
            <a:br>
              <a:rPr lang="en-US" sz="3600" b="1" dirty="0" smtClean="0">
                <a:solidFill>
                  <a:srgbClr val="006600"/>
                </a:solidFill>
                <a:ea typeface="+mj-ea"/>
                <a:cs typeface="+mj-cs"/>
              </a:rPr>
            </a:br>
            <a:r>
              <a:rPr lang="en-US" sz="1200" b="1" dirty="0" smtClean="0">
                <a:solidFill>
                  <a:srgbClr val="006600"/>
                </a:solidFill>
                <a:ea typeface="+mj-ea"/>
                <a:cs typeface="+mj-cs"/>
              </a:rPr>
              <a:t>___________________________________</a:t>
            </a:r>
            <a:br>
              <a:rPr lang="en-US" sz="1200" b="1" dirty="0" smtClean="0">
                <a:solidFill>
                  <a:srgbClr val="006600"/>
                </a:solidFill>
                <a:ea typeface="+mj-ea"/>
                <a:cs typeface="+mj-cs"/>
              </a:rPr>
            </a:br>
            <a:r>
              <a:rPr lang="en-US" sz="2800" b="1" dirty="0" smtClean="0">
                <a:solidFill>
                  <a:srgbClr val="006600"/>
                </a:solidFill>
                <a:ea typeface="+mj-ea"/>
                <a:cs typeface="+mj-cs"/>
              </a:rPr>
              <a:t>Working Together Towards a Common Goal</a:t>
            </a:r>
            <a:endParaRPr lang="en-US" sz="3600" b="1" dirty="0">
              <a:solidFill>
                <a:srgbClr val="006600"/>
              </a:solidFill>
              <a:ea typeface="+mj-ea"/>
              <a:cs typeface="+mj-cs"/>
            </a:endParaRPr>
          </a:p>
        </p:txBody>
      </p:sp>
      <p:sp>
        <p:nvSpPr>
          <p:cNvPr id="19458" name="Content Placeholder 2"/>
          <p:cNvSpPr>
            <a:spLocks noGrp="1"/>
          </p:cNvSpPr>
          <p:nvPr>
            <p:ph idx="1"/>
          </p:nvPr>
        </p:nvSpPr>
        <p:spPr>
          <a:xfrm>
            <a:off x="381000" y="1676400"/>
            <a:ext cx="8229600" cy="4419600"/>
          </a:xfrm>
        </p:spPr>
        <p:txBody>
          <a:bodyPr/>
          <a:lstStyle/>
          <a:p>
            <a:pPr>
              <a:lnSpc>
                <a:spcPct val="90000"/>
              </a:lnSpc>
              <a:spcBef>
                <a:spcPct val="0"/>
              </a:spcBef>
            </a:pPr>
            <a:r>
              <a:rPr lang="en-US" sz="2600" dirty="0" smtClean="0">
                <a:ea typeface="ＭＳ Ｐゴシック" pitchFamily="34" charset="-128"/>
              </a:rPr>
              <a:t>Palliative care</a:t>
            </a:r>
            <a:r>
              <a:rPr lang="ja-JP" altLang="en-US" sz="2600" smtClean="0">
                <a:ea typeface="ＭＳ Ｐゴシック" pitchFamily="34" charset="-128"/>
              </a:rPr>
              <a:t>’</a:t>
            </a:r>
            <a:r>
              <a:rPr lang="en-US" altLang="ja-JP" sz="2600" dirty="0" smtClean="0">
                <a:ea typeface="ＭＳ Ｐゴシック" pitchFamily="34" charset="-128"/>
              </a:rPr>
              <a:t>s goal is to relieve symptoms and suffering and improve the patient's quality of life</a:t>
            </a:r>
          </a:p>
          <a:p>
            <a:pPr>
              <a:lnSpc>
                <a:spcPct val="90000"/>
              </a:lnSpc>
              <a:spcBef>
                <a:spcPct val="0"/>
              </a:spcBef>
            </a:pPr>
            <a:r>
              <a:rPr lang="en-US" sz="2600" dirty="0" smtClean="0">
                <a:ea typeface="ＭＳ Ｐゴシック" pitchFamily="34" charset="-128"/>
              </a:rPr>
              <a:t>Palliative informs psychiatry</a:t>
            </a:r>
          </a:p>
          <a:p>
            <a:pPr lvl="1">
              <a:lnSpc>
                <a:spcPct val="90000"/>
              </a:lnSpc>
              <a:spcBef>
                <a:spcPct val="0"/>
              </a:spcBef>
            </a:pPr>
            <a:r>
              <a:rPr lang="en-US" sz="2200" dirty="0" smtClean="0">
                <a:ea typeface="ＭＳ Ｐゴシック" pitchFamily="34" charset="-128"/>
              </a:rPr>
              <a:t>Assessment and treatment of pain</a:t>
            </a:r>
          </a:p>
          <a:p>
            <a:pPr lvl="1">
              <a:lnSpc>
                <a:spcPct val="90000"/>
              </a:lnSpc>
              <a:spcBef>
                <a:spcPct val="0"/>
              </a:spcBef>
            </a:pPr>
            <a:r>
              <a:rPr lang="en-US" sz="2200" dirty="0" smtClean="0">
                <a:ea typeface="ＭＳ Ｐゴシック" pitchFamily="34" charset="-128"/>
              </a:rPr>
              <a:t>Bereavement</a:t>
            </a:r>
          </a:p>
          <a:p>
            <a:pPr lvl="1">
              <a:lnSpc>
                <a:spcPct val="90000"/>
              </a:lnSpc>
              <a:spcBef>
                <a:spcPct val="0"/>
              </a:spcBef>
            </a:pPr>
            <a:r>
              <a:rPr lang="en-US" sz="2200" dirty="0" smtClean="0">
                <a:ea typeface="ＭＳ Ｐゴシック" pitchFamily="34" charset="-128"/>
              </a:rPr>
              <a:t>Anticipatory loss</a:t>
            </a:r>
          </a:p>
          <a:p>
            <a:pPr>
              <a:lnSpc>
                <a:spcPct val="90000"/>
              </a:lnSpc>
              <a:spcBef>
                <a:spcPct val="0"/>
              </a:spcBef>
            </a:pPr>
            <a:r>
              <a:rPr lang="en-US" sz="2600" dirty="0" smtClean="0">
                <a:ea typeface="ＭＳ Ｐゴシック" pitchFamily="34" charset="-128"/>
              </a:rPr>
              <a:t>Psychiatry informs palliative care</a:t>
            </a:r>
          </a:p>
          <a:p>
            <a:pPr lvl="1">
              <a:lnSpc>
                <a:spcPct val="90000"/>
              </a:lnSpc>
              <a:spcBef>
                <a:spcPct val="0"/>
              </a:spcBef>
            </a:pPr>
            <a:r>
              <a:rPr lang="en-US" sz="2200" dirty="0" smtClean="0">
                <a:ea typeface="ＭＳ Ｐゴシック" pitchFamily="34" charset="-128"/>
              </a:rPr>
              <a:t>Assessment of psychiatric illness and mental status changes</a:t>
            </a:r>
          </a:p>
          <a:p>
            <a:pPr lvl="1">
              <a:lnSpc>
                <a:spcPct val="90000"/>
              </a:lnSpc>
              <a:spcBef>
                <a:spcPct val="0"/>
              </a:spcBef>
            </a:pPr>
            <a:r>
              <a:rPr lang="en-US" sz="2200" dirty="0" smtClean="0">
                <a:ea typeface="ＭＳ Ｐゴシック" pitchFamily="34" charset="-128"/>
              </a:rPr>
              <a:t>Evaluation of capacity</a:t>
            </a:r>
          </a:p>
          <a:p>
            <a:pPr lvl="1">
              <a:lnSpc>
                <a:spcPct val="90000"/>
              </a:lnSpc>
              <a:spcBef>
                <a:spcPct val="0"/>
              </a:spcBef>
            </a:pPr>
            <a:r>
              <a:rPr lang="en-US" sz="2200" dirty="0" smtClean="0">
                <a:ea typeface="ＭＳ Ｐゴシック" pitchFamily="34" charset="-128"/>
              </a:rPr>
              <a:t>Psychiatric treatment</a:t>
            </a:r>
          </a:p>
          <a:p>
            <a:pPr lvl="1">
              <a:lnSpc>
                <a:spcPct val="90000"/>
              </a:lnSpc>
              <a:spcBef>
                <a:spcPct val="0"/>
              </a:spcBef>
            </a:pPr>
            <a:r>
              <a:rPr lang="en-US" sz="2200" dirty="0" smtClean="0">
                <a:ea typeface="ＭＳ Ｐゴシック" pitchFamily="34" charset="-128"/>
              </a:rPr>
              <a:t>Insight into personality structure and communication issues</a:t>
            </a:r>
          </a:p>
          <a:p>
            <a:pPr lvl="1">
              <a:lnSpc>
                <a:spcPct val="90000"/>
              </a:lnSpc>
              <a:spcBef>
                <a:spcPct val="0"/>
              </a:spcBef>
            </a:pPr>
            <a:r>
              <a:rPr lang="en-US" sz="2200" dirty="0" smtClean="0">
                <a:ea typeface="ＭＳ Ｐゴシック" pitchFamily="34" charset="-128"/>
              </a:rPr>
              <a:t>Conflict resolution</a:t>
            </a:r>
          </a:p>
          <a:p>
            <a:pPr lvl="1">
              <a:lnSpc>
                <a:spcPct val="90000"/>
              </a:lnSpc>
              <a:spcBef>
                <a:spcPct val="0"/>
              </a:spcBef>
              <a:buFontTx/>
              <a:buNone/>
            </a:pPr>
            <a:endParaRPr lang="en-US" sz="2200" dirty="0" smtClean="0">
              <a:ea typeface="ＭＳ Ｐゴシック" pitchFamily="34" charset="-128"/>
            </a:endParaRPr>
          </a:p>
          <a:p>
            <a:pPr>
              <a:lnSpc>
                <a:spcPct val="90000"/>
              </a:lnSpc>
              <a:spcBef>
                <a:spcPct val="0"/>
              </a:spcBef>
              <a:buFont typeface="Wingdings 2" pitchFamily="18" charset="2"/>
              <a:buNone/>
            </a:pPr>
            <a:endParaRPr lang="en-US" sz="2600" dirty="0" smtClean="0">
              <a:ea typeface="ＭＳ Ｐゴシック" pitchFamily="34" charset="-128"/>
            </a:endParaRPr>
          </a:p>
        </p:txBody>
      </p:sp>
      <p:sp>
        <p:nvSpPr>
          <p:cNvPr id="19460" name="Slide Number Placeholder 4"/>
          <p:cNvSpPr>
            <a:spLocks noGrp="1"/>
          </p:cNvSpPr>
          <p:nvPr>
            <p:ph type="sldNum" sz="quarter" idx="12"/>
          </p:nvPr>
        </p:nvSpPr>
        <p:spPr>
          <a:noFill/>
        </p:spPr>
        <p:txBody>
          <a:bodyPr/>
          <a:lstStyle/>
          <a:p>
            <a:fld id="{2AC85226-B772-4670-9642-3F450DB88435}" type="slidenum">
              <a:rPr lang="en-US"/>
              <a:pPr/>
              <a:t>3</a:t>
            </a:fld>
            <a:endParaRPr lang="en-US"/>
          </a:p>
        </p:txBody>
      </p:sp>
      <p:sp>
        <p:nvSpPr>
          <p:cNvPr id="4100"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JLSpeiss, 2002</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rtlCol="0">
            <a:normAutofit/>
          </a:bodyPr>
          <a:lstStyle/>
          <a:p>
            <a:pPr marL="54864" fontAlgn="auto">
              <a:spcAft>
                <a:spcPts val="0"/>
              </a:spcAft>
              <a:defRPr/>
            </a:pPr>
            <a:r>
              <a:rPr lang="en-US" b="1" dirty="0" smtClean="0">
                <a:solidFill>
                  <a:srgbClr val="006600"/>
                </a:solidFill>
                <a:ea typeface="+mj-ea"/>
                <a:cs typeface="+mj-cs"/>
              </a:rPr>
              <a:t>Depression and Cancer Progression and Mortality</a:t>
            </a:r>
            <a:endParaRPr lang="en-US" b="1" dirty="0">
              <a:solidFill>
                <a:srgbClr val="006600"/>
              </a:solidFill>
              <a:ea typeface="+mj-ea"/>
              <a:cs typeface="+mj-cs"/>
            </a:endParaRPr>
          </a:p>
        </p:txBody>
      </p:sp>
      <p:sp>
        <p:nvSpPr>
          <p:cNvPr id="74754" name="Content Placeholder 2"/>
          <p:cNvSpPr>
            <a:spLocks noGrp="1"/>
          </p:cNvSpPr>
          <p:nvPr>
            <p:ph idx="1"/>
          </p:nvPr>
        </p:nvSpPr>
        <p:spPr/>
        <p:txBody>
          <a:bodyPr/>
          <a:lstStyle/>
          <a:p>
            <a:r>
              <a:rPr lang="en-US" smtClean="0">
                <a:ea typeface="ＭＳ Ｐゴシック" pitchFamily="34" charset="-128"/>
              </a:rPr>
              <a:t>Depression found to have a small but significant predictor of mortality</a:t>
            </a:r>
          </a:p>
          <a:p>
            <a:pPr lvl="1"/>
            <a:r>
              <a:rPr lang="en-US" smtClean="0">
                <a:ea typeface="ＭＳ Ｐゴシック" pitchFamily="34" charset="-128"/>
              </a:rPr>
              <a:t>26% greater mortality with depressive symptoms</a:t>
            </a:r>
          </a:p>
          <a:p>
            <a:pPr lvl="1"/>
            <a:r>
              <a:rPr lang="en-US" smtClean="0">
                <a:ea typeface="ＭＳ Ｐゴシック" pitchFamily="34" charset="-128"/>
              </a:rPr>
              <a:t>39% greater mortality with MDD</a:t>
            </a:r>
          </a:p>
          <a:p>
            <a:r>
              <a:rPr lang="en-US" smtClean="0">
                <a:ea typeface="ＭＳ Ｐゴシック" pitchFamily="34" charset="-128"/>
              </a:rPr>
              <a:t>Depression may be independent risk factor for mortality</a:t>
            </a:r>
          </a:p>
          <a:p>
            <a:r>
              <a:rPr lang="en-US" smtClean="0">
                <a:ea typeface="ＭＳ Ｐゴシック" pitchFamily="34" charset="-128"/>
              </a:rPr>
              <a:t>Depression not associated with cancer progression</a:t>
            </a:r>
          </a:p>
        </p:txBody>
      </p:sp>
      <p:sp>
        <p:nvSpPr>
          <p:cNvPr id="74756" name="Slide Number Placeholder 4"/>
          <p:cNvSpPr>
            <a:spLocks noGrp="1"/>
          </p:cNvSpPr>
          <p:nvPr>
            <p:ph type="sldNum" sz="quarter" idx="12"/>
          </p:nvPr>
        </p:nvSpPr>
        <p:spPr>
          <a:noFill/>
        </p:spPr>
        <p:txBody>
          <a:bodyPr/>
          <a:lstStyle/>
          <a:p>
            <a:fld id="{742896D9-5C76-4AFE-B8F0-8D587322F433}" type="slidenum">
              <a:rPr lang="en-US"/>
              <a:pPr/>
              <a:t>30</a:t>
            </a:fld>
            <a:endParaRPr lang="en-US"/>
          </a:p>
        </p:txBody>
      </p:sp>
      <p:sp>
        <p:nvSpPr>
          <p:cNvPr id="31748"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JR Satin 2009</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rtlCol="0">
            <a:normAutofit/>
          </a:bodyPr>
          <a:lstStyle/>
          <a:p>
            <a:pPr marL="54864" fontAlgn="auto">
              <a:spcAft>
                <a:spcPts val="0"/>
              </a:spcAft>
              <a:defRPr/>
            </a:pPr>
            <a:r>
              <a:rPr lang="en-US" b="1" dirty="0" smtClean="0">
                <a:solidFill>
                  <a:srgbClr val="006600"/>
                </a:solidFill>
                <a:ea typeface="+mj-ea"/>
                <a:cs typeface="+mj-cs"/>
              </a:rPr>
              <a:t>Somatic Symptoms and Depression in Cancer</a:t>
            </a:r>
            <a:endParaRPr lang="en-US" b="1" dirty="0">
              <a:solidFill>
                <a:srgbClr val="006600"/>
              </a:solidFill>
              <a:ea typeface="+mj-ea"/>
              <a:cs typeface="+mj-cs"/>
            </a:endParaRPr>
          </a:p>
        </p:txBody>
      </p:sp>
      <p:sp>
        <p:nvSpPr>
          <p:cNvPr id="76802" name="Content Placeholder 2"/>
          <p:cNvSpPr>
            <a:spLocks noGrp="1"/>
          </p:cNvSpPr>
          <p:nvPr>
            <p:ph idx="1"/>
          </p:nvPr>
        </p:nvSpPr>
        <p:spPr/>
        <p:txBody>
          <a:bodyPr/>
          <a:lstStyle/>
          <a:p>
            <a:r>
              <a:rPr lang="en-US" smtClean="0">
                <a:ea typeface="ＭＳ Ｐゴシック" pitchFamily="34" charset="-128"/>
              </a:rPr>
              <a:t>Somatic symptoms of depression in cancer patients</a:t>
            </a:r>
          </a:p>
          <a:p>
            <a:pPr lvl="1"/>
            <a:r>
              <a:rPr lang="en-US" smtClean="0">
                <a:ea typeface="ＭＳ Ｐゴシック" pitchFamily="34" charset="-128"/>
              </a:rPr>
              <a:t>Appetite changes and decreased ability to think coincided with anhedonia</a:t>
            </a:r>
          </a:p>
          <a:p>
            <a:pPr lvl="1"/>
            <a:r>
              <a:rPr lang="en-US" smtClean="0">
                <a:ea typeface="ＭＳ Ｐゴシック" pitchFamily="34" charset="-128"/>
              </a:rPr>
              <a:t>Sleep disturbance and fatigue not significantly associated with non-somatic symptoms</a:t>
            </a:r>
          </a:p>
          <a:p>
            <a:pPr lvl="1"/>
            <a:r>
              <a:rPr lang="en-US" smtClean="0">
                <a:ea typeface="ＭＳ Ｐゴシック" pitchFamily="34" charset="-128"/>
              </a:rPr>
              <a:t>Appetite changes associated with increased severity of depression</a:t>
            </a:r>
          </a:p>
        </p:txBody>
      </p:sp>
      <p:sp>
        <p:nvSpPr>
          <p:cNvPr id="76804" name="Slide Number Placeholder 4"/>
          <p:cNvSpPr>
            <a:spLocks noGrp="1"/>
          </p:cNvSpPr>
          <p:nvPr>
            <p:ph type="sldNum" sz="quarter" idx="12"/>
          </p:nvPr>
        </p:nvSpPr>
        <p:spPr>
          <a:noFill/>
        </p:spPr>
        <p:txBody>
          <a:bodyPr/>
          <a:lstStyle/>
          <a:p>
            <a:fld id="{C86F2854-0D2A-4CF5-B305-B3D9CB56BB88}" type="slidenum">
              <a:rPr lang="en-US"/>
              <a:pPr/>
              <a:t>31</a:t>
            </a:fld>
            <a:endParaRPr lang="en-US"/>
          </a:p>
        </p:txBody>
      </p:sp>
      <p:sp>
        <p:nvSpPr>
          <p:cNvPr id="32772" name="Footer Placeholder 3"/>
          <p:cNvSpPr>
            <a:spLocks noGrp="1"/>
          </p:cNvSpPr>
          <p:nvPr>
            <p:ph type="ftr" sz="quarter" idx="4294967295"/>
          </p:nvPr>
        </p:nvSpPr>
        <p:spPr>
          <a:xfrm>
            <a:off x="0" y="60198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Takechi 2003, Van Wilgen 2006 Mueller 2005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rtlCol="0">
            <a:normAutofit/>
          </a:bodyPr>
          <a:lstStyle/>
          <a:p>
            <a:pPr marL="54864" fontAlgn="auto">
              <a:spcAft>
                <a:spcPts val="0"/>
              </a:spcAft>
              <a:defRPr/>
            </a:pPr>
            <a:r>
              <a:rPr lang="en-US" b="1" dirty="0" smtClean="0">
                <a:solidFill>
                  <a:srgbClr val="006600"/>
                </a:solidFill>
                <a:ea typeface="+mj-ea"/>
                <a:cs typeface="+mj-cs"/>
              </a:rPr>
              <a:t>Mixed Depression/Anxiety in Cancer Patients</a:t>
            </a:r>
            <a:endParaRPr lang="en-US" b="1" dirty="0">
              <a:solidFill>
                <a:srgbClr val="006600"/>
              </a:solidFill>
              <a:ea typeface="+mj-ea"/>
              <a:cs typeface="+mj-cs"/>
            </a:endParaRPr>
          </a:p>
        </p:txBody>
      </p:sp>
      <p:sp>
        <p:nvSpPr>
          <p:cNvPr id="3" name="Content Placeholder 2"/>
          <p:cNvSpPr>
            <a:spLocks noGrp="1"/>
          </p:cNvSpPr>
          <p:nvPr>
            <p:ph idx="1"/>
          </p:nvPr>
        </p:nvSpPr>
        <p:spPr/>
        <p:txBody>
          <a:bodyPr rtlCol="0">
            <a:normAutofit/>
          </a:bodyPr>
          <a:lstStyle/>
          <a:p>
            <a:pPr fontAlgn="auto">
              <a:spcBef>
                <a:spcPts val="0"/>
              </a:spcBef>
              <a:spcAft>
                <a:spcPts val="0"/>
              </a:spcAft>
              <a:defRPr/>
            </a:pPr>
            <a:r>
              <a:rPr lang="en-US" dirty="0" smtClean="0">
                <a:ea typeface="+mn-ea"/>
                <a:cs typeface="+mn-cs"/>
              </a:rPr>
              <a:t>8, 265 patients with cancer</a:t>
            </a:r>
          </a:p>
          <a:p>
            <a:pPr lvl="1" fontAlgn="auto">
              <a:spcBef>
                <a:spcPts val="0"/>
              </a:spcBef>
              <a:spcAft>
                <a:spcPts val="0"/>
              </a:spcAft>
              <a:defRPr/>
            </a:pPr>
            <a:r>
              <a:rPr lang="en-US" dirty="0" smtClean="0"/>
              <a:t>Mixed symptoms in 12.4%</a:t>
            </a:r>
          </a:p>
          <a:p>
            <a:pPr lvl="1" fontAlgn="auto">
              <a:spcBef>
                <a:spcPts val="0"/>
              </a:spcBef>
              <a:spcAft>
                <a:spcPts val="0"/>
              </a:spcAft>
              <a:defRPr/>
            </a:pPr>
            <a:r>
              <a:rPr lang="en-US" dirty="0" smtClean="0"/>
              <a:t>Depression in 18.3%</a:t>
            </a:r>
          </a:p>
          <a:p>
            <a:pPr lvl="1" fontAlgn="auto">
              <a:spcBef>
                <a:spcPts val="0"/>
              </a:spcBef>
              <a:spcAft>
                <a:spcPts val="0"/>
              </a:spcAft>
              <a:defRPr/>
            </a:pPr>
            <a:r>
              <a:rPr lang="en-US" dirty="0" smtClean="0"/>
              <a:t>Anxiety in 24%</a:t>
            </a:r>
          </a:p>
          <a:p>
            <a:pPr lvl="1" fontAlgn="auto">
              <a:spcBef>
                <a:spcPts val="0"/>
              </a:spcBef>
              <a:spcAft>
                <a:spcPts val="0"/>
              </a:spcAft>
              <a:defRPr/>
            </a:pPr>
            <a:r>
              <a:rPr lang="en-US" dirty="0" smtClean="0"/>
              <a:t>70% had neither</a:t>
            </a:r>
          </a:p>
          <a:p>
            <a:pPr fontAlgn="auto">
              <a:spcBef>
                <a:spcPts val="0"/>
              </a:spcBef>
              <a:spcAft>
                <a:spcPts val="0"/>
              </a:spcAft>
              <a:defRPr/>
            </a:pPr>
            <a:r>
              <a:rPr lang="en-US" dirty="0" smtClean="0">
                <a:ea typeface="+mn-ea"/>
                <a:cs typeface="+mn-cs"/>
              </a:rPr>
              <a:t>Mixed symptoms in stomach, pancreatic, head and neck and lung cancers</a:t>
            </a:r>
          </a:p>
          <a:p>
            <a:pPr fontAlgn="auto">
              <a:spcBef>
                <a:spcPts val="0"/>
              </a:spcBef>
              <a:spcAft>
                <a:spcPts val="0"/>
              </a:spcAft>
              <a:defRPr/>
            </a:pPr>
            <a:r>
              <a:rPr lang="en-US" dirty="0" smtClean="0">
                <a:ea typeface="+mn-ea"/>
                <a:cs typeface="+mn-cs"/>
              </a:rPr>
              <a:t>Lower rates in those with breast cancers</a:t>
            </a:r>
          </a:p>
          <a:p>
            <a:pPr fontAlgn="auto">
              <a:spcBef>
                <a:spcPts val="0"/>
              </a:spcBef>
              <a:spcAft>
                <a:spcPts val="0"/>
              </a:spcAft>
              <a:defRPr/>
            </a:pPr>
            <a:r>
              <a:rPr lang="en-US" dirty="0" smtClean="0">
                <a:ea typeface="+mn-ea"/>
                <a:cs typeface="+mn-cs"/>
              </a:rPr>
              <a:t>Mixed symptoms in 2/3 of depressed cancer patients</a:t>
            </a:r>
            <a:endParaRPr lang="en-US" dirty="0">
              <a:ea typeface="+mn-ea"/>
              <a:cs typeface="+mn-cs"/>
            </a:endParaRPr>
          </a:p>
        </p:txBody>
      </p:sp>
      <p:sp>
        <p:nvSpPr>
          <p:cNvPr id="78852" name="Slide Number Placeholder 4"/>
          <p:cNvSpPr>
            <a:spLocks noGrp="1"/>
          </p:cNvSpPr>
          <p:nvPr>
            <p:ph type="sldNum" sz="quarter" idx="12"/>
          </p:nvPr>
        </p:nvSpPr>
        <p:spPr>
          <a:noFill/>
        </p:spPr>
        <p:txBody>
          <a:bodyPr/>
          <a:lstStyle/>
          <a:p>
            <a:fld id="{8F0C636F-45A2-4763-BF9D-F5B8B40FE3B3}" type="slidenum">
              <a:rPr lang="en-US"/>
              <a:pPr/>
              <a:t>32</a:t>
            </a:fld>
            <a:endParaRPr lang="en-US"/>
          </a:p>
        </p:txBody>
      </p:sp>
      <p:sp>
        <p:nvSpPr>
          <p:cNvPr id="33796"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KM Brintzenhofe-Szoc 2009</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Suicidal Ideation and Cancer</a:t>
            </a:r>
          </a:p>
        </p:txBody>
      </p:sp>
      <p:sp>
        <p:nvSpPr>
          <p:cNvPr id="80898" name="Content Placeholder 2"/>
          <p:cNvSpPr>
            <a:spLocks noGrp="1"/>
          </p:cNvSpPr>
          <p:nvPr>
            <p:ph idx="1"/>
          </p:nvPr>
        </p:nvSpPr>
        <p:spPr/>
        <p:txBody>
          <a:bodyPr/>
          <a:lstStyle/>
          <a:p>
            <a:r>
              <a:rPr lang="en-US" smtClean="0">
                <a:ea typeface="ＭＳ Ｐゴシック" pitchFamily="34" charset="-128"/>
              </a:rPr>
              <a:t>Passive SI common</a:t>
            </a:r>
          </a:p>
          <a:p>
            <a:r>
              <a:rPr lang="en-US" smtClean="0">
                <a:ea typeface="ＭＳ Ｐゴシック" pitchFamily="34" charset="-128"/>
              </a:rPr>
              <a:t>Risk factors</a:t>
            </a:r>
          </a:p>
          <a:p>
            <a:pPr lvl="1"/>
            <a:r>
              <a:rPr lang="en-US" smtClean="0">
                <a:ea typeface="ＭＳ Ｐゴシック" pitchFamily="34" charset="-128"/>
              </a:rPr>
              <a:t>Regular risk factors for suicide in the general population</a:t>
            </a:r>
          </a:p>
          <a:p>
            <a:pPr lvl="1"/>
            <a:r>
              <a:rPr lang="en-US" smtClean="0">
                <a:ea typeface="ＭＳ Ｐゴシック" pitchFamily="34" charset="-128"/>
              </a:rPr>
              <a:t>Advanced disease and poor prognosis</a:t>
            </a:r>
          </a:p>
          <a:p>
            <a:pPr lvl="1"/>
            <a:r>
              <a:rPr lang="en-US" smtClean="0">
                <a:ea typeface="ＭＳ Ｐゴシック" pitchFamily="34" charset="-128"/>
              </a:rPr>
              <a:t>Delirium</a:t>
            </a:r>
          </a:p>
          <a:p>
            <a:pPr lvl="1"/>
            <a:r>
              <a:rPr lang="en-US" smtClean="0">
                <a:ea typeface="ＭＳ Ｐゴシック" pitchFamily="34" charset="-128"/>
              </a:rPr>
              <a:t>Pain</a:t>
            </a:r>
          </a:p>
          <a:p>
            <a:pPr lvl="1"/>
            <a:r>
              <a:rPr lang="en-US" smtClean="0">
                <a:ea typeface="ＭＳ Ｐゴシック" pitchFamily="34" charset="-128"/>
              </a:rPr>
              <a:t>Physical, social, and/or financial exhaustion</a:t>
            </a:r>
          </a:p>
          <a:p>
            <a:pPr lvl="1"/>
            <a:r>
              <a:rPr lang="en-US" smtClean="0">
                <a:ea typeface="ＭＳ Ｐゴシック" pitchFamily="34" charset="-128"/>
              </a:rPr>
              <a:t>Need for control</a:t>
            </a:r>
          </a:p>
        </p:txBody>
      </p:sp>
      <p:sp>
        <p:nvSpPr>
          <p:cNvPr id="80900" name="Slide Number Placeholder 4"/>
          <p:cNvSpPr>
            <a:spLocks noGrp="1"/>
          </p:cNvSpPr>
          <p:nvPr>
            <p:ph type="sldNum" sz="quarter" idx="12"/>
          </p:nvPr>
        </p:nvSpPr>
        <p:spPr>
          <a:noFill/>
        </p:spPr>
        <p:txBody>
          <a:bodyPr/>
          <a:lstStyle/>
          <a:p>
            <a:fld id="{68B08904-3DEF-471A-BF57-5ADDF897E8CE}" type="slidenum">
              <a:rPr lang="en-US"/>
              <a:pPr/>
              <a:t>33</a:t>
            </a:fld>
            <a:endParaRPr lang="en-US"/>
          </a:p>
        </p:txBody>
      </p:sp>
      <p:sp>
        <p:nvSpPr>
          <p:cNvPr id="34820"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Anxiety and Cancer</a:t>
            </a:r>
          </a:p>
        </p:txBody>
      </p:sp>
      <p:sp>
        <p:nvSpPr>
          <p:cNvPr id="82946" name="Content Placeholder 2"/>
          <p:cNvSpPr>
            <a:spLocks noGrp="1"/>
          </p:cNvSpPr>
          <p:nvPr>
            <p:ph idx="1"/>
          </p:nvPr>
        </p:nvSpPr>
        <p:spPr/>
        <p:txBody>
          <a:bodyPr/>
          <a:lstStyle/>
          <a:p>
            <a:r>
              <a:rPr lang="en-US" sz="2800" smtClean="0">
                <a:ea typeface="ＭＳ Ｐゴシック" pitchFamily="34" charset="-128"/>
              </a:rPr>
              <a:t>Common at start of treatment, recurrence, progression or at follow-up visits</a:t>
            </a:r>
          </a:p>
          <a:p>
            <a:r>
              <a:rPr lang="en-US" sz="2800" smtClean="0">
                <a:ea typeface="ＭＳ Ｐゴシック" pitchFamily="34" charset="-128"/>
              </a:rPr>
              <a:t>18% overall rate of anxiety disorders</a:t>
            </a:r>
          </a:p>
          <a:p>
            <a:pPr lvl="1"/>
            <a:r>
              <a:rPr lang="en-US" sz="2400" smtClean="0">
                <a:ea typeface="ＭＳ Ｐゴシック" pitchFamily="34" charset="-128"/>
              </a:rPr>
              <a:t>3-10% PTSD in patient</a:t>
            </a:r>
            <a:r>
              <a:rPr lang="ja-JP" altLang="en-US" sz="2400" smtClean="0">
                <a:ea typeface="ＭＳ Ｐゴシック" pitchFamily="34" charset="-128"/>
              </a:rPr>
              <a:t>’</a:t>
            </a:r>
            <a:r>
              <a:rPr lang="en-US" altLang="ja-JP" sz="2400" smtClean="0">
                <a:ea typeface="ＭＳ Ｐゴシック" pitchFamily="34" charset="-128"/>
              </a:rPr>
              <a:t>s with breast cancer </a:t>
            </a:r>
          </a:p>
          <a:p>
            <a:r>
              <a:rPr lang="en-US" sz="2800" smtClean="0">
                <a:ea typeface="ＭＳ Ｐゴシック" pitchFamily="34" charset="-128"/>
              </a:rPr>
              <a:t>Multiple potential medical etiologies of anxiety symptoms</a:t>
            </a:r>
          </a:p>
          <a:p>
            <a:pPr lvl="1"/>
            <a:r>
              <a:rPr lang="en-US" sz="2400" smtClean="0">
                <a:ea typeface="ＭＳ Ｐゴシック" pitchFamily="34" charset="-128"/>
              </a:rPr>
              <a:t>Nausea</a:t>
            </a:r>
          </a:p>
          <a:p>
            <a:pPr lvl="1"/>
            <a:r>
              <a:rPr lang="en-US" sz="2400" smtClean="0">
                <a:ea typeface="ＭＳ Ｐゴシック" pitchFamily="34" charset="-128"/>
              </a:rPr>
              <a:t>Akathisia</a:t>
            </a:r>
          </a:p>
          <a:p>
            <a:pPr lvl="1"/>
            <a:r>
              <a:rPr lang="en-US" sz="2400" smtClean="0">
                <a:ea typeface="ＭＳ Ｐゴシック" pitchFamily="34" charset="-128"/>
              </a:rPr>
              <a:t>PE</a:t>
            </a:r>
          </a:p>
          <a:p>
            <a:pPr lvl="1"/>
            <a:r>
              <a:rPr lang="en-US" sz="2400" smtClean="0">
                <a:ea typeface="ＭＳ Ｐゴシック" pitchFamily="34" charset="-128"/>
              </a:rPr>
              <a:t>Pain </a:t>
            </a:r>
          </a:p>
        </p:txBody>
      </p:sp>
      <p:sp>
        <p:nvSpPr>
          <p:cNvPr id="82947" name="Slide Number Placeholder 4"/>
          <p:cNvSpPr>
            <a:spLocks noGrp="1"/>
          </p:cNvSpPr>
          <p:nvPr>
            <p:ph type="sldNum" sz="quarter" idx="12"/>
          </p:nvPr>
        </p:nvSpPr>
        <p:spPr>
          <a:noFill/>
        </p:spPr>
        <p:txBody>
          <a:bodyPr/>
          <a:lstStyle/>
          <a:p>
            <a:fld id="{F010BAAC-5844-4BAD-92A7-E7FEDDFA5E3F}" type="slidenum">
              <a:rPr lang="en-US"/>
              <a:pPr/>
              <a:t>34</a:t>
            </a:fld>
            <a:endParaRPr lang="en-US"/>
          </a:p>
        </p:txBody>
      </p:sp>
      <p:sp>
        <p:nvSpPr>
          <p:cNvPr id="35845" name="Footer Placeholder 5"/>
          <p:cNvSpPr>
            <a:spLocks noGrp="1"/>
          </p:cNvSpPr>
          <p:nvPr>
            <p:ph type="ftr" sz="quarter" idx="4294967295"/>
          </p:nvPr>
        </p:nvSpPr>
        <p:spPr>
          <a:xfrm>
            <a:off x="0" y="60198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MH Antoni 2006, JL Levenson 2005</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Mania in Cancer</a:t>
            </a:r>
          </a:p>
        </p:txBody>
      </p:sp>
      <p:sp>
        <p:nvSpPr>
          <p:cNvPr id="84994" name="Content Placeholder 2"/>
          <p:cNvSpPr>
            <a:spLocks noGrp="1"/>
          </p:cNvSpPr>
          <p:nvPr>
            <p:ph idx="1"/>
          </p:nvPr>
        </p:nvSpPr>
        <p:spPr/>
        <p:txBody>
          <a:bodyPr/>
          <a:lstStyle/>
          <a:p>
            <a:r>
              <a:rPr lang="en-US" smtClean="0">
                <a:ea typeface="ＭＳ Ｐゴシック" pitchFamily="34" charset="-128"/>
              </a:rPr>
              <a:t>Recurrence of pre-existing illness</a:t>
            </a:r>
          </a:p>
          <a:p>
            <a:r>
              <a:rPr lang="en-US" smtClean="0">
                <a:ea typeface="ＭＳ Ｐゴシック" pitchFamily="34" charset="-128"/>
              </a:rPr>
              <a:t>Steroids</a:t>
            </a:r>
          </a:p>
          <a:p>
            <a:r>
              <a:rPr lang="en-US" smtClean="0">
                <a:ea typeface="ＭＳ Ｐゴシック" pitchFamily="34" charset="-128"/>
              </a:rPr>
              <a:t>Infection</a:t>
            </a:r>
          </a:p>
          <a:p>
            <a:r>
              <a:rPr lang="en-US" smtClean="0">
                <a:ea typeface="ＭＳ Ｐゴシック" pitchFamily="34" charset="-128"/>
              </a:rPr>
              <a:t>Diencephalic tumors</a:t>
            </a:r>
          </a:p>
        </p:txBody>
      </p:sp>
      <p:sp>
        <p:nvSpPr>
          <p:cNvPr id="84996" name="Slide Number Placeholder 4"/>
          <p:cNvSpPr>
            <a:spLocks noGrp="1"/>
          </p:cNvSpPr>
          <p:nvPr>
            <p:ph type="sldNum" sz="quarter" idx="12"/>
          </p:nvPr>
        </p:nvSpPr>
        <p:spPr>
          <a:noFill/>
        </p:spPr>
        <p:txBody>
          <a:bodyPr/>
          <a:lstStyle/>
          <a:p>
            <a:fld id="{0B731D98-CA66-400C-B09A-BEB8A8990121}" type="slidenum">
              <a:rPr lang="en-US"/>
              <a:pPr/>
              <a:t>35</a:t>
            </a:fld>
            <a:endParaRPr lang="en-US"/>
          </a:p>
        </p:txBody>
      </p:sp>
      <p:sp>
        <p:nvSpPr>
          <p:cNvPr id="36868"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JL Levinson, 2005</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a:xfrm>
            <a:off x="457200" y="274638"/>
            <a:ext cx="8382000" cy="1173162"/>
          </a:xfrm>
        </p:spPr>
        <p:txBody>
          <a:bodyPr/>
          <a:lstStyle/>
          <a:p>
            <a:r>
              <a:rPr lang="en-US" b="1" smtClean="0">
                <a:ea typeface="ＭＳ Ｐゴシック" pitchFamily="34" charset="-128"/>
              </a:rPr>
              <a:t>Demoralization vs. Depression</a:t>
            </a:r>
          </a:p>
        </p:txBody>
      </p:sp>
      <p:sp>
        <p:nvSpPr>
          <p:cNvPr id="3" name="Content Placeholder 2"/>
          <p:cNvSpPr>
            <a:spLocks noGrp="1"/>
          </p:cNvSpPr>
          <p:nvPr>
            <p:ph idx="1"/>
          </p:nvPr>
        </p:nvSpPr>
        <p:spPr>
          <a:xfrm>
            <a:off x="457200" y="1447800"/>
            <a:ext cx="8229600" cy="4525963"/>
          </a:xfrm>
        </p:spPr>
        <p:txBody>
          <a:bodyPr/>
          <a:lstStyle/>
          <a:p>
            <a:pPr marL="0" indent="0">
              <a:buFontTx/>
              <a:buNone/>
            </a:pPr>
            <a:r>
              <a:rPr lang="en-US" smtClean="0">
                <a:ea typeface="ＭＳ Ｐゴシック" pitchFamily="34" charset="-128"/>
              </a:rPr>
              <a:t>Demoralization </a:t>
            </a:r>
          </a:p>
          <a:p>
            <a:pPr marL="0" indent="0"/>
            <a:r>
              <a:rPr lang="en-US" smtClean="0">
                <a:ea typeface="ＭＳ Ｐゴシック" pitchFamily="34" charset="-128"/>
              </a:rPr>
              <a:t>Characterized by </a:t>
            </a:r>
            <a:r>
              <a:rPr lang="en-US" altLang="en-US" smtClean="0">
                <a:ea typeface="ＭＳ Ｐゴシック" pitchFamily="34" charset="-128"/>
              </a:rPr>
              <a:t>“</a:t>
            </a:r>
            <a:r>
              <a:rPr lang="en-US" smtClean="0">
                <a:ea typeface="ＭＳ Ｐゴシック" pitchFamily="34" charset="-128"/>
              </a:rPr>
              <a:t>various degrees of helplessness, confusion and subjective incompetence</a:t>
            </a:r>
            <a:r>
              <a:rPr lang="en-US" altLang="en-US" smtClean="0">
                <a:ea typeface="ＭＳ Ｐゴシック" pitchFamily="34" charset="-128"/>
              </a:rPr>
              <a:t>”</a:t>
            </a:r>
            <a:r>
              <a:rPr lang="en-US" smtClean="0">
                <a:ea typeface="ＭＳ Ｐゴシック" pitchFamily="34" charset="-128"/>
              </a:rPr>
              <a:t> to adversity. </a:t>
            </a:r>
          </a:p>
          <a:p>
            <a:pPr marL="0" indent="0">
              <a:buFontTx/>
              <a:buNone/>
            </a:pPr>
            <a:r>
              <a:rPr lang="en-US" smtClean="0">
                <a:ea typeface="ＭＳ Ｐゴシック" pitchFamily="34" charset="-128"/>
              </a:rPr>
              <a:t>• Shorter duration than depression</a:t>
            </a:r>
            <a:br>
              <a:rPr lang="en-US" smtClean="0">
                <a:ea typeface="ＭＳ Ｐゴシック" pitchFamily="34" charset="-128"/>
              </a:rPr>
            </a:br>
            <a:r>
              <a:rPr lang="en-US" smtClean="0">
                <a:ea typeface="ＭＳ Ｐゴシック" pitchFamily="34" charset="-128"/>
              </a:rPr>
              <a:t>• Reactive to family and supports </a:t>
            </a:r>
          </a:p>
          <a:p>
            <a:pPr marL="0" indent="0">
              <a:buFontTx/>
              <a:buNone/>
            </a:pPr>
            <a:r>
              <a:rPr lang="en-US" smtClean="0">
                <a:ea typeface="ＭＳ Ｐゴシック" pitchFamily="34" charset="-128"/>
              </a:rPr>
              <a:t>• Specific to stressors </a:t>
            </a:r>
          </a:p>
          <a:p>
            <a:pPr marL="0" indent="0"/>
            <a:r>
              <a:rPr lang="en-US" altLang="en-US" smtClean="0">
                <a:ea typeface="ＭＳ Ｐゴシック" pitchFamily="34" charset="-128"/>
              </a:rPr>
              <a:t>“</a:t>
            </a:r>
            <a:r>
              <a:rPr lang="en-US" altLang="ja-JP" smtClean="0">
                <a:ea typeface="ＭＳ Ｐゴシック" pitchFamily="34" charset="-128"/>
              </a:rPr>
              <a:t>How would you be coping if this went away?</a:t>
            </a:r>
            <a:r>
              <a:rPr lang="en-US" altLang="en-US" smtClean="0">
                <a:ea typeface="ＭＳ Ｐゴシック" pitchFamily="34" charset="-128"/>
              </a:rPr>
              <a:t>”</a:t>
            </a:r>
            <a:r>
              <a:rPr lang="en-US" altLang="ja-JP" smtClean="0">
                <a:ea typeface="ＭＳ Ｐゴシック" pitchFamily="34" charset="-128"/>
              </a:rPr>
              <a:t> </a:t>
            </a:r>
          </a:p>
          <a:p>
            <a:pPr marL="0" indent="0"/>
            <a:endParaRPr lang="en-US" smtClean="0">
              <a:ea typeface="ＭＳ Ｐゴシック" pitchFamily="34" charset="-128"/>
            </a:endParaRPr>
          </a:p>
        </p:txBody>
      </p:sp>
      <p:sp>
        <p:nvSpPr>
          <p:cNvPr id="87044" name="Slide Number Placeholder 4"/>
          <p:cNvSpPr>
            <a:spLocks noGrp="1"/>
          </p:cNvSpPr>
          <p:nvPr>
            <p:ph type="sldNum" sz="quarter" idx="12"/>
          </p:nvPr>
        </p:nvSpPr>
        <p:spPr>
          <a:noFill/>
        </p:spPr>
        <p:txBody>
          <a:bodyPr/>
          <a:lstStyle/>
          <a:p>
            <a:fld id="{C0A04F8E-AABA-45F6-9996-96F5FF065CE9}" type="slidenum">
              <a:rPr lang="en-US"/>
              <a:pPr/>
              <a:t>36</a:t>
            </a:fld>
            <a:endParaRPr lang="en-US"/>
          </a:p>
        </p:txBody>
      </p:sp>
      <p:sp>
        <p:nvSpPr>
          <p:cNvPr id="4" name="Footer Placeholder 3"/>
          <p:cNvSpPr>
            <a:spLocks noGrp="1"/>
          </p:cNvSpPr>
          <p:nvPr>
            <p:ph type="ftr" sz="quarter" idx="4294967295"/>
          </p:nvPr>
        </p:nvSpPr>
        <p:spPr>
          <a:xfrm>
            <a:off x="0" y="6172200"/>
            <a:ext cx="4648200" cy="549275"/>
          </a:xfrm>
        </p:spPr>
        <p:txBody>
          <a:bodyPr/>
          <a:lstStyle/>
          <a:p>
            <a:pPr>
              <a:defRPr/>
            </a:pPr>
            <a:r>
              <a:rPr lang="en-US" dirty="0" smtClean="0"/>
              <a:t>Slide adapted from Mitch Levy, </a:t>
            </a:r>
            <a:r>
              <a:rPr lang="en-US" dirty="0" err="1" smtClean="0"/>
              <a:t>Univ</a:t>
            </a:r>
            <a:r>
              <a:rPr lang="en-US" dirty="0" smtClean="0"/>
              <a:t> of Washington</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381000" y="457200"/>
            <a:ext cx="8305800" cy="1325562"/>
          </a:xfrm>
        </p:spPr>
        <p:txBody>
          <a:bodyPr/>
          <a:lstStyle/>
          <a:p>
            <a:pPr algn="ctr"/>
            <a:r>
              <a:rPr lang="en-US" sz="2800" b="1" dirty="0" smtClean="0">
                <a:ea typeface="ＭＳ Ｐゴシック" pitchFamily="34" charset="-128"/>
              </a:rPr>
              <a:t>Treatment Targets for Brief Psychotherapy for Demoralization:</a:t>
            </a:r>
          </a:p>
        </p:txBody>
      </p:sp>
      <p:sp>
        <p:nvSpPr>
          <p:cNvPr id="88066" name="Content Placeholder 2"/>
          <p:cNvSpPr>
            <a:spLocks noGrp="1"/>
          </p:cNvSpPr>
          <p:nvPr>
            <p:ph idx="1"/>
          </p:nvPr>
        </p:nvSpPr>
        <p:spPr>
          <a:xfrm>
            <a:off x="533400" y="1752600"/>
            <a:ext cx="8229600" cy="4449763"/>
          </a:xfrm>
        </p:spPr>
        <p:txBody>
          <a:bodyPr/>
          <a:lstStyle/>
          <a:p>
            <a:pPr marL="0" indent="0">
              <a:buFontTx/>
              <a:buNone/>
            </a:pPr>
            <a:r>
              <a:rPr lang="en-US" sz="2800" dirty="0" smtClean="0">
                <a:ea typeface="ＭＳ Ｐゴシック" pitchFamily="34" charset="-128"/>
              </a:rPr>
              <a:t>Existential Postures of Vulnerability and Resilience </a:t>
            </a:r>
          </a:p>
          <a:p>
            <a:pPr marL="0" indent="0">
              <a:buFontTx/>
              <a:buNone/>
            </a:pPr>
            <a:r>
              <a:rPr lang="en-US" u="sng" dirty="0" smtClean="0">
                <a:ea typeface="ＭＳ Ｐゴシック" pitchFamily="34" charset="-128"/>
              </a:rPr>
              <a:t>Vulnerability</a:t>
            </a:r>
            <a:r>
              <a:rPr lang="en-US" dirty="0" smtClean="0">
                <a:ea typeface="ＭＳ Ｐゴシック" pitchFamily="34" charset="-128"/>
              </a:rPr>
              <a:t> </a:t>
            </a:r>
          </a:p>
          <a:p>
            <a:pPr marL="0" indent="0">
              <a:buFontTx/>
              <a:buNone/>
            </a:pPr>
            <a:r>
              <a:rPr lang="en-US" dirty="0" smtClean="0">
                <a:ea typeface="ＭＳ Ｐゴシック" pitchFamily="34" charset="-128"/>
              </a:rPr>
              <a:t>• Confusion</a:t>
            </a:r>
            <a:br>
              <a:rPr lang="en-US" dirty="0" smtClean="0">
                <a:ea typeface="ＭＳ Ｐゴシック" pitchFamily="34" charset="-128"/>
              </a:rPr>
            </a:br>
            <a:r>
              <a:rPr lang="en-US" dirty="0" smtClean="0">
                <a:ea typeface="ＭＳ Ｐゴシック" pitchFamily="34" charset="-128"/>
              </a:rPr>
              <a:t>• Isolation</a:t>
            </a:r>
            <a:br>
              <a:rPr lang="en-US" dirty="0" smtClean="0">
                <a:ea typeface="ＭＳ Ｐゴシック" pitchFamily="34" charset="-128"/>
              </a:rPr>
            </a:br>
            <a:r>
              <a:rPr lang="en-US" dirty="0" smtClean="0">
                <a:ea typeface="ＭＳ Ｐゴシック" pitchFamily="34" charset="-128"/>
              </a:rPr>
              <a:t>• Despair </a:t>
            </a:r>
          </a:p>
          <a:p>
            <a:pPr marL="0" indent="0">
              <a:buFontTx/>
              <a:buNone/>
            </a:pPr>
            <a:r>
              <a:rPr lang="en-US" dirty="0" smtClean="0">
                <a:ea typeface="ＭＳ Ｐゴシック" pitchFamily="34" charset="-128"/>
              </a:rPr>
              <a:t>• Helplessness</a:t>
            </a:r>
            <a:br>
              <a:rPr lang="en-US" dirty="0" smtClean="0">
                <a:ea typeface="ＭＳ Ｐゴシック" pitchFamily="34" charset="-128"/>
              </a:rPr>
            </a:br>
            <a:r>
              <a:rPr lang="en-US" dirty="0" smtClean="0">
                <a:ea typeface="ＭＳ Ｐゴシック" pitchFamily="34" charset="-128"/>
              </a:rPr>
              <a:t>• Meaninglessness </a:t>
            </a:r>
          </a:p>
          <a:p>
            <a:pPr marL="0" indent="0">
              <a:buFontTx/>
              <a:buNone/>
            </a:pPr>
            <a:r>
              <a:rPr lang="en-US" dirty="0" smtClean="0">
                <a:ea typeface="ＭＳ Ｐゴシック" pitchFamily="34" charset="-128"/>
              </a:rPr>
              <a:t>• Cowardice</a:t>
            </a:r>
            <a:br>
              <a:rPr lang="en-US" dirty="0" smtClean="0">
                <a:ea typeface="ＭＳ Ｐゴシック" pitchFamily="34" charset="-128"/>
              </a:rPr>
            </a:br>
            <a:r>
              <a:rPr lang="en-US" dirty="0" smtClean="0">
                <a:ea typeface="ＭＳ Ｐゴシック" pitchFamily="34" charset="-128"/>
              </a:rPr>
              <a:t>• Resentment </a:t>
            </a:r>
          </a:p>
        </p:txBody>
      </p:sp>
      <p:sp>
        <p:nvSpPr>
          <p:cNvPr id="88068" name="Slide Number Placeholder 4"/>
          <p:cNvSpPr>
            <a:spLocks noGrp="1"/>
          </p:cNvSpPr>
          <p:nvPr>
            <p:ph type="sldNum" sz="quarter" idx="12"/>
          </p:nvPr>
        </p:nvSpPr>
        <p:spPr>
          <a:noFill/>
        </p:spPr>
        <p:txBody>
          <a:bodyPr/>
          <a:lstStyle/>
          <a:p>
            <a:fld id="{47CE281D-B877-468A-8442-D33BC6F243E1}" type="slidenum">
              <a:rPr lang="en-US"/>
              <a:pPr/>
              <a:t>37</a:t>
            </a:fld>
            <a:endParaRPr lang="en-US"/>
          </a:p>
        </p:txBody>
      </p:sp>
      <p:sp>
        <p:nvSpPr>
          <p:cNvPr id="4" name="Footer Placeholder 3"/>
          <p:cNvSpPr>
            <a:spLocks noGrp="1"/>
          </p:cNvSpPr>
          <p:nvPr>
            <p:ph type="ftr" sz="quarter" idx="4294967295"/>
          </p:nvPr>
        </p:nvSpPr>
        <p:spPr>
          <a:xfrm>
            <a:off x="228600" y="5706200"/>
            <a:ext cx="4267200" cy="618399"/>
          </a:xfrm>
        </p:spPr>
        <p:txBody>
          <a:bodyPr/>
          <a:lstStyle/>
          <a:p>
            <a:pPr>
              <a:defRPr/>
            </a:pPr>
            <a:r>
              <a:rPr lang="en-US" b="1" dirty="0" smtClean="0"/>
              <a:t>Griffith and Gaby,, </a:t>
            </a:r>
            <a:r>
              <a:rPr lang="en-US" b="1" i="1" dirty="0" smtClean="0"/>
              <a:t>Psychosomatics, </a:t>
            </a:r>
            <a:r>
              <a:rPr lang="en-US" b="1" dirty="0" smtClean="0"/>
              <a:t>2005</a:t>
            </a:r>
            <a:endParaRPr lang="en-US" b="1" dirty="0"/>
          </a:p>
        </p:txBody>
      </p:sp>
      <p:sp>
        <p:nvSpPr>
          <p:cNvPr id="88069" name="TextBox 5"/>
          <p:cNvSpPr txBox="1">
            <a:spLocks noChangeArrowheads="1"/>
          </p:cNvSpPr>
          <p:nvPr/>
        </p:nvSpPr>
        <p:spPr bwMode="auto">
          <a:xfrm>
            <a:off x="5334000" y="2286000"/>
            <a:ext cx="3200400" cy="3896451"/>
          </a:xfrm>
          <a:prstGeom prst="rect">
            <a:avLst/>
          </a:prstGeom>
          <a:noFill/>
          <a:ln w="9525">
            <a:noFill/>
            <a:miter lim="800000"/>
            <a:headEnd/>
            <a:tailEnd/>
          </a:ln>
        </p:spPr>
        <p:txBody>
          <a:bodyPr>
            <a:spAutoFit/>
          </a:bodyPr>
          <a:lstStyle/>
          <a:p>
            <a:pPr>
              <a:lnSpc>
                <a:spcPct val="110000"/>
              </a:lnSpc>
            </a:pPr>
            <a:r>
              <a:rPr lang="en-US" sz="2400" u="sng" dirty="0">
                <a:latin typeface="+mn-lt"/>
              </a:rPr>
              <a:t>Resilience</a:t>
            </a:r>
            <a:r>
              <a:rPr lang="en-US" sz="2400" dirty="0">
                <a:latin typeface="+mn-lt"/>
              </a:rPr>
              <a:t/>
            </a:r>
            <a:br>
              <a:rPr lang="en-US" sz="2400" dirty="0">
                <a:latin typeface="+mn-lt"/>
              </a:rPr>
            </a:br>
            <a:r>
              <a:rPr lang="en-US" sz="2400" dirty="0">
                <a:latin typeface="+mn-lt"/>
              </a:rPr>
              <a:t>• Coherence</a:t>
            </a:r>
            <a:br>
              <a:rPr lang="en-US" sz="2400" dirty="0">
                <a:latin typeface="+mn-lt"/>
              </a:rPr>
            </a:br>
            <a:r>
              <a:rPr lang="en-US" sz="2400" dirty="0">
                <a:latin typeface="+mn-lt"/>
              </a:rPr>
              <a:t>• Communion </a:t>
            </a:r>
          </a:p>
          <a:p>
            <a:pPr>
              <a:lnSpc>
                <a:spcPct val="110000"/>
              </a:lnSpc>
            </a:pPr>
            <a:r>
              <a:rPr lang="en-US" sz="2400" dirty="0">
                <a:latin typeface="+mn-lt"/>
              </a:rPr>
              <a:t>• Hope</a:t>
            </a:r>
            <a:br>
              <a:rPr lang="en-US" sz="2400" dirty="0">
                <a:latin typeface="+mn-lt"/>
              </a:rPr>
            </a:br>
            <a:r>
              <a:rPr lang="en-US" sz="2400" dirty="0">
                <a:latin typeface="+mn-lt"/>
              </a:rPr>
              <a:t>• Agency</a:t>
            </a:r>
            <a:br>
              <a:rPr lang="en-US" sz="2400" dirty="0">
                <a:latin typeface="+mn-lt"/>
              </a:rPr>
            </a:br>
            <a:r>
              <a:rPr lang="en-US" sz="2400" dirty="0">
                <a:latin typeface="+mn-lt"/>
              </a:rPr>
              <a:t>• Purpose</a:t>
            </a:r>
            <a:br>
              <a:rPr lang="en-US" sz="2400" dirty="0">
                <a:latin typeface="+mn-lt"/>
              </a:rPr>
            </a:br>
            <a:r>
              <a:rPr lang="en-US" sz="2400" dirty="0">
                <a:latin typeface="+mn-lt"/>
              </a:rPr>
              <a:t>• Courage</a:t>
            </a:r>
            <a:br>
              <a:rPr lang="en-US" sz="2400" dirty="0">
                <a:latin typeface="+mn-lt"/>
              </a:rPr>
            </a:br>
            <a:r>
              <a:rPr lang="en-US" sz="2400" dirty="0">
                <a:latin typeface="+mn-lt"/>
              </a:rPr>
              <a:t>• Gratitude </a:t>
            </a:r>
          </a:p>
          <a:p>
            <a:endParaRPr lang="en-US"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US" b="1" smtClean="0">
                <a:ea typeface="ＭＳ Ｐゴシック" pitchFamily="34" charset="-128"/>
              </a:rPr>
              <a:t>Promoting Resilience</a:t>
            </a:r>
          </a:p>
        </p:txBody>
      </p:sp>
      <p:sp>
        <p:nvSpPr>
          <p:cNvPr id="3" name="Content Placeholder 2"/>
          <p:cNvSpPr>
            <a:spLocks noGrp="1"/>
          </p:cNvSpPr>
          <p:nvPr>
            <p:ph idx="1"/>
          </p:nvPr>
        </p:nvSpPr>
        <p:spPr/>
        <p:txBody>
          <a:bodyPr/>
          <a:lstStyle/>
          <a:p>
            <a:pPr marL="0" indent="0">
              <a:buFontTx/>
              <a:buNone/>
            </a:pPr>
            <a:r>
              <a:rPr lang="en-US" smtClean="0">
                <a:ea typeface="ＭＳ Ｐゴシック" pitchFamily="34" charset="-128"/>
              </a:rPr>
              <a:t>• Assess for prior strengths and life challenges. </a:t>
            </a:r>
          </a:p>
          <a:p>
            <a:pPr marL="0" indent="0">
              <a:buFontTx/>
              <a:buNone/>
            </a:pPr>
            <a:r>
              <a:rPr lang="en-US" smtClean="0">
                <a:ea typeface="ＭＳ Ｐゴシック" pitchFamily="34" charset="-128"/>
              </a:rPr>
              <a:t>	–What have you overcome previously 	  like this? </a:t>
            </a:r>
          </a:p>
          <a:p>
            <a:pPr marL="0" indent="0">
              <a:buFontTx/>
              <a:buNone/>
            </a:pPr>
            <a:r>
              <a:rPr lang="en-US" smtClean="0">
                <a:ea typeface="ＭＳ Ｐゴシック" pitchFamily="34" charset="-128"/>
              </a:rPr>
              <a:t>	–What has helped in the past? </a:t>
            </a:r>
          </a:p>
          <a:p>
            <a:pPr marL="0" indent="0">
              <a:buFontTx/>
              <a:buNone/>
            </a:pPr>
            <a:r>
              <a:rPr lang="en-US" smtClean="0">
                <a:ea typeface="ＭＳ Ｐゴシック" pitchFamily="34" charset="-128"/>
              </a:rPr>
              <a:t>	–How do you cope with adversity? </a:t>
            </a:r>
          </a:p>
          <a:p>
            <a:pPr marL="0" indent="0">
              <a:buFontTx/>
              <a:buNone/>
            </a:pPr>
            <a:r>
              <a:rPr lang="en-US" smtClean="0">
                <a:ea typeface="ＭＳ Ｐゴシック" pitchFamily="34" charset="-128"/>
              </a:rPr>
              <a:t>• Engage the family and members of the treatment team. </a:t>
            </a:r>
          </a:p>
          <a:p>
            <a:pPr marL="0" indent="0"/>
            <a:endParaRPr lang="en-US" smtClean="0">
              <a:ea typeface="ＭＳ Ｐゴシック" pitchFamily="34" charset="-128"/>
            </a:endParaRPr>
          </a:p>
        </p:txBody>
      </p:sp>
      <p:sp>
        <p:nvSpPr>
          <p:cNvPr id="89092" name="Slide Number Placeholder 4"/>
          <p:cNvSpPr>
            <a:spLocks noGrp="1"/>
          </p:cNvSpPr>
          <p:nvPr>
            <p:ph type="sldNum" sz="quarter" idx="12"/>
          </p:nvPr>
        </p:nvSpPr>
        <p:spPr>
          <a:noFill/>
        </p:spPr>
        <p:txBody>
          <a:bodyPr/>
          <a:lstStyle/>
          <a:p>
            <a:fld id="{1EBE0B61-67E7-4086-B2DF-927BA203651D}" type="slidenum">
              <a:rPr lang="en-US"/>
              <a:pPr/>
              <a:t>38</a:t>
            </a:fld>
            <a:endParaRPr lang="en-US"/>
          </a:p>
        </p:txBody>
      </p:sp>
      <p:sp>
        <p:nvSpPr>
          <p:cNvPr id="4" name="Footer Placeholder 3"/>
          <p:cNvSpPr>
            <a:spLocks noGrp="1"/>
          </p:cNvSpPr>
          <p:nvPr>
            <p:ph type="ftr" sz="quarter" idx="4294967295"/>
          </p:nvPr>
        </p:nvSpPr>
        <p:spPr>
          <a:xfrm>
            <a:off x="4191000" y="6096000"/>
            <a:ext cx="4953000" cy="625475"/>
          </a:xfrm>
        </p:spPr>
        <p:txBody>
          <a:bodyPr/>
          <a:lstStyle/>
          <a:p>
            <a:pPr>
              <a:defRPr/>
            </a:pPr>
            <a:r>
              <a:rPr lang="en-US" dirty="0"/>
              <a:t>Slide adapted from Mitch Levy, </a:t>
            </a:r>
            <a:r>
              <a:rPr lang="en-US" dirty="0" err="1"/>
              <a:t>Univ</a:t>
            </a:r>
            <a:r>
              <a:rPr lang="en-US" dirty="0"/>
              <a:t> of </a:t>
            </a:r>
            <a:r>
              <a:rPr lang="en-US" dirty="0" smtClean="0"/>
              <a:t>Washington</a:t>
            </a:r>
            <a:endParaRPr lang="en-US" dirty="0"/>
          </a:p>
          <a:p>
            <a:pPr>
              <a:defRPr/>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References</a:t>
            </a:r>
            <a:endParaRPr lang="en-US" b="1" dirty="0">
              <a:solidFill>
                <a:srgbClr val="006600"/>
              </a:solidFill>
              <a:ea typeface="+mj-ea"/>
              <a:cs typeface="+mj-cs"/>
            </a:endParaRPr>
          </a:p>
        </p:txBody>
      </p:sp>
      <p:sp>
        <p:nvSpPr>
          <p:cNvPr id="3" name="Content Placeholder 2"/>
          <p:cNvSpPr>
            <a:spLocks noGrp="1"/>
          </p:cNvSpPr>
          <p:nvPr>
            <p:ph idx="1"/>
          </p:nvPr>
        </p:nvSpPr>
        <p:spPr/>
        <p:txBody>
          <a:bodyPr>
            <a:normAutofit lnSpcReduction="10000"/>
          </a:bodyPr>
          <a:lstStyle/>
          <a:p>
            <a:pPr fontAlgn="auto">
              <a:spcBef>
                <a:spcPts val="0"/>
              </a:spcBef>
              <a:spcAft>
                <a:spcPts val="0"/>
              </a:spcAft>
              <a:buFontTx/>
              <a:buNone/>
              <a:defRPr/>
            </a:pPr>
            <a:r>
              <a:rPr lang="en-US" sz="1800" dirty="0" smtClean="0">
                <a:ea typeface="+mn-ea"/>
                <a:cs typeface="+mn-cs"/>
              </a:rPr>
              <a:t>1) M.H. Antoni, et., al., </a:t>
            </a:r>
            <a:r>
              <a:rPr lang="en-US" sz="1800" i="1" dirty="0" smtClean="0">
                <a:ea typeface="+mn-ea"/>
                <a:cs typeface="+mn-cs"/>
              </a:rPr>
              <a:t>Reduction of Cancer Specific Thought Intrusions and Anxiety Symptoms with a Stress Management Intervention Among Women Undergoing Treatment for Breast Cancer</a:t>
            </a:r>
            <a:r>
              <a:rPr lang="en-US" sz="1800" dirty="0" smtClean="0">
                <a:ea typeface="+mn-ea"/>
                <a:cs typeface="+mn-cs"/>
              </a:rPr>
              <a:t>, Am J Psychiatry, 2006, 163(10): 1791-97.</a:t>
            </a:r>
          </a:p>
          <a:p>
            <a:pPr fontAlgn="auto">
              <a:spcBef>
                <a:spcPts val="0"/>
              </a:spcBef>
              <a:spcAft>
                <a:spcPts val="0"/>
              </a:spcAft>
              <a:buFontTx/>
              <a:buNone/>
              <a:defRPr/>
            </a:pPr>
            <a:r>
              <a:rPr lang="en-US" sz="1800" dirty="0" smtClean="0">
                <a:ea typeface="+mn-ea"/>
                <a:cs typeface="+mn-cs"/>
              </a:rPr>
              <a:t>2) KM Brintzenhofe-Szoc, et.al., </a:t>
            </a:r>
            <a:r>
              <a:rPr lang="en-US" sz="1800" i="1" dirty="0" smtClean="0">
                <a:ea typeface="+mn-ea"/>
                <a:cs typeface="+mn-cs"/>
              </a:rPr>
              <a:t>Mixed Anxiety/Depression Symptoms in a Large Cancer Cohort: Prevalence by Cancer Type</a:t>
            </a:r>
            <a:r>
              <a:rPr lang="en-US" sz="1800" dirty="0" smtClean="0">
                <a:ea typeface="+mn-ea"/>
                <a:cs typeface="+mn-cs"/>
              </a:rPr>
              <a:t>, Psychosomatics, 2009, 50(4):383-391</a:t>
            </a:r>
          </a:p>
          <a:p>
            <a:pPr fontAlgn="auto">
              <a:spcBef>
                <a:spcPts val="0"/>
              </a:spcBef>
              <a:spcAft>
                <a:spcPts val="0"/>
              </a:spcAft>
              <a:buFontTx/>
              <a:buNone/>
              <a:defRPr/>
            </a:pPr>
            <a:r>
              <a:rPr lang="en-US" sz="1800" dirty="0" smtClean="0">
                <a:ea typeface="+mn-ea"/>
                <a:cs typeface="+mn-cs"/>
              </a:rPr>
              <a:t>3) JL </a:t>
            </a:r>
            <a:r>
              <a:rPr lang="en-US" sz="1800" dirty="0" smtClean="0"/>
              <a:t>Griffith </a:t>
            </a:r>
            <a:r>
              <a:rPr lang="en-US" sz="1800" dirty="0"/>
              <a:t>and </a:t>
            </a:r>
            <a:r>
              <a:rPr lang="en-US" sz="1800" dirty="0" smtClean="0"/>
              <a:t>L Gaby</a:t>
            </a:r>
            <a:r>
              <a:rPr lang="en-US" sz="1800" dirty="0"/>
              <a:t>, </a:t>
            </a:r>
            <a:r>
              <a:rPr lang="en-US" sz="1800" i="1" dirty="0"/>
              <a:t>Brief Psychotherapy at the Bedside: Countering Demoralization From Medical Illness</a:t>
            </a:r>
            <a:r>
              <a:rPr lang="en-US" sz="1800" dirty="0"/>
              <a:t>, Psychosomatics, 2005, 46:109-116 </a:t>
            </a:r>
            <a:r>
              <a:rPr lang="en-US" sz="1800" i="1" dirty="0"/>
              <a:t> </a:t>
            </a:r>
            <a:r>
              <a:rPr lang="en-US" sz="1800" dirty="0" smtClean="0">
                <a:ea typeface="+mn-ea"/>
                <a:cs typeface="+mn-cs"/>
              </a:rPr>
              <a:t> </a:t>
            </a:r>
          </a:p>
          <a:p>
            <a:pPr fontAlgn="auto">
              <a:spcBef>
                <a:spcPts val="0"/>
              </a:spcBef>
              <a:spcAft>
                <a:spcPts val="0"/>
              </a:spcAft>
              <a:buFontTx/>
              <a:buNone/>
              <a:defRPr/>
            </a:pPr>
            <a:r>
              <a:rPr lang="en-US" sz="1800" dirty="0">
                <a:ea typeface="+mn-ea"/>
                <a:cs typeface="+mn-cs"/>
              </a:rPr>
              <a:t>4</a:t>
            </a:r>
            <a:r>
              <a:rPr lang="en-US" sz="1800" dirty="0" smtClean="0">
                <a:ea typeface="+mn-ea"/>
                <a:cs typeface="+mn-cs"/>
              </a:rPr>
              <a:t>) James L Levenson, M.D., </a:t>
            </a:r>
            <a:r>
              <a:rPr lang="en-US" sz="1800" i="1" dirty="0" smtClean="0">
                <a:ea typeface="+mn-ea"/>
                <a:cs typeface="+mn-cs"/>
              </a:rPr>
              <a:t>The APA Publishing Textbook of Psychosomatic Medicine</a:t>
            </a:r>
            <a:r>
              <a:rPr lang="en-US" sz="1800" dirty="0" smtClean="0">
                <a:ea typeface="+mn-ea"/>
                <a:cs typeface="+mn-cs"/>
              </a:rPr>
              <a:t>, APA Press, Washington DC, 2005 </a:t>
            </a:r>
          </a:p>
          <a:p>
            <a:pPr fontAlgn="auto">
              <a:spcBef>
                <a:spcPts val="0"/>
              </a:spcBef>
              <a:spcAft>
                <a:spcPts val="0"/>
              </a:spcAft>
              <a:buFontTx/>
              <a:buNone/>
              <a:defRPr/>
            </a:pPr>
            <a:r>
              <a:rPr lang="en-US" sz="1800" dirty="0">
                <a:ea typeface="+mn-ea"/>
                <a:cs typeface="+mn-cs"/>
              </a:rPr>
              <a:t>5</a:t>
            </a:r>
            <a:r>
              <a:rPr lang="en-US" sz="1800" dirty="0" smtClean="0">
                <a:ea typeface="+mn-ea"/>
                <a:cs typeface="+mn-cs"/>
              </a:rPr>
              <a:t>) S. L.B Muller, et., al., </a:t>
            </a:r>
            <a:r>
              <a:rPr lang="en-US" sz="1800" i="1" dirty="0" smtClean="0">
                <a:ea typeface="+mn-ea"/>
                <a:cs typeface="+mn-cs"/>
              </a:rPr>
              <a:t>Psychiatric Sequele Following Breast Cancer Chemotherapy: A Pilot Study Using Claims Data,</a:t>
            </a:r>
            <a:r>
              <a:rPr lang="en-US" sz="1800" dirty="0" smtClean="0">
                <a:ea typeface="+mn-ea"/>
                <a:cs typeface="+mn-cs"/>
              </a:rPr>
              <a:t> Psychosomatics, 2005, 46(6):517-522.</a:t>
            </a:r>
          </a:p>
          <a:p>
            <a:pPr fontAlgn="auto">
              <a:spcBef>
                <a:spcPts val="0"/>
              </a:spcBef>
              <a:spcAft>
                <a:spcPts val="0"/>
              </a:spcAft>
              <a:buFontTx/>
              <a:buNone/>
              <a:defRPr/>
            </a:pPr>
            <a:r>
              <a:rPr lang="en-US" sz="1800" dirty="0">
                <a:ea typeface="+mn-ea"/>
                <a:cs typeface="+mn-cs"/>
              </a:rPr>
              <a:t>6</a:t>
            </a:r>
            <a:r>
              <a:rPr lang="en-US" sz="1800" dirty="0" smtClean="0">
                <a:ea typeface="+mn-ea"/>
                <a:cs typeface="+mn-cs"/>
              </a:rPr>
              <a:t>) LW Roberts and AR Dyer, Caring for People at the End of Life in, </a:t>
            </a:r>
            <a:r>
              <a:rPr lang="en-US" sz="1800" i="1" dirty="0" smtClean="0">
                <a:ea typeface="+mn-ea"/>
                <a:cs typeface="+mn-cs"/>
              </a:rPr>
              <a:t>Concise Guide to Ethics in Mental Health Care</a:t>
            </a:r>
            <a:r>
              <a:rPr lang="en-US" sz="1800" dirty="0" smtClean="0">
                <a:ea typeface="+mn-ea"/>
                <a:cs typeface="+mn-cs"/>
              </a:rPr>
              <a:t>, APA Publishing, Washington DC, 2004: 185-95</a:t>
            </a:r>
          </a:p>
          <a:p>
            <a:pPr fontAlgn="auto">
              <a:spcBef>
                <a:spcPts val="0"/>
              </a:spcBef>
              <a:spcAft>
                <a:spcPts val="0"/>
              </a:spcAft>
              <a:buFontTx/>
              <a:buNone/>
              <a:defRPr/>
            </a:pPr>
            <a:r>
              <a:rPr lang="en-US" sz="1800" dirty="0">
                <a:ea typeface="+mn-ea"/>
                <a:cs typeface="+mn-cs"/>
              </a:rPr>
              <a:t>7</a:t>
            </a:r>
            <a:r>
              <a:rPr lang="en-US" sz="1800" dirty="0" smtClean="0">
                <a:ea typeface="+mn-ea"/>
                <a:cs typeface="+mn-cs"/>
              </a:rPr>
              <a:t>) J.R. Satin et., al., </a:t>
            </a:r>
            <a:r>
              <a:rPr lang="en-US" sz="1800" i="1" dirty="0" smtClean="0">
                <a:ea typeface="+mn-ea"/>
                <a:cs typeface="+mn-cs"/>
              </a:rPr>
              <a:t>Depression as a Predictor of Disease Progression and Mortality in Cancer Patients</a:t>
            </a:r>
            <a:r>
              <a:rPr lang="en-US" sz="1800" dirty="0" smtClean="0">
                <a:ea typeface="+mn-ea"/>
                <a:cs typeface="+mn-cs"/>
              </a:rPr>
              <a:t>, Cancer 2009. </a:t>
            </a:r>
          </a:p>
          <a:p>
            <a:pPr fontAlgn="auto">
              <a:spcBef>
                <a:spcPts val="0"/>
              </a:spcBef>
              <a:spcAft>
                <a:spcPts val="0"/>
              </a:spcAft>
              <a:buFontTx/>
              <a:buNone/>
              <a:defRPr/>
            </a:pPr>
            <a:r>
              <a:rPr lang="en-US" sz="1800" dirty="0">
                <a:ea typeface="+mn-ea"/>
                <a:cs typeface="+mn-cs"/>
              </a:rPr>
              <a:t>8</a:t>
            </a:r>
            <a:r>
              <a:rPr lang="en-US" sz="1800" dirty="0" smtClean="0">
                <a:ea typeface="+mn-ea"/>
                <a:cs typeface="+mn-cs"/>
              </a:rPr>
              <a:t>) JL Spiess, </a:t>
            </a:r>
            <a:r>
              <a:rPr lang="en-US" sz="1800" i="1" dirty="0" smtClean="0">
                <a:ea typeface="+mn-ea"/>
                <a:cs typeface="+mn-cs"/>
              </a:rPr>
              <a:t>Palliative Care: Something Else We Can Do For Our Patients</a:t>
            </a:r>
            <a:r>
              <a:rPr lang="en-US" sz="1800" dirty="0" smtClean="0">
                <a:ea typeface="+mn-ea"/>
                <a:cs typeface="+mn-cs"/>
              </a:rPr>
              <a:t>, Psychiatric Services, 2002, 53(12):1525-29</a:t>
            </a:r>
          </a:p>
          <a:p>
            <a:pPr fontAlgn="auto">
              <a:spcBef>
                <a:spcPts val="0"/>
              </a:spcBef>
              <a:spcAft>
                <a:spcPts val="0"/>
              </a:spcAft>
              <a:buFontTx/>
              <a:buNone/>
              <a:defRPr/>
            </a:pPr>
            <a:endParaRPr lang="en-US" dirty="0">
              <a:ea typeface="+mn-ea"/>
              <a:cs typeface="+mn-cs"/>
            </a:endParaRPr>
          </a:p>
        </p:txBody>
      </p:sp>
      <p:sp>
        <p:nvSpPr>
          <p:cNvPr id="90115" name="Slide Number Placeholder 3"/>
          <p:cNvSpPr>
            <a:spLocks noGrp="1"/>
          </p:cNvSpPr>
          <p:nvPr>
            <p:ph type="sldNum" sz="quarter" idx="12"/>
          </p:nvPr>
        </p:nvSpPr>
        <p:spPr>
          <a:noFill/>
        </p:spPr>
        <p:txBody>
          <a:bodyPr/>
          <a:lstStyle/>
          <a:p>
            <a:fld id="{9A4AF229-600F-4128-B2C8-0A98D1E6E6C6}" type="slidenum">
              <a:rPr lang="en-US"/>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274638"/>
            <a:ext cx="8229600" cy="1401762"/>
          </a:xfrm>
        </p:spPr>
        <p:txBody>
          <a:bodyPr/>
          <a:lstStyle/>
          <a:p>
            <a:r>
              <a:rPr lang="en-US" sz="4000" b="1" smtClean="0">
                <a:ea typeface="ＭＳ Ｐゴシック" pitchFamily="34" charset="-128"/>
              </a:rPr>
              <a:t>Common Psychiatric Issues In the Palliative Care Population</a:t>
            </a:r>
          </a:p>
        </p:txBody>
      </p:sp>
      <p:sp>
        <p:nvSpPr>
          <p:cNvPr id="5123" name="Content Placeholder 2"/>
          <p:cNvSpPr>
            <a:spLocks noGrp="1"/>
          </p:cNvSpPr>
          <p:nvPr>
            <p:ph idx="1"/>
          </p:nvPr>
        </p:nvSpPr>
        <p:spPr>
          <a:xfrm>
            <a:off x="381000" y="1828800"/>
            <a:ext cx="8382000" cy="4724400"/>
          </a:xfrm>
        </p:spPr>
        <p:txBody>
          <a:bodyPr/>
          <a:lstStyle/>
          <a:p>
            <a:pPr>
              <a:defRPr/>
            </a:pPr>
            <a:r>
              <a:rPr lang="en-US" dirty="0">
                <a:cs typeface="+mn-cs"/>
              </a:rPr>
              <a:t>Anxiety</a:t>
            </a:r>
          </a:p>
          <a:p>
            <a:pPr>
              <a:defRPr/>
            </a:pPr>
            <a:r>
              <a:rPr lang="en-US" dirty="0">
                <a:cs typeface="+mn-cs"/>
              </a:rPr>
              <a:t>Bereavement</a:t>
            </a:r>
          </a:p>
          <a:p>
            <a:pPr>
              <a:defRPr/>
            </a:pPr>
            <a:r>
              <a:rPr lang="en-US" dirty="0">
                <a:cs typeface="+mn-cs"/>
              </a:rPr>
              <a:t>Depression</a:t>
            </a:r>
          </a:p>
          <a:p>
            <a:pPr>
              <a:defRPr/>
            </a:pPr>
            <a:r>
              <a:rPr lang="en-US" dirty="0" smtClean="0">
                <a:cs typeface="+mn-cs"/>
              </a:rPr>
              <a:t>Delirium</a:t>
            </a:r>
          </a:p>
          <a:p>
            <a:pPr marL="0" indent="0">
              <a:buFontTx/>
              <a:buNone/>
              <a:defRPr/>
            </a:pPr>
            <a:endParaRPr lang="en-US" dirty="0">
              <a:cs typeface="+mn-cs"/>
            </a:endParaRPr>
          </a:p>
          <a:p>
            <a:pPr marL="0" indent="0">
              <a:buFontTx/>
              <a:buNone/>
              <a:defRPr/>
            </a:pPr>
            <a:endParaRPr lang="en-US" dirty="0">
              <a:cs typeface="+mn-cs"/>
            </a:endParaRPr>
          </a:p>
        </p:txBody>
      </p:sp>
      <p:sp>
        <p:nvSpPr>
          <p:cNvPr id="21508" name="Slide Number Placeholder 4"/>
          <p:cNvSpPr>
            <a:spLocks noGrp="1"/>
          </p:cNvSpPr>
          <p:nvPr>
            <p:ph type="sldNum" sz="quarter" idx="12"/>
          </p:nvPr>
        </p:nvSpPr>
        <p:spPr>
          <a:noFill/>
        </p:spPr>
        <p:txBody>
          <a:bodyPr/>
          <a:lstStyle/>
          <a:p>
            <a:fld id="{22E7C7BA-3DC3-4940-95E3-E0A68D38C199}" type="slidenum">
              <a:rPr lang="en-US"/>
              <a:pPr/>
              <a:t>4</a:t>
            </a:fld>
            <a:endParaRPr lang="en-US"/>
          </a:p>
        </p:txBody>
      </p:sp>
      <p:sp>
        <p:nvSpPr>
          <p:cNvPr id="5124" name="Footer Placeholder 3"/>
          <p:cNvSpPr>
            <a:spLocks noGrp="1"/>
          </p:cNvSpPr>
          <p:nvPr>
            <p:ph type="ftr" sz="quarter" idx="4294967295"/>
          </p:nvPr>
        </p:nvSpPr>
        <p:spPr>
          <a:xfrm>
            <a:off x="0" y="59436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 Wyszynski, 2005</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References</a:t>
            </a:r>
            <a:endParaRPr lang="en-US" b="1" dirty="0">
              <a:solidFill>
                <a:srgbClr val="006600"/>
              </a:solidFill>
              <a:ea typeface="+mj-ea"/>
              <a:cs typeface="+mj-cs"/>
            </a:endParaRPr>
          </a:p>
        </p:txBody>
      </p:sp>
      <p:sp>
        <p:nvSpPr>
          <p:cNvPr id="3" name="Content Placeholder 2"/>
          <p:cNvSpPr>
            <a:spLocks noGrp="1"/>
          </p:cNvSpPr>
          <p:nvPr>
            <p:ph idx="1"/>
          </p:nvPr>
        </p:nvSpPr>
        <p:spPr/>
        <p:txBody>
          <a:bodyPr>
            <a:normAutofit lnSpcReduction="10000"/>
          </a:bodyPr>
          <a:lstStyle/>
          <a:p>
            <a:pPr fontAlgn="auto">
              <a:spcBef>
                <a:spcPts val="0"/>
              </a:spcBef>
              <a:spcAft>
                <a:spcPts val="0"/>
              </a:spcAft>
              <a:buFontTx/>
              <a:buNone/>
              <a:defRPr/>
            </a:pPr>
            <a:r>
              <a:rPr lang="en-US" dirty="0" smtClean="0">
                <a:ea typeface="+mn-ea"/>
                <a:cs typeface="+mn-cs"/>
              </a:rPr>
              <a:t>8) N. Straker</a:t>
            </a:r>
            <a:r>
              <a:rPr lang="en-US" i="1" dirty="0" smtClean="0">
                <a:ea typeface="+mn-ea"/>
                <a:cs typeface="+mn-cs"/>
              </a:rPr>
              <a:t>, Psychodynamic Psychotherapy for Cancer Patients</a:t>
            </a:r>
            <a:r>
              <a:rPr lang="en-US" dirty="0" smtClean="0">
                <a:ea typeface="+mn-ea"/>
                <a:cs typeface="+mn-cs"/>
              </a:rPr>
              <a:t>, Journal of Psychotherapy Practice and Research, 1998, 71-9.</a:t>
            </a:r>
          </a:p>
          <a:p>
            <a:pPr fontAlgn="auto">
              <a:spcBef>
                <a:spcPts val="0"/>
              </a:spcBef>
              <a:spcAft>
                <a:spcPts val="0"/>
              </a:spcAft>
              <a:buFontTx/>
              <a:buNone/>
              <a:defRPr/>
            </a:pPr>
            <a:r>
              <a:rPr lang="en-US" dirty="0" smtClean="0">
                <a:ea typeface="+mn-ea"/>
                <a:cs typeface="+mn-cs"/>
              </a:rPr>
              <a:t>9) Takechi, et., Al.,: </a:t>
            </a:r>
            <a:r>
              <a:rPr lang="en-US" i="1" dirty="0" smtClean="0">
                <a:ea typeface="+mn-ea"/>
                <a:cs typeface="+mn-cs"/>
              </a:rPr>
              <a:t>Somatic Symptoms for Diagnosing Major Depressive Disorder in Cancer Patients, </a:t>
            </a:r>
            <a:r>
              <a:rPr lang="en-US" dirty="0" smtClean="0">
                <a:ea typeface="+mn-ea"/>
                <a:cs typeface="+mn-cs"/>
              </a:rPr>
              <a:t>Psychosomatics, 2003, 44(3): 244-48</a:t>
            </a:r>
          </a:p>
          <a:p>
            <a:pPr fontAlgn="auto">
              <a:spcBef>
                <a:spcPts val="0"/>
              </a:spcBef>
              <a:spcAft>
                <a:spcPts val="0"/>
              </a:spcAft>
              <a:buFontTx/>
              <a:buNone/>
              <a:defRPr/>
            </a:pPr>
            <a:r>
              <a:rPr lang="en-US" dirty="0" smtClean="0">
                <a:ea typeface="+mn-ea"/>
                <a:cs typeface="+mn-cs"/>
              </a:rPr>
              <a:t>10) CP van Wilgen, et., al., </a:t>
            </a:r>
            <a:r>
              <a:rPr lang="en-US" i="1" dirty="0" smtClean="0">
                <a:ea typeface="+mn-ea"/>
                <a:cs typeface="+mn-cs"/>
              </a:rPr>
              <a:t>Measuring Somatic Symptoms with the CES-D to Assess Depression in Cancer Patients After Treatment: Comparison Among Patients with Oral/Oropharyngeal, Gynecological, Colorectal and Breast Cancer</a:t>
            </a:r>
            <a:r>
              <a:rPr lang="en-US" dirty="0" smtClean="0">
                <a:ea typeface="+mn-ea"/>
                <a:cs typeface="+mn-cs"/>
              </a:rPr>
              <a:t>, Psychosomatics, 2006, 47(6): 465-470. </a:t>
            </a:r>
          </a:p>
          <a:p>
            <a:pPr fontAlgn="auto">
              <a:spcBef>
                <a:spcPts val="0"/>
              </a:spcBef>
              <a:spcAft>
                <a:spcPts val="0"/>
              </a:spcAft>
              <a:buFontTx/>
              <a:buNone/>
              <a:defRPr/>
            </a:pPr>
            <a:r>
              <a:rPr lang="en-US" dirty="0" smtClean="0">
                <a:ea typeface="+mn-ea"/>
                <a:cs typeface="+mn-cs"/>
              </a:rPr>
              <a:t>11) Antoinette Wyszynski and Bernard Wyszynski, </a:t>
            </a:r>
            <a:r>
              <a:rPr lang="en-US" i="1" dirty="0" smtClean="0">
                <a:ea typeface="+mn-ea"/>
                <a:cs typeface="+mn-cs"/>
              </a:rPr>
              <a:t>Manual of Psychiatric Care for the Medically Ill</a:t>
            </a:r>
            <a:r>
              <a:rPr lang="en-US" dirty="0" smtClean="0">
                <a:ea typeface="+mn-ea"/>
                <a:cs typeface="+mn-cs"/>
              </a:rPr>
              <a:t>, APA Press, Washington, DC, 2005. </a:t>
            </a:r>
          </a:p>
        </p:txBody>
      </p:sp>
      <p:sp>
        <p:nvSpPr>
          <p:cNvPr id="92163" name="Slide Number Placeholder 3"/>
          <p:cNvSpPr>
            <a:spLocks noGrp="1"/>
          </p:cNvSpPr>
          <p:nvPr>
            <p:ph type="sldNum" sz="quarter" idx="12"/>
          </p:nvPr>
        </p:nvSpPr>
        <p:spPr>
          <a:noFill/>
        </p:spPr>
        <p:txBody>
          <a:bodyPr/>
          <a:lstStyle/>
          <a:p>
            <a:fld id="{64F6730E-D5EE-4F4A-B70B-EE241E32164D}" type="slidenum">
              <a:rPr lang="en-US"/>
              <a:pPr/>
              <a:t>40</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Anxiety in Palliative Care</a:t>
            </a:r>
          </a:p>
        </p:txBody>
      </p:sp>
      <p:sp>
        <p:nvSpPr>
          <p:cNvPr id="23554" name="Content Placeholder 2"/>
          <p:cNvSpPr>
            <a:spLocks noGrp="1"/>
          </p:cNvSpPr>
          <p:nvPr>
            <p:ph idx="1"/>
          </p:nvPr>
        </p:nvSpPr>
        <p:spPr/>
        <p:txBody>
          <a:bodyPr/>
          <a:lstStyle/>
          <a:p>
            <a:r>
              <a:rPr lang="en-US" smtClean="0">
                <a:ea typeface="ＭＳ Ｐゴシック" pitchFamily="34" charset="-128"/>
              </a:rPr>
              <a:t>Ranges from 15-28% and is most often comorbid with depression</a:t>
            </a:r>
          </a:p>
          <a:p>
            <a:r>
              <a:rPr lang="en-US" smtClean="0">
                <a:ea typeface="ＭＳ Ｐゴシック" pitchFamily="34" charset="-128"/>
              </a:rPr>
              <a:t>Prevalence increases with advanced disease and decline in physical status</a:t>
            </a:r>
          </a:p>
          <a:p>
            <a:r>
              <a:rPr lang="en-US" smtClean="0">
                <a:ea typeface="ＭＳ Ｐゴシック" pitchFamily="34" charset="-128"/>
              </a:rPr>
              <a:t>Includes fears of clinical course, treatment outcomes, death, social stigma, and/or physical symptoms (such as dyspnea or pain)</a:t>
            </a:r>
          </a:p>
        </p:txBody>
      </p:sp>
      <p:sp>
        <p:nvSpPr>
          <p:cNvPr id="23556" name="Slide Number Placeholder 4"/>
          <p:cNvSpPr>
            <a:spLocks noGrp="1"/>
          </p:cNvSpPr>
          <p:nvPr>
            <p:ph type="sldNum" sz="quarter" idx="12"/>
          </p:nvPr>
        </p:nvSpPr>
        <p:spPr>
          <a:noFill/>
        </p:spPr>
        <p:txBody>
          <a:bodyPr/>
          <a:lstStyle/>
          <a:p>
            <a:fld id="{105B65B1-4DD3-45DC-976D-166D1D3DE664}" type="slidenum">
              <a:rPr lang="en-US"/>
              <a:pPr/>
              <a:t>5</a:t>
            </a:fld>
            <a:endParaRPr lang="en-US"/>
          </a:p>
        </p:txBody>
      </p:sp>
      <p:sp>
        <p:nvSpPr>
          <p:cNvPr id="6148" name="Footer Placeholder 3"/>
          <p:cNvSpPr>
            <a:spLocks noGrp="1"/>
          </p:cNvSpPr>
          <p:nvPr>
            <p:ph type="ftr" sz="quarter" idx="4294967295"/>
          </p:nvPr>
        </p:nvSpPr>
        <p:spPr>
          <a:xfrm>
            <a:off x="0" y="58674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 Wyszynski, 2005, LW Roberts 2004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54000"/>
            <a:ext cx="8229600" cy="1143000"/>
          </a:xfrm>
        </p:spPr>
        <p:txBody>
          <a:bodyPr>
            <a:normAutofit/>
          </a:bodyPr>
          <a:lstStyle/>
          <a:p>
            <a:pPr marL="54864" fontAlgn="auto">
              <a:spcAft>
                <a:spcPts val="0"/>
              </a:spcAft>
              <a:defRPr/>
            </a:pPr>
            <a:r>
              <a:rPr lang="en-US" b="1" dirty="0" smtClean="0">
                <a:solidFill>
                  <a:srgbClr val="006600"/>
                </a:solidFill>
                <a:ea typeface="+mj-ea"/>
                <a:cs typeface="+mj-cs"/>
              </a:rPr>
              <a:t>Causes of Anxiety in Palliative Care</a:t>
            </a:r>
          </a:p>
        </p:txBody>
      </p:sp>
      <p:sp>
        <p:nvSpPr>
          <p:cNvPr id="25602" name="Content Placeholder 2"/>
          <p:cNvSpPr>
            <a:spLocks noGrp="1"/>
          </p:cNvSpPr>
          <p:nvPr>
            <p:ph idx="1"/>
          </p:nvPr>
        </p:nvSpPr>
        <p:spPr>
          <a:xfrm>
            <a:off x="457200" y="1371600"/>
            <a:ext cx="8229600" cy="4754563"/>
          </a:xfrm>
        </p:spPr>
        <p:txBody>
          <a:bodyPr/>
          <a:lstStyle/>
          <a:p>
            <a:r>
              <a:rPr lang="en-US" sz="2800" dirty="0" smtClean="0">
                <a:ea typeface="ＭＳ Ｐゴシック" pitchFamily="34" charset="-128"/>
              </a:rPr>
              <a:t>Anxiety symptoms can be caused by various medical complications</a:t>
            </a:r>
          </a:p>
          <a:p>
            <a:pPr lvl="1"/>
            <a:r>
              <a:rPr lang="en-US" sz="2400" dirty="0" smtClean="0">
                <a:ea typeface="ＭＳ Ｐゴシック" pitchFamily="34" charset="-128"/>
              </a:rPr>
              <a:t>Hypoxia, </a:t>
            </a:r>
          </a:p>
          <a:p>
            <a:pPr lvl="1"/>
            <a:r>
              <a:rPr lang="en-US" sz="2400" dirty="0" smtClean="0">
                <a:ea typeface="ＭＳ Ｐゴシック" pitchFamily="34" charset="-128"/>
              </a:rPr>
              <a:t>Pain</a:t>
            </a:r>
          </a:p>
          <a:p>
            <a:pPr lvl="1"/>
            <a:r>
              <a:rPr lang="en-US" sz="2400" dirty="0" smtClean="0">
                <a:ea typeface="ＭＳ Ｐゴシック" pitchFamily="34" charset="-128"/>
              </a:rPr>
              <a:t>Drug side effects (</a:t>
            </a:r>
            <a:r>
              <a:rPr lang="en-US" sz="2400" dirty="0" err="1" smtClean="0">
                <a:ea typeface="ＭＳ Ｐゴシック" pitchFamily="34" charset="-128"/>
              </a:rPr>
              <a:t>akathisia</a:t>
            </a:r>
            <a:r>
              <a:rPr lang="en-US" sz="2400" dirty="0" smtClean="0">
                <a:ea typeface="ＭＳ Ｐゴシック" pitchFamily="34" charset="-128"/>
              </a:rPr>
              <a:t>)</a:t>
            </a:r>
          </a:p>
          <a:p>
            <a:pPr lvl="1"/>
            <a:r>
              <a:rPr lang="en-US" sz="2400" dirty="0" smtClean="0">
                <a:ea typeface="ＭＳ Ｐゴシック" pitchFamily="34" charset="-128"/>
              </a:rPr>
              <a:t>Substance withdrawal</a:t>
            </a:r>
          </a:p>
          <a:p>
            <a:pPr lvl="1"/>
            <a:r>
              <a:rPr lang="en-US" sz="2400" dirty="0" smtClean="0">
                <a:ea typeface="ＭＳ Ｐゴシック" pitchFamily="34" charset="-128"/>
              </a:rPr>
              <a:t>Pulmonary embolism (PE)</a:t>
            </a:r>
          </a:p>
          <a:p>
            <a:pPr lvl="1"/>
            <a:r>
              <a:rPr lang="en-US" sz="2400" dirty="0" smtClean="0">
                <a:ea typeface="ＭＳ Ｐゴシック" pitchFamily="34" charset="-128"/>
              </a:rPr>
              <a:t>Electrolyte imbalance, </a:t>
            </a:r>
          </a:p>
          <a:p>
            <a:pPr lvl="1"/>
            <a:r>
              <a:rPr lang="en-US" sz="2400" dirty="0" smtClean="0">
                <a:ea typeface="ＭＳ Ｐゴシック" pitchFamily="34" charset="-128"/>
              </a:rPr>
              <a:t>Dehydration</a:t>
            </a:r>
          </a:p>
          <a:p>
            <a:r>
              <a:rPr lang="en-US" sz="2800" dirty="0" smtClean="0">
                <a:ea typeface="ＭＳ Ｐゴシック" pitchFamily="34" charset="-128"/>
              </a:rPr>
              <a:t>Fear of isolation and separation of death</a:t>
            </a:r>
          </a:p>
        </p:txBody>
      </p:sp>
      <p:sp>
        <p:nvSpPr>
          <p:cNvPr id="25604" name="Slide Number Placeholder 4"/>
          <p:cNvSpPr>
            <a:spLocks noGrp="1"/>
          </p:cNvSpPr>
          <p:nvPr>
            <p:ph type="sldNum" sz="quarter" idx="12"/>
          </p:nvPr>
        </p:nvSpPr>
        <p:spPr>
          <a:noFill/>
        </p:spPr>
        <p:txBody>
          <a:bodyPr/>
          <a:lstStyle/>
          <a:p>
            <a:fld id="{4F03B6D0-4992-4104-B048-FCFB14D8D4FE}" type="slidenum">
              <a:rPr lang="en-US"/>
              <a:pPr/>
              <a:t>6</a:t>
            </a:fld>
            <a:endParaRPr lang="en-US"/>
          </a:p>
        </p:txBody>
      </p:sp>
      <p:sp>
        <p:nvSpPr>
          <p:cNvPr id="7172" name="Footer Placeholder 3"/>
          <p:cNvSpPr>
            <a:spLocks noGrp="1"/>
          </p:cNvSpPr>
          <p:nvPr>
            <p:ph type="ftr" sz="quarter" idx="4294967295"/>
          </p:nvPr>
        </p:nvSpPr>
        <p:spPr>
          <a:xfrm>
            <a:off x="0" y="60960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2005,Wyszynski 2005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54000"/>
            <a:ext cx="8229600" cy="1143000"/>
          </a:xfrm>
        </p:spPr>
        <p:txBody>
          <a:bodyPr>
            <a:normAutofit/>
          </a:bodyPr>
          <a:lstStyle/>
          <a:p>
            <a:pPr marL="54864" fontAlgn="auto">
              <a:spcAft>
                <a:spcPts val="0"/>
              </a:spcAft>
              <a:defRPr/>
            </a:pPr>
            <a:r>
              <a:rPr lang="en-US" b="1" dirty="0" smtClean="0">
                <a:solidFill>
                  <a:srgbClr val="006600"/>
                </a:solidFill>
                <a:ea typeface="+mj-ea"/>
                <a:cs typeface="+mj-cs"/>
              </a:rPr>
              <a:t>Anxiety Treatment in Palliative Care</a:t>
            </a:r>
          </a:p>
        </p:txBody>
      </p:sp>
      <p:sp>
        <p:nvSpPr>
          <p:cNvPr id="27650" name="Content Placeholder 2"/>
          <p:cNvSpPr>
            <a:spLocks noGrp="1"/>
          </p:cNvSpPr>
          <p:nvPr>
            <p:ph idx="1"/>
          </p:nvPr>
        </p:nvSpPr>
        <p:spPr/>
        <p:txBody>
          <a:bodyPr/>
          <a:lstStyle/>
          <a:p>
            <a:r>
              <a:rPr lang="en-US" sz="3000" smtClean="0">
                <a:ea typeface="ＭＳ Ｐゴシック" pitchFamily="34" charset="-128"/>
              </a:rPr>
              <a:t>Benzodiazepines </a:t>
            </a:r>
          </a:p>
          <a:p>
            <a:pPr lvl="1"/>
            <a:r>
              <a:rPr lang="en-US" sz="2600" smtClean="0">
                <a:ea typeface="ＭＳ Ｐゴシック" pitchFamily="34" charset="-128"/>
              </a:rPr>
              <a:t>Multiple routes of administration </a:t>
            </a:r>
            <a:r>
              <a:rPr lang="en-US" sz="2400" smtClean="0">
                <a:ea typeface="ＭＳ Ｐゴシック" pitchFamily="34" charset="-128"/>
              </a:rPr>
              <a:t>(PO, IV, IM or PR)</a:t>
            </a:r>
            <a:endParaRPr lang="en-US" sz="2600" smtClean="0">
              <a:ea typeface="ＭＳ Ｐゴシック" pitchFamily="34" charset="-128"/>
            </a:endParaRPr>
          </a:p>
          <a:p>
            <a:r>
              <a:rPr lang="en-US" sz="3000" smtClean="0">
                <a:ea typeface="ＭＳ Ｐゴシック" pitchFamily="34" charset="-128"/>
              </a:rPr>
              <a:t>Neuroleptics may be safest when there is a concern of respiratory depression</a:t>
            </a:r>
          </a:p>
          <a:p>
            <a:pPr lvl="1"/>
            <a:r>
              <a:rPr lang="en-US" sz="2600" smtClean="0">
                <a:ea typeface="ＭＳ Ｐゴシック" pitchFamily="34" charset="-128"/>
              </a:rPr>
              <a:t>Multiple routes of administration</a:t>
            </a:r>
            <a:r>
              <a:rPr lang="en-US" smtClean="0">
                <a:ea typeface="ＭＳ Ｐゴシック" pitchFamily="34" charset="-128"/>
              </a:rPr>
              <a:t> </a:t>
            </a:r>
            <a:r>
              <a:rPr lang="en-US" sz="2400" smtClean="0">
                <a:ea typeface="ＭＳ Ｐゴシック" pitchFamily="34" charset="-128"/>
              </a:rPr>
              <a:t>(PO, IV, or IM)</a:t>
            </a:r>
            <a:endParaRPr lang="en-US" sz="3200" smtClean="0">
              <a:ea typeface="ＭＳ Ｐゴシック" pitchFamily="34" charset="-128"/>
            </a:endParaRPr>
          </a:p>
          <a:p>
            <a:r>
              <a:rPr lang="en-US" sz="3000" smtClean="0">
                <a:ea typeface="ＭＳ Ｐゴシック" pitchFamily="34" charset="-128"/>
              </a:rPr>
              <a:t>Supportive psychotherapy, guided imagery, and hypnosis</a:t>
            </a:r>
          </a:p>
          <a:p>
            <a:r>
              <a:rPr lang="en-US" sz="3000" smtClean="0">
                <a:ea typeface="ＭＳ Ｐゴシック" pitchFamily="34" charset="-128"/>
              </a:rPr>
              <a:t>SSRIs of limited value in patient when life expectancy is only a few days to weeks</a:t>
            </a:r>
          </a:p>
        </p:txBody>
      </p:sp>
      <p:sp>
        <p:nvSpPr>
          <p:cNvPr id="27652" name="Slide Number Placeholder 4"/>
          <p:cNvSpPr>
            <a:spLocks noGrp="1"/>
          </p:cNvSpPr>
          <p:nvPr>
            <p:ph type="sldNum" sz="quarter" idx="12"/>
          </p:nvPr>
        </p:nvSpPr>
        <p:spPr>
          <a:noFill/>
        </p:spPr>
        <p:txBody>
          <a:bodyPr/>
          <a:lstStyle/>
          <a:p>
            <a:fld id="{9BC200F5-9732-4BAB-8091-9D6C575A605B}" type="slidenum">
              <a:rPr lang="en-US"/>
              <a:pPr/>
              <a:t>7</a:t>
            </a:fld>
            <a:endParaRPr lang="en-US"/>
          </a:p>
        </p:txBody>
      </p:sp>
      <p:sp>
        <p:nvSpPr>
          <p:cNvPr id="8196"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04800"/>
            <a:ext cx="8229600" cy="736600"/>
          </a:xfrm>
        </p:spPr>
        <p:txBody>
          <a:bodyPr/>
          <a:lstStyle/>
          <a:p>
            <a:pPr marL="54864" fontAlgn="auto">
              <a:spcAft>
                <a:spcPts val="0"/>
              </a:spcAft>
              <a:defRPr/>
            </a:pPr>
            <a:r>
              <a:rPr lang="en-US" b="1" dirty="0" smtClean="0">
                <a:solidFill>
                  <a:srgbClr val="006600"/>
                </a:solidFill>
                <a:ea typeface="+mj-ea"/>
                <a:cs typeface="+mj-cs"/>
              </a:rPr>
              <a:t>Bereavement</a:t>
            </a:r>
          </a:p>
        </p:txBody>
      </p:sp>
      <p:sp>
        <p:nvSpPr>
          <p:cNvPr id="29698" name="Content Placeholder 2"/>
          <p:cNvSpPr>
            <a:spLocks noGrp="1"/>
          </p:cNvSpPr>
          <p:nvPr>
            <p:ph idx="1"/>
          </p:nvPr>
        </p:nvSpPr>
        <p:spPr>
          <a:xfrm>
            <a:off x="381000" y="1066800"/>
            <a:ext cx="8229600" cy="4830763"/>
          </a:xfrm>
        </p:spPr>
        <p:txBody>
          <a:bodyPr/>
          <a:lstStyle/>
          <a:p>
            <a:pPr>
              <a:spcBef>
                <a:spcPct val="0"/>
              </a:spcBef>
            </a:pPr>
            <a:r>
              <a:rPr lang="en-US" sz="2400" smtClean="0">
                <a:ea typeface="ＭＳ Ｐゴシック" pitchFamily="34" charset="-128"/>
              </a:rPr>
              <a:t>Anticipatory Grief</a:t>
            </a:r>
          </a:p>
          <a:p>
            <a:pPr lvl="1">
              <a:spcBef>
                <a:spcPct val="0"/>
              </a:spcBef>
            </a:pPr>
            <a:r>
              <a:rPr lang="en-US" sz="2400" smtClean="0">
                <a:ea typeface="ＭＳ Ｐゴシック" pitchFamily="34" charset="-128"/>
              </a:rPr>
              <a:t>Draws family closer</a:t>
            </a:r>
          </a:p>
          <a:p>
            <a:pPr>
              <a:spcBef>
                <a:spcPct val="0"/>
              </a:spcBef>
            </a:pPr>
            <a:r>
              <a:rPr lang="en-US" sz="2400" smtClean="0">
                <a:ea typeface="ＭＳ Ｐゴシック" pitchFamily="34" charset="-128"/>
              </a:rPr>
              <a:t>Acute Grief</a:t>
            </a:r>
          </a:p>
          <a:p>
            <a:pPr lvl="1">
              <a:spcBef>
                <a:spcPct val="0"/>
              </a:spcBef>
            </a:pPr>
            <a:r>
              <a:rPr lang="en-US" sz="2400" smtClean="0">
                <a:ea typeface="ＭＳ Ｐゴシック" pitchFamily="34" charset="-128"/>
              </a:rPr>
              <a:t>Numbness </a:t>
            </a:r>
            <a:r>
              <a:rPr lang="en-US" sz="2400" smtClean="0">
                <a:ea typeface="ＭＳ Ｐゴシック" pitchFamily="34" charset="-128"/>
                <a:sym typeface="Wingdings" pitchFamily="2" charset="2"/>
              </a:rPr>
              <a:t> D</a:t>
            </a:r>
            <a:r>
              <a:rPr lang="en-US" sz="2400" smtClean="0">
                <a:ea typeface="ＭＳ Ｐゴシック" pitchFamily="34" charset="-128"/>
              </a:rPr>
              <a:t>istress </a:t>
            </a:r>
            <a:r>
              <a:rPr lang="en-US" sz="2400" smtClean="0">
                <a:ea typeface="ＭＳ Ｐゴシック" pitchFamily="34" charset="-128"/>
                <a:sym typeface="Wingdings" pitchFamily="2" charset="2"/>
              </a:rPr>
              <a:t> D</a:t>
            </a:r>
            <a:r>
              <a:rPr lang="en-US" sz="2400" smtClean="0">
                <a:ea typeface="ＭＳ Ｐゴシック" pitchFamily="34" charset="-128"/>
              </a:rPr>
              <a:t>isorganization </a:t>
            </a:r>
            <a:r>
              <a:rPr lang="en-US" sz="2400" smtClean="0">
                <a:ea typeface="ＭＳ Ｐゴシック" pitchFamily="34" charset="-128"/>
                <a:sym typeface="Wingdings" pitchFamily="2" charset="2"/>
              </a:rPr>
              <a:t> R</a:t>
            </a:r>
            <a:r>
              <a:rPr lang="en-US" sz="2400" smtClean="0">
                <a:ea typeface="ＭＳ Ｐゴシック" pitchFamily="34" charset="-128"/>
              </a:rPr>
              <a:t>eorganization </a:t>
            </a:r>
            <a:r>
              <a:rPr lang="en-US" sz="2400" smtClean="0">
                <a:ea typeface="ＭＳ Ｐゴシック" pitchFamily="34" charset="-128"/>
                <a:sym typeface="Wingdings" pitchFamily="2" charset="2"/>
              </a:rPr>
              <a:t>R</a:t>
            </a:r>
            <a:r>
              <a:rPr lang="en-US" sz="2400" smtClean="0">
                <a:ea typeface="ＭＳ Ｐゴシック" pitchFamily="34" charset="-128"/>
              </a:rPr>
              <a:t>ecovery and progression</a:t>
            </a:r>
          </a:p>
          <a:p>
            <a:pPr>
              <a:spcBef>
                <a:spcPct val="0"/>
              </a:spcBef>
            </a:pPr>
            <a:r>
              <a:rPr lang="en-US" sz="2400" smtClean="0">
                <a:ea typeface="ＭＳ Ｐゴシック" pitchFamily="34" charset="-128"/>
              </a:rPr>
              <a:t>Complicated Grief</a:t>
            </a:r>
          </a:p>
          <a:p>
            <a:pPr lvl="1">
              <a:spcBef>
                <a:spcPct val="0"/>
              </a:spcBef>
            </a:pPr>
            <a:r>
              <a:rPr lang="en-US" sz="2400" smtClean="0">
                <a:ea typeface="ＭＳ Ｐゴシック" pitchFamily="34" charset="-128"/>
              </a:rPr>
              <a:t>Complicated by depression, anxiety, and substance use</a:t>
            </a:r>
          </a:p>
          <a:p>
            <a:pPr>
              <a:spcBef>
                <a:spcPct val="0"/>
              </a:spcBef>
            </a:pPr>
            <a:r>
              <a:rPr lang="en-US" sz="2400" smtClean="0">
                <a:ea typeface="ＭＳ Ｐゴシック" pitchFamily="34" charset="-128"/>
              </a:rPr>
              <a:t>Chronic Grief</a:t>
            </a:r>
          </a:p>
          <a:p>
            <a:pPr lvl="1">
              <a:spcBef>
                <a:spcPct val="0"/>
              </a:spcBef>
            </a:pPr>
            <a:r>
              <a:rPr lang="en-US" sz="2400" smtClean="0">
                <a:ea typeface="ＭＳ Ｐゴシック" pitchFamily="34" charset="-128"/>
              </a:rPr>
              <a:t>Social withdrawal and isolation along with a fantasy of reunion may lead to suicidal ideation</a:t>
            </a:r>
          </a:p>
          <a:p>
            <a:pPr>
              <a:spcBef>
                <a:spcPct val="0"/>
              </a:spcBef>
            </a:pPr>
            <a:r>
              <a:rPr lang="en-US" sz="2400" smtClean="0">
                <a:ea typeface="ＭＳ Ｐゴシック" pitchFamily="34" charset="-128"/>
              </a:rPr>
              <a:t>Traumatic Grief</a:t>
            </a:r>
          </a:p>
          <a:p>
            <a:pPr lvl="1">
              <a:spcBef>
                <a:spcPct val="0"/>
              </a:spcBef>
            </a:pPr>
            <a:r>
              <a:rPr lang="en-US" sz="2400" smtClean="0">
                <a:ea typeface="ＭＳ Ｐゴシック" pitchFamily="34" charset="-128"/>
              </a:rPr>
              <a:t>Often complicated by the inability to communicate </a:t>
            </a:r>
            <a:r>
              <a:rPr lang="ja-JP" altLang="en-US" sz="2400" smtClean="0">
                <a:ea typeface="ＭＳ Ｐゴシック" pitchFamily="34" charset="-128"/>
              </a:rPr>
              <a:t>“</a:t>
            </a:r>
            <a:r>
              <a:rPr lang="en-US" altLang="ja-JP" sz="2400" smtClean="0">
                <a:ea typeface="ＭＳ Ｐゴシック" pitchFamily="34" charset="-128"/>
              </a:rPr>
              <a:t>good-bye</a:t>
            </a:r>
            <a:r>
              <a:rPr lang="ja-JP" altLang="en-US" sz="2400" smtClean="0">
                <a:ea typeface="ＭＳ Ｐゴシック" pitchFamily="34" charset="-128"/>
              </a:rPr>
              <a:t>”</a:t>
            </a:r>
            <a:endParaRPr lang="en-US" altLang="ja-JP" sz="2400" smtClean="0">
              <a:ea typeface="ＭＳ Ｐゴシック" pitchFamily="34" charset="-128"/>
            </a:endParaRPr>
          </a:p>
          <a:p>
            <a:pPr>
              <a:spcBef>
                <a:spcPct val="0"/>
              </a:spcBef>
            </a:pPr>
            <a:endParaRPr lang="en-US" sz="2000" smtClean="0">
              <a:ea typeface="ＭＳ Ｐゴシック" pitchFamily="34" charset="-128"/>
            </a:endParaRPr>
          </a:p>
        </p:txBody>
      </p:sp>
      <p:sp>
        <p:nvSpPr>
          <p:cNvPr id="29700" name="Slide Number Placeholder 4"/>
          <p:cNvSpPr>
            <a:spLocks noGrp="1"/>
          </p:cNvSpPr>
          <p:nvPr>
            <p:ph type="sldNum" sz="quarter" idx="12"/>
          </p:nvPr>
        </p:nvSpPr>
        <p:spPr>
          <a:noFill/>
        </p:spPr>
        <p:txBody>
          <a:bodyPr/>
          <a:lstStyle/>
          <a:p>
            <a:fld id="{03F80D92-6F81-46E6-87DE-93C14888DC80}" type="slidenum">
              <a:rPr lang="en-US"/>
              <a:pPr/>
              <a:t>8</a:t>
            </a:fld>
            <a:endParaRPr lang="en-US"/>
          </a:p>
        </p:txBody>
      </p:sp>
      <p:sp>
        <p:nvSpPr>
          <p:cNvPr id="9220" name="Footer Placeholder 3"/>
          <p:cNvSpPr>
            <a:spLocks noGrp="1"/>
          </p:cNvSpPr>
          <p:nvPr>
            <p:ph type="ftr" sz="quarter" idx="4294967295"/>
          </p:nvPr>
        </p:nvSpPr>
        <p:spPr>
          <a:xfrm>
            <a:off x="0" y="6019800"/>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 LW Roberts 2004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54000"/>
            <a:ext cx="8229600" cy="1143000"/>
          </a:xfrm>
        </p:spPr>
        <p:txBody>
          <a:bodyPr/>
          <a:lstStyle/>
          <a:p>
            <a:pPr marL="54864" fontAlgn="auto">
              <a:spcAft>
                <a:spcPts val="0"/>
              </a:spcAft>
              <a:defRPr/>
            </a:pPr>
            <a:r>
              <a:rPr lang="en-US" b="1" dirty="0" smtClean="0">
                <a:solidFill>
                  <a:srgbClr val="006600"/>
                </a:solidFill>
                <a:ea typeface="+mj-ea"/>
                <a:cs typeface="+mj-cs"/>
              </a:rPr>
              <a:t>Depression in Palliative Care</a:t>
            </a:r>
          </a:p>
        </p:txBody>
      </p:sp>
      <p:sp>
        <p:nvSpPr>
          <p:cNvPr id="3" name="Content Placeholder 2"/>
          <p:cNvSpPr>
            <a:spLocks noGrp="1"/>
          </p:cNvSpPr>
          <p:nvPr>
            <p:ph idx="1"/>
          </p:nvPr>
        </p:nvSpPr>
        <p:spPr/>
        <p:txBody>
          <a:bodyPr rtlCol="0">
            <a:normAutofit lnSpcReduction="10000"/>
          </a:bodyPr>
          <a:lstStyle/>
          <a:p>
            <a:pPr fontAlgn="auto">
              <a:spcBef>
                <a:spcPts val="0"/>
              </a:spcBef>
              <a:spcAft>
                <a:spcPts val="0"/>
              </a:spcAft>
              <a:buFont typeface="Arial" pitchFamily="34" charset="0"/>
              <a:buChar char="•"/>
              <a:defRPr/>
            </a:pPr>
            <a:r>
              <a:rPr lang="en-US" dirty="0" smtClean="0">
                <a:ea typeface="+mn-ea"/>
                <a:cs typeface="+mn-cs"/>
              </a:rPr>
              <a:t>Prevalence 9-18%</a:t>
            </a:r>
          </a:p>
          <a:p>
            <a:pPr fontAlgn="auto">
              <a:spcBef>
                <a:spcPts val="0"/>
              </a:spcBef>
              <a:spcAft>
                <a:spcPts val="0"/>
              </a:spcAft>
              <a:buFont typeface="Arial" pitchFamily="34" charset="0"/>
              <a:buChar char="•"/>
              <a:defRPr/>
            </a:pPr>
            <a:r>
              <a:rPr lang="en-US" dirty="0" smtClean="0">
                <a:ea typeface="+mn-ea"/>
                <a:cs typeface="+mn-cs"/>
              </a:rPr>
              <a:t>Loss of meaning and lower spiritual well-being lead to higher levels of depressive symptoms</a:t>
            </a:r>
          </a:p>
          <a:p>
            <a:pPr fontAlgn="auto">
              <a:spcBef>
                <a:spcPts val="0"/>
              </a:spcBef>
              <a:spcAft>
                <a:spcPts val="0"/>
              </a:spcAft>
              <a:buFont typeface="Arial" pitchFamily="34" charset="0"/>
              <a:buChar char="•"/>
              <a:defRPr/>
            </a:pPr>
            <a:r>
              <a:rPr lang="en-US" dirty="0" smtClean="0">
                <a:ea typeface="+mn-ea"/>
                <a:cs typeface="+mn-cs"/>
              </a:rPr>
              <a:t>Pain and functional status also factors in increased rates of depression</a:t>
            </a:r>
          </a:p>
          <a:p>
            <a:pPr fontAlgn="auto">
              <a:spcBef>
                <a:spcPts val="0"/>
              </a:spcBef>
              <a:spcAft>
                <a:spcPts val="0"/>
              </a:spcAft>
              <a:defRPr/>
            </a:pPr>
            <a:r>
              <a:rPr lang="en-US" dirty="0" smtClean="0">
                <a:ea typeface="+mn-ea"/>
                <a:cs typeface="+mn-cs"/>
              </a:rPr>
              <a:t>Underlying medical conditions may also contribute to depressive symptoms</a:t>
            </a:r>
          </a:p>
          <a:p>
            <a:pPr lvl="1" fontAlgn="auto">
              <a:spcBef>
                <a:spcPts val="0"/>
              </a:spcBef>
              <a:spcAft>
                <a:spcPts val="0"/>
              </a:spcAft>
              <a:defRPr/>
            </a:pPr>
            <a:r>
              <a:rPr lang="en-US" dirty="0" smtClean="0"/>
              <a:t>CNS lesions, metabolic-endocrine complications and paraneoplastic syndromes</a:t>
            </a:r>
          </a:p>
          <a:p>
            <a:pPr fontAlgn="auto">
              <a:spcBef>
                <a:spcPts val="0"/>
              </a:spcBef>
              <a:spcAft>
                <a:spcPts val="0"/>
              </a:spcAft>
              <a:buFont typeface="Arial" pitchFamily="34" charset="0"/>
              <a:buChar char="•"/>
              <a:defRPr/>
            </a:pPr>
            <a:r>
              <a:rPr lang="en-US" dirty="0" smtClean="0">
                <a:ea typeface="+mn-ea"/>
                <a:cs typeface="+mn-cs"/>
              </a:rPr>
              <a:t>Treatment of medical conditions may also induce depressive symptoms</a:t>
            </a:r>
          </a:p>
          <a:p>
            <a:pPr lvl="1" fontAlgn="auto">
              <a:spcBef>
                <a:spcPts val="0"/>
              </a:spcBef>
              <a:spcAft>
                <a:spcPts val="0"/>
              </a:spcAft>
              <a:defRPr/>
            </a:pPr>
            <a:r>
              <a:rPr lang="en-US" dirty="0" smtClean="0"/>
              <a:t>Whole brain radiation, corticosteroids, vincristine, vinblastine, asparaginase, intrathecal methotrexate, interferon, amphotericin</a:t>
            </a:r>
          </a:p>
          <a:p>
            <a:pPr lvl="1" fontAlgn="auto">
              <a:spcBef>
                <a:spcPts val="0"/>
              </a:spcBef>
              <a:spcAft>
                <a:spcPts val="0"/>
              </a:spcAft>
              <a:defRPr/>
            </a:pPr>
            <a:endParaRPr lang="en-US" dirty="0"/>
          </a:p>
        </p:txBody>
      </p:sp>
      <p:sp>
        <p:nvSpPr>
          <p:cNvPr id="31748" name="Slide Number Placeholder 4"/>
          <p:cNvSpPr>
            <a:spLocks noGrp="1"/>
          </p:cNvSpPr>
          <p:nvPr>
            <p:ph type="sldNum" sz="quarter" idx="12"/>
          </p:nvPr>
        </p:nvSpPr>
        <p:spPr>
          <a:noFill/>
        </p:spPr>
        <p:txBody>
          <a:bodyPr/>
          <a:lstStyle/>
          <a:p>
            <a:fld id="{E71801BC-BDF9-45C2-BB0B-747B0B37C12C}" type="slidenum">
              <a:rPr lang="en-US"/>
              <a:pPr/>
              <a:t>9</a:t>
            </a:fld>
            <a:endParaRPr lang="en-US"/>
          </a:p>
        </p:txBody>
      </p:sp>
      <p:sp>
        <p:nvSpPr>
          <p:cNvPr id="10244" name="Footer Placeholder 3"/>
          <p:cNvSpPr>
            <a:spLocks noGrp="1"/>
          </p:cNvSpPr>
          <p:nvPr>
            <p:ph type="ftr" sz="quarter" idx="4294967295"/>
          </p:nvPr>
        </p:nvSpPr>
        <p:spPr>
          <a:xfrm>
            <a:off x="0" y="6245225"/>
            <a:ext cx="28956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dirty="0" smtClean="0"/>
              <a:t>James L Levenson, M.D., 2005</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TYPE_1" val="1"/>
  <p:tag name="ARTICULATE_REFERENCE_TITLE_1" val="Continuing Education Test"/>
  <p:tag name="ARTICULATE_REFERENCE_1" val="C:\Documents and Settings\AlisonH\Desktop\APMProject\sampletest.doc"/>
  <p:tag name="ARTICULATE_REFERENCE_TYPE_2" val="0"/>
  <p:tag name="ARTICULATE_REFERENCE_TYPE_3" val="0"/>
  <p:tag name="ARTICULATE_REFERENCE_TYPE_4" val="0"/>
  <p:tag name="ARTICULATE_REFERENCE_TYPE_5" val="0"/>
  <p:tag name="LMS_PUBLISH" val="No"/>
  <p:tag name="ARTICULATE_TEMPLATE" val="Full sidebar with toolbar"/>
  <p:tag name="PRESENTER" val="Alison Holcomb"/>
  <p:tag name="PRESENTER_TITLE" val="Association Manager"/>
  <p:tag name="PRESENTER_EMAIL" val="aholcomb@custommanagement.com"/>
  <p:tag name="PRESENTER_BIO" val="Alison Holcomb is testing this software.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
  <p:tag name="LOGO_PIC_2" val="C:\Documents and Settings\AlisonH\Desktop\APMProject\apm-logogreen copy.jpg"/>
  <p:tag name="PRESENTER_PIC_MODE" val="0"/>
  <p:tag name="LOGO_PIC_MODE" val="1"/>
  <p:tag name="PRESENTATION_TITLE" val="APM Test Pres w/ MP3"/>
  <p:tag name="LASTPUBLISHED" val="C:\Documents and Settings\AlisonH\Desktop\apmboardreviewcourseslidetemplate\index.html"/>
</p:tagLst>
</file>

<file path=ppt/theme/theme1.xml><?xml version="1.0" encoding="utf-8"?>
<a:theme xmlns:a="http://schemas.openxmlformats.org/drawingml/2006/main" name="APM presentation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11353</TotalTime>
  <Words>2944</Words>
  <Application>Microsoft Office PowerPoint</Application>
  <PresentationFormat>On-screen Show (4:3)</PresentationFormat>
  <Paragraphs>440</Paragraphs>
  <Slides>40</Slides>
  <Notes>36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APM presentation template</vt:lpstr>
      <vt:lpstr>Psycho-Oncology and Palliative Care</vt:lpstr>
      <vt:lpstr>Palliative Care and Psychosomatics</vt:lpstr>
      <vt:lpstr>Psychiatry and Palliative Care ___________________________________ Working Together Towards a Common Goal</vt:lpstr>
      <vt:lpstr>Common Psychiatric Issues In the Palliative Care Population</vt:lpstr>
      <vt:lpstr>Anxiety in Palliative Care</vt:lpstr>
      <vt:lpstr>Causes of Anxiety in Palliative Care</vt:lpstr>
      <vt:lpstr>Anxiety Treatment in Palliative Care</vt:lpstr>
      <vt:lpstr>Bereavement</vt:lpstr>
      <vt:lpstr>Depression in Palliative Care</vt:lpstr>
      <vt:lpstr>Assessing Depression in the Terminally Ill</vt:lpstr>
      <vt:lpstr>Treatment of Depression in Terminally Ill</vt:lpstr>
      <vt:lpstr>Suicide and Suicidal Ideation  in Palliative Care</vt:lpstr>
      <vt:lpstr>Desire for Hastened Death</vt:lpstr>
      <vt:lpstr>Delirium in Palliative Care</vt:lpstr>
      <vt:lpstr>Delirium (continued)</vt:lpstr>
      <vt:lpstr>Overall Psychological Treatment Goals</vt:lpstr>
      <vt:lpstr>Overall Psychological Treatment Goals</vt:lpstr>
      <vt:lpstr>Dignity Conserving Treatment</vt:lpstr>
      <vt:lpstr>Dignity Conserving Treatment</vt:lpstr>
      <vt:lpstr>Dignity Conserving Treatment</vt:lpstr>
      <vt:lpstr>Dignity Conserving Treatment</vt:lpstr>
      <vt:lpstr>Dignity Conserving Treatment</vt:lpstr>
      <vt:lpstr>Dignity Conserving Treatment</vt:lpstr>
      <vt:lpstr>Dignity Conserving Treatment</vt:lpstr>
      <vt:lpstr>Nausea and Vomiting </vt:lpstr>
      <vt:lpstr>Psychiatry and Cancer (Psycho-Oncology)</vt:lpstr>
      <vt:lpstr>Psychiatric Aspects of Cancer Treatment</vt:lpstr>
      <vt:lpstr>Psychiatric Issues Following Cancer Treatment</vt:lpstr>
      <vt:lpstr>Depression and Cancer</vt:lpstr>
      <vt:lpstr>Depression and Cancer Progression and Mortality</vt:lpstr>
      <vt:lpstr>Somatic Symptoms and Depression in Cancer</vt:lpstr>
      <vt:lpstr>Mixed Depression/Anxiety in Cancer Patients</vt:lpstr>
      <vt:lpstr>Suicidal Ideation and Cancer</vt:lpstr>
      <vt:lpstr>Anxiety and Cancer</vt:lpstr>
      <vt:lpstr>Mania in Cancer</vt:lpstr>
      <vt:lpstr>Demoralization vs. Depression</vt:lpstr>
      <vt:lpstr>Treatment Targets for Brief Psychotherapy for Demoralization:</vt:lpstr>
      <vt:lpstr>Promoting Resilience</vt:lpstr>
      <vt:lpstr>References</vt:lpstr>
      <vt:lpstr>References</vt:lpstr>
    </vt:vector>
  </TitlesOfParts>
  <Company>TRS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Alison Holcomb</dc:creator>
  <cp:lastModifiedBy>Schwartz, Ann</cp:lastModifiedBy>
  <cp:revision>314</cp:revision>
  <dcterms:created xsi:type="dcterms:W3CDTF">2004-06-17T14:37:44Z</dcterms:created>
  <dcterms:modified xsi:type="dcterms:W3CDTF">2014-05-30T13:38:38Z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APMSlidesrev</vt:lpwstr>
  </property>
  <property fmtid="{D5CDD505-2E9C-101B-9397-08002B2CF9AE}" pid="3" name="LastUsedName">
    <vt:lpwstr>APMBoardReviewCourseSlideTemplate</vt:lpwstr>
  </property>
</Properties>
</file>