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1" r:id="rId1"/>
  </p:sldMasterIdLst>
  <p:notesMasterIdLst>
    <p:notesMasterId r:id="rId49"/>
  </p:notesMasterIdLst>
  <p:handoutMasterIdLst>
    <p:handoutMasterId r:id="rId50"/>
  </p:handoutMasterIdLst>
  <p:sldIdLst>
    <p:sldId id="380" r:id="rId2"/>
    <p:sldId id="379" r:id="rId3"/>
    <p:sldId id="352" r:id="rId4"/>
    <p:sldId id="369" r:id="rId5"/>
    <p:sldId id="328" r:id="rId6"/>
    <p:sldId id="374" r:id="rId7"/>
    <p:sldId id="327" r:id="rId8"/>
    <p:sldId id="359" r:id="rId9"/>
    <p:sldId id="329" r:id="rId10"/>
    <p:sldId id="332" r:id="rId11"/>
    <p:sldId id="330" r:id="rId12"/>
    <p:sldId id="360" r:id="rId13"/>
    <p:sldId id="333" r:id="rId14"/>
    <p:sldId id="334" r:id="rId15"/>
    <p:sldId id="335" r:id="rId16"/>
    <p:sldId id="361" r:id="rId17"/>
    <p:sldId id="358" r:id="rId18"/>
    <p:sldId id="375" r:id="rId19"/>
    <p:sldId id="336" r:id="rId20"/>
    <p:sldId id="377" r:id="rId21"/>
    <p:sldId id="338" r:id="rId22"/>
    <p:sldId id="339" r:id="rId23"/>
    <p:sldId id="337" r:id="rId24"/>
    <p:sldId id="342" r:id="rId25"/>
    <p:sldId id="341" r:id="rId26"/>
    <p:sldId id="340" r:id="rId27"/>
    <p:sldId id="343" r:id="rId28"/>
    <p:sldId id="344" r:id="rId29"/>
    <p:sldId id="345" r:id="rId30"/>
    <p:sldId id="362" r:id="rId31"/>
    <p:sldId id="363" r:id="rId32"/>
    <p:sldId id="365" r:id="rId33"/>
    <p:sldId id="364" r:id="rId34"/>
    <p:sldId id="346" r:id="rId35"/>
    <p:sldId id="349" r:id="rId36"/>
    <p:sldId id="366" r:id="rId37"/>
    <p:sldId id="368" r:id="rId38"/>
    <p:sldId id="367" r:id="rId39"/>
    <p:sldId id="353" r:id="rId40"/>
    <p:sldId id="354" r:id="rId41"/>
    <p:sldId id="356" r:id="rId42"/>
    <p:sldId id="357" r:id="rId43"/>
    <p:sldId id="355" r:id="rId44"/>
    <p:sldId id="372" r:id="rId45"/>
    <p:sldId id="371" r:id="rId46"/>
    <p:sldId id="373" r:id="rId47"/>
    <p:sldId id="378" r:id="rId48"/>
  </p:sldIdLst>
  <p:sldSz cx="9144000" cy="6858000" type="screen4x3"/>
  <p:notesSz cx="7315200" cy="9601200"/>
  <p:defaultTextStyle>
    <a:defPPr>
      <a:defRPr lang="en-GB"/>
    </a:defPPr>
    <a:lvl1pPr algn="l" defTabSz="457200" rtl="0" fontAlgn="base">
      <a:spcBef>
        <a:spcPct val="0"/>
      </a:spcBef>
      <a:spcAft>
        <a:spcPct val="0"/>
      </a:spcAft>
      <a:defRPr kern="1200">
        <a:solidFill>
          <a:schemeClr val="bg1"/>
        </a:solidFill>
        <a:latin typeface="Arial" pitchFamily="34" charset="0"/>
        <a:ea typeface="+mn-ea"/>
        <a:cs typeface="Lucida Sans Unicode" pitchFamily="34" charset="0"/>
      </a:defRPr>
    </a:lvl1pPr>
    <a:lvl2pPr marL="457200" algn="l" defTabSz="457200" rtl="0" fontAlgn="base">
      <a:spcBef>
        <a:spcPct val="0"/>
      </a:spcBef>
      <a:spcAft>
        <a:spcPct val="0"/>
      </a:spcAft>
      <a:defRPr kern="1200">
        <a:solidFill>
          <a:schemeClr val="bg1"/>
        </a:solidFill>
        <a:latin typeface="Arial" pitchFamily="34" charset="0"/>
        <a:ea typeface="+mn-ea"/>
        <a:cs typeface="Lucida Sans Unicode" pitchFamily="34" charset="0"/>
      </a:defRPr>
    </a:lvl2pPr>
    <a:lvl3pPr marL="914400" algn="l" defTabSz="457200" rtl="0" fontAlgn="base">
      <a:spcBef>
        <a:spcPct val="0"/>
      </a:spcBef>
      <a:spcAft>
        <a:spcPct val="0"/>
      </a:spcAft>
      <a:defRPr kern="1200">
        <a:solidFill>
          <a:schemeClr val="bg1"/>
        </a:solidFill>
        <a:latin typeface="Arial" pitchFamily="34" charset="0"/>
        <a:ea typeface="+mn-ea"/>
        <a:cs typeface="Lucida Sans Unicode" pitchFamily="34" charset="0"/>
      </a:defRPr>
    </a:lvl3pPr>
    <a:lvl4pPr marL="1371600" algn="l" defTabSz="457200" rtl="0" fontAlgn="base">
      <a:spcBef>
        <a:spcPct val="0"/>
      </a:spcBef>
      <a:spcAft>
        <a:spcPct val="0"/>
      </a:spcAft>
      <a:defRPr kern="1200">
        <a:solidFill>
          <a:schemeClr val="bg1"/>
        </a:solidFill>
        <a:latin typeface="Arial" pitchFamily="34" charset="0"/>
        <a:ea typeface="+mn-ea"/>
        <a:cs typeface="Lucida Sans Unicode" pitchFamily="34" charset="0"/>
      </a:defRPr>
    </a:lvl4pPr>
    <a:lvl5pPr marL="1828800" algn="l" defTabSz="457200" rtl="0" fontAlgn="base">
      <a:spcBef>
        <a:spcPct val="0"/>
      </a:spcBef>
      <a:spcAft>
        <a:spcPct val="0"/>
      </a:spcAft>
      <a:defRPr kern="1200">
        <a:solidFill>
          <a:schemeClr val="bg1"/>
        </a:solidFill>
        <a:latin typeface="Arial" pitchFamily="34" charset="0"/>
        <a:ea typeface="+mn-ea"/>
        <a:cs typeface="Lucida Sans Unicode" pitchFamily="34" charset="0"/>
      </a:defRPr>
    </a:lvl5pPr>
    <a:lvl6pPr marL="2286000" algn="l" defTabSz="914400" rtl="0" eaLnBrk="1" latinLnBrk="0" hangingPunct="1">
      <a:defRPr kern="1200">
        <a:solidFill>
          <a:schemeClr val="bg1"/>
        </a:solidFill>
        <a:latin typeface="Arial" pitchFamily="34" charset="0"/>
        <a:ea typeface="+mn-ea"/>
        <a:cs typeface="Lucida Sans Unicode" pitchFamily="34" charset="0"/>
      </a:defRPr>
    </a:lvl6pPr>
    <a:lvl7pPr marL="2743200" algn="l" defTabSz="914400" rtl="0" eaLnBrk="1" latinLnBrk="0" hangingPunct="1">
      <a:defRPr kern="1200">
        <a:solidFill>
          <a:schemeClr val="bg1"/>
        </a:solidFill>
        <a:latin typeface="Arial" pitchFamily="34" charset="0"/>
        <a:ea typeface="+mn-ea"/>
        <a:cs typeface="Lucida Sans Unicode" pitchFamily="34" charset="0"/>
      </a:defRPr>
    </a:lvl7pPr>
    <a:lvl8pPr marL="3200400" algn="l" defTabSz="914400" rtl="0" eaLnBrk="1" latinLnBrk="0" hangingPunct="1">
      <a:defRPr kern="1200">
        <a:solidFill>
          <a:schemeClr val="bg1"/>
        </a:solidFill>
        <a:latin typeface="Arial" pitchFamily="34" charset="0"/>
        <a:ea typeface="+mn-ea"/>
        <a:cs typeface="Lucida Sans Unicode" pitchFamily="34" charset="0"/>
      </a:defRPr>
    </a:lvl8pPr>
    <a:lvl9pPr marL="3657600" algn="l" defTabSz="914400" rtl="0" eaLnBrk="1" latinLnBrk="0" hangingPunct="1">
      <a:defRPr kern="1200">
        <a:solidFill>
          <a:schemeClr val="bg1"/>
        </a:solidFill>
        <a:latin typeface="Arial" pitchFamily="34" charset="0"/>
        <a:ea typeface="+mn-ea"/>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autoAdjust="0"/>
    <p:restoredTop sz="72793" autoAdjust="0"/>
  </p:normalViewPr>
  <p:slideViewPr>
    <p:cSldViewPr>
      <p:cViewPr varScale="1">
        <p:scale>
          <a:sx n="41" d="100"/>
          <a:sy n="41" d="100"/>
        </p:scale>
        <p:origin x="-1210" y="-86"/>
      </p:cViewPr>
      <p:guideLst>
        <p:guide orient="horz" pos="2160"/>
        <p:guide pos="2880"/>
      </p:guideLst>
    </p:cSldViewPr>
  </p:slideViewPr>
  <p:outlineViewPr>
    <p:cViewPr varScale="1">
      <p:scale>
        <a:sx n="170" d="200"/>
        <a:sy n="170" d="200"/>
      </p:scale>
      <p:origin x="0" y="12384"/>
    </p:cViewPr>
  </p:outlineViewPr>
  <p:notesTextViewPr>
    <p:cViewPr>
      <p:scale>
        <a:sx n="100" d="100"/>
        <a:sy n="100" d="100"/>
      </p:scale>
      <p:origin x="0" y="0"/>
    </p:cViewPr>
  </p:notesTextViewPr>
  <p:notesViewPr>
    <p:cSldViewPr>
      <p:cViewPr varScale="1">
        <p:scale>
          <a:sx n="59" d="100"/>
          <a:sy n="59" d="100"/>
        </p:scale>
        <p:origin x="-1752"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atin typeface="Arial" charset="0"/>
                <a:ea typeface="Lucida Sans Unicode" pitchFamily="34" charset="0"/>
              </a:defRPr>
            </a:lvl1pPr>
          </a:lstStyle>
          <a:p>
            <a:pPr>
              <a:defRPr/>
            </a:pPr>
            <a:r>
              <a:rPr lang="en-US" smtClean="0"/>
              <a:t>Psychopharmacology in the Medically Ill</a:t>
            </a:r>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atin typeface="Arial" charset="0"/>
                <a:ea typeface="Lucida Sans Unicode" pitchFamily="34" charset="0"/>
              </a:defRPr>
            </a:lvl1pPr>
          </a:lstStyle>
          <a:p>
            <a:pPr>
              <a:defRPr/>
            </a:pPr>
            <a:fld id="{08D1A21C-8C03-4FFA-AA52-8878978D73A7}" type="datetimeFigureOut">
              <a:rPr lang="en-US"/>
              <a:pPr>
                <a:defRPr/>
              </a:pPr>
              <a:t>7/15/2014</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atin typeface="Arial" charset="0"/>
                <a:ea typeface="Lucida Sans Unicode" pitchFamily="34" charset="0"/>
              </a:defRPr>
            </a:lvl1pPr>
          </a:lstStyle>
          <a:p>
            <a:pPr>
              <a:defRPr/>
            </a:pPr>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atin typeface="Arial" charset="0"/>
                <a:ea typeface="Lucida Sans Unicode" pitchFamily="34" charset="0"/>
              </a:defRPr>
            </a:lvl1pPr>
          </a:lstStyle>
          <a:p>
            <a:pPr>
              <a:defRPr/>
            </a:pPr>
            <a:fld id="{75F286B9-761C-4BE4-800B-D261670DB073}" type="slidenum">
              <a:rPr lang="en-US"/>
              <a:pPr>
                <a:defRPr/>
              </a:pPr>
              <a:t>‹#›</a:t>
            </a:fld>
            <a:endParaRPr lang="en-US"/>
          </a:p>
        </p:txBody>
      </p:sp>
    </p:spTree>
    <p:extLst>
      <p:ext uri="{BB962C8B-B14F-4D97-AF65-F5344CB8AC3E}">
        <p14:creationId xmlns:p14="http://schemas.microsoft.com/office/powerpoint/2010/main" val="16511389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AutoShape 1"/>
          <p:cNvSpPr>
            <a:spLocks noChangeArrowheads="1"/>
          </p:cNvSpPr>
          <p:nvPr/>
        </p:nvSpPr>
        <p:spPr bwMode="auto">
          <a:xfrm>
            <a:off x="0" y="0"/>
            <a:ext cx="7315200" cy="96012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lIns="96653" tIns="48327" rIns="96653" bIns="48327" anchor="ctr"/>
          <a:lstStyle>
            <a:lvl1pPr eaLnBrk="0" hangingPunct="0">
              <a:defRPr>
                <a:solidFill>
                  <a:schemeClr val="bg1"/>
                </a:solidFill>
                <a:latin typeface="Arial" pitchFamily="34" charset="0"/>
                <a:cs typeface="Lucida Sans Unicode" pitchFamily="34" charset="0"/>
              </a:defRPr>
            </a:lvl1pPr>
            <a:lvl2pPr marL="742950" indent="-285750" eaLnBrk="0" hangingPunct="0">
              <a:defRPr>
                <a:solidFill>
                  <a:schemeClr val="bg1"/>
                </a:solidFill>
                <a:latin typeface="Arial" pitchFamily="34" charset="0"/>
                <a:cs typeface="Lucida Sans Unicode" pitchFamily="34" charset="0"/>
              </a:defRPr>
            </a:lvl2pPr>
            <a:lvl3pPr marL="1143000" indent="-228600" eaLnBrk="0" hangingPunct="0">
              <a:defRPr>
                <a:solidFill>
                  <a:schemeClr val="bg1"/>
                </a:solidFill>
                <a:latin typeface="Arial" pitchFamily="34" charset="0"/>
                <a:cs typeface="Lucida Sans Unicode" pitchFamily="34" charset="0"/>
              </a:defRPr>
            </a:lvl3pPr>
            <a:lvl4pPr marL="1600200" indent="-228600" eaLnBrk="0" hangingPunct="0">
              <a:defRPr>
                <a:solidFill>
                  <a:schemeClr val="bg1"/>
                </a:solidFill>
                <a:latin typeface="Arial" pitchFamily="34" charset="0"/>
                <a:cs typeface="Lucida Sans Unicode" pitchFamily="34" charset="0"/>
              </a:defRPr>
            </a:lvl4pPr>
            <a:lvl5pPr marL="2057400" indent="-228600" eaLnBrk="0" hangingPunct="0">
              <a:defRPr>
                <a:solidFill>
                  <a:schemeClr val="bg1"/>
                </a:solidFill>
                <a:latin typeface="Arial" pitchFamily="34" charset="0"/>
                <a:cs typeface="Lucida Sans Unicode" pitchFamily="34" charset="0"/>
              </a:defRPr>
            </a:lvl5pPr>
            <a:lvl6pPr marL="25146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6pPr>
            <a:lvl7pPr marL="29718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7pPr>
            <a:lvl8pPr marL="34290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8pPr>
            <a:lvl9pPr marL="38862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9pPr>
          </a:lstStyle>
          <a:p>
            <a:pPr eaLnBrk="1" hangingPunct="1">
              <a:buClr>
                <a:srgbClr val="000000"/>
              </a:buClr>
              <a:buSzPct val="100000"/>
              <a:buFont typeface="Arial" pitchFamily="34" charset="0"/>
              <a:buNone/>
              <a:defRPr/>
            </a:pPr>
            <a:endParaRPr lang="en-US" altLang="en-US" smtClean="0"/>
          </a:p>
        </p:txBody>
      </p:sp>
      <p:sp>
        <p:nvSpPr>
          <p:cNvPr id="52227" name="AutoShape 2"/>
          <p:cNvSpPr>
            <a:spLocks noChangeArrowheads="1"/>
          </p:cNvSpPr>
          <p:nvPr/>
        </p:nvSpPr>
        <p:spPr bwMode="auto">
          <a:xfrm>
            <a:off x="0" y="0"/>
            <a:ext cx="7315200" cy="96012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6653" tIns="48327" rIns="96653" bIns="48327" anchor="ctr"/>
          <a:lstStyle>
            <a:lvl1pPr eaLnBrk="0" hangingPunct="0">
              <a:defRPr>
                <a:solidFill>
                  <a:schemeClr val="bg1"/>
                </a:solidFill>
                <a:latin typeface="Arial" pitchFamily="34" charset="0"/>
                <a:cs typeface="Lucida Sans Unicode" pitchFamily="34" charset="0"/>
              </a:defRPr>
            </a:lvl1pPr>
            <a:lvl2pPr marL="742950" indent="-285750" eaLnBrk="0" hangingPunct="0">
              <a:defRPr>
                <a:solidFill>
                  <a:schemeClr val="bg1"/>
                </a:solidFill>
                <a:latin typeface="Arial" pitchFamily="34" charset="0"/>
                <a:cs typeface="Lucida Sans Unicode" pitchFamily="34" charset="0"/>
              </a:defRPr>
            </a:lvl2pPr>
            <a:lvl3pPr marL="1143000" indent="-228600" eaLnBrk="0" hangingPunct="0">
              <a:defRPr>
                <a:solidFill>
                  <a:schemeClr val="bg1"/>
                </a:solidFill>
                <a:latin typeface="Arial" pitchFamily="34" charset="0"/>
                <a:cs typeface="Lucida Sans Unicode" pitchFamily="34" charset="0"/>
              </a:defRPr>
            </a:lvl3pPr>
            <a:lvl4pPr marL="1600200" indent="-228600" eaLnBrk="0" hangingPunct="0">
              <a:defRPr>
                <a:solidFill>
                  <a:schemeClr val="bg1"/>
                </a:solidFill>
                <a:latin typeface="Arial" pitchFamily="34" charset="0"/>
                <a:cs typeface="Lucida Sans Unicode" pitchFamily="34" charset="0"/>
              </a:defRPr>
            </a:lvl4pPr>
            <a:lvl5pPr marL="2057400" indent="-228600" eaLnBrk="0" hangingPunct="0">
              <a:defRPr>
                <a:solidFill>
                  <a:schemeClr val="bg1"/>
                </a:solidFill>
                <a:latin typeface="Arial" pitchFamily="34" charset="0"/>
                <a:cs typeface="Lucida Sans Unicode" pitchFamily="34" charset="0"/>
              </a:defRPr>
            </a:lvl5pPr>
            <a:lvl6pPr marL="25146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6pPr>
            <a:lvl7pPr marL="29718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7pPr>
            <a:lvl8pPr marL="34290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8pPr>
            <a:lvl9pPr marL="3886200" indent="-228600" defTabSz="457200" eaLnBrk="0" fontAlgn="base" hangingPunct="0">
              <a:spcBef>
                <a:spcPct val="0"/>
              </a:spcBef>
              <a:spcAft>
                <a:spcPct val="0"/>
              </a:spcAft>
              <a:defRPr>
                <a:solidFill>
                  <a:schemeClr val="bg1"/>
                </a:solidFill>
                <a:latin typeface="Arial" pitchFamily="34" charset="0"/>
                <a:cs typeface="Lucida Sans Unicode" pitchFamily="34" charset="0"/>
              </a:defRPr>
            </a:lvl9pPr>
          </a:lstStyle>
          <a:p>
            <a:pPr eaLnBrk="1" hangingPunct="1">
              <a:buClr>
                <a:srgbClr val="000000"/>
              </a:buClr>
              <a:buSzPct val="100000"/>
              <a:buFont typeface="Arial" pitchFamily="34" charset="0"/>
              <a:buNone/>
              <a:defRPr/>
            </a:pPr>
            <a:endParaRPr lang="en-US" altLang="en-US" smtClean="0"/>
          </a:p>
        </p:txBody>
      </p:sp>
      <p:sp>
        <p:nvSpPr>
          <p:cNvPr id="67588" name="Text Box 3"/>
          <p:cNvSpPr txBox="1">
            <a:spLocks noChangeArrowheads="1"/>
          </p:cNvSpPr>
          <p:nvPr/>
        </p:nvSpPr>
        <p:spPr bwMode="auto">
          <a:xfrm>
            <a:off x="0" y="1"/>
            <a:ext cx="3170583" cy="482027"/>
          </a:xfrm>
          <a:prstGeom prst="rect">
            <a:avLst/>
          </a:prstGeom>
          <a:noFill/>
          <a:ln>
            <a:noFill/>
          </a:ln>
          <a:extLst/>
        </p:spPr>
        <p:txBody>
          <a:bodyPr wrap="none" lIns="96653" tIns="48327" rIns="96653" bIns="48327" anchor="ctr"/>
          <a:lstStyle>
            <a:lvl1pPr eaLnBrk="0" hangingPunct="0">
              <a:defRPr>
                <a:solidFill>
                  <a:schemeClr val="bg1"/>
                </a:solidFill>
                <a:latin typeface="Arial" charset="0"/>
                <a:ea typeface="Lucida Sans Unicode" pitchFamily="34" charset="0"/>
                <a:cs typeface="Lucida Sans Unicode" pitchFamily="34" charset="0"/>
              </a:defRPr>
            </a:lvl1pPr>
            <a:lvl2pPr marL="742950" indent="-285750" eaLnBrk="0" hangingPunct="0">
              <a:defRPr>
                <a:solidFill>
                  <a:schemeClr val="bg1"/>
                </a:solidFill>
                <a:latin typeface="Arial" charset="0"/>
                <a:ea typeface="Lucida Sans Unicode" pitchFamily="34" charset="0"/>
                <a:cs typeface="Lucida Sans Unicode" pitchFamily="34" charset="0"/>
              </a:defRPr>
            </a:lvl2pPr>
            <a:lvl3pPr marL="1143000" indent="-228600" eaLnBrk="0" hangingPunct="0">
              <a:defRPr>
                <a:solidFill>
                  <a:schemeClr val="bg1"/>
                </a:solidFill>
                <a:latin typeface="Arial" charset="0"/>
                <a:ea typeface="Lucida Sans Unicode" pitchFamily="34" charset="0"/>
                <a:cs typeface="Lucida Sans Unicode" pitchFamily="34" charset="0"/>
              </a:defRPr>
            </a:lvl3pPr>
            <a:lvl4pPr marL="1600200" indent="-228600" eaLnBrk="0" hangingPunct="0">
              <a:defRPr>
                <a:solidFill>
                  <a:schemeClr val="bg1"/>
                </a:solidFill>
                <a:latin typeface="Arial" charset="0"/>
                <a:ea typeface="Lucida Sans Unicode" pitchFamily="34" charset="0"/>
                <a:cs typeface="Lucida Sans Unicode" pitchFamily="34" charset="0"/>
              </a:defRPr>
            </a:lvl4pPr>
            <a:lvl5pPr marL="2057400" indent="-228600" eaLnBrk="0" hangingPunct="0">
              <a:defRPr>
                <a:solidFill>
                  <a:schemeClr val="bg1"/>
                </a:solidFill>
                <a:latin typeface="Arial" charset="0"/>
                <a:ea typeface="Lucida Sans Unicode" pitchFamily="34" charset="0"/>
                <a:cs typeface="Lucida Sans Unicode" pitchFamily="34" charset="0"/>
              </a:defRPr>
            </a:lvl5pPr>
            <a:lvl6pPr marL="25146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6pPr>
            <a:lvl7pPr marL="29718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7pPr>
            <a:lvl8pPr marL="34290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8pPr>
            <a:lvl9pPr marL="38862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9pPr>
          </a:lstStyle>
          <a:p>
            <a:pPr eaLnBrk="1" hangingPunct="1">
              <a:buClr>
                <a:srgbClr val="000000"/>
              </a:buClr>
              <a:buSzPct val="100000"/>
              <a:buFont typeface="Arial" charset="0"/>
              <a:buNone/>
              <a:defRPr/>
            </a:pPr>
            <a:endParaRPr lang="en-US" smtClean="0"/>
          </a:p>
        </p:txBody>
      </p:sp>
      <p:sp>
        <p:nvSpPr>
          <p:cNvPr id="67589" name="Text Box 4"/>
          <p:cNvSpPr txBox="1">
            <a:spLocks noChangeArrowheads="1"/>
          </p:cNvSpPr>
          <p:nvPr/>
        </p:nvSpPr>
        <p:spPr bwMode="auto">
          <a:xfrm>
            <a:off x="4142962" y="1"/>
            <a:ext cx="3170583" cy="482027"/>
          </a:xfrm>
          <a:prstGeom prst="rect">
            <a:avLst/>
          </a:prstGeom>
          <a:noFill/>
          <a:ln>
            <a:noFill/>
          </a:ln>
          <a:extLst/>
        </p:spPr>
        <p:txBody>
          <a:bodyPr wrap="none" lIns="96653" tIns="48327" rIns="96653" bIns="48327" anchor="ctr"/>
          <a:lstStyle>
            <a:lvl1pPr eaLnBrk="0" hangingPunct="0">
              <a:defRPr>
                <a:solidFill>
                  <a:schemeClr val="bg1"/>
                </a:solidFill>
                <a:latin typeface="Arial" charset="0"/>
                <a:ea typeface="Lucida Sans Unicode" pitchFamily="34" charset="0"/>
                <a:cs typeface="Lucida Sans Unicode" pitchFamily="34" charset="0"/>
              </a:defRPr>
            </a:lvl1pPr>
            <a:lvl2pPr marL="742950" indent="-285750" eaLnBrk="0" hangingPunct="0">
              <a:defRPr>
                <a:solidFill>
                  <a:schemeClr val="bg1"/>
                </a:solidFill>
                <a:latin typeface="Arial" charset="0"/>
                <a:ea typeface="Lucida Sans Unicode" pitchFamily="34" charset="0"/>
                <a:cs typeface="Lucida Sans Unicode" pitchFamily="34" charset="0"/>
              </a:defRPr>
            </a:lvl2pPr>
            <a:lvl3pPr marL="1143000" indent="-228600" eaLnBrk="0" hangingPunct="0">
              <a:defRPr>
                <a:solidFill>
                  <a:schemeClr val="bg1"/>
                </a:solidFill>
                <a:latin typeface="Arial" charset="0"/>
                <a:ea typeface="Lucida Sans Unicode" pitchFamily="34" charset="0"/>
                <a:cs typeface="Lucida Sans Unicode" pitchFamily="34" charset="0"/>
              </a:defRPr>
            </a:lvl3pPr>
            <a:lvl4pPr marL="1600200" indent="-228600" eaLnBrk="0" hangingPunct="0">
              <a:defRPr>
                <a:solidFill>
                  <a:schemeClr val="bg1"/>
                </a:solidFill>
                <a:latin typeface="Arial" charset="0"/>
                <a:ea typeface="Lucida Sans Unicode" pitchFamily="34" charset="0"/>
                <a:cs typeface="Lucida Sans Unicode" pitchFamily="34" charset="0"/>
              </a:defRPr>
            </a:lvl4pPr>
            <a:lvl5pPr marL="2057400" indent="-228600" eaLnBrk="0" hangingPunct="0">
              <a:defRPr>
                <a:solidFill>
                  <a:schemeClr val="bg1"/>
                </a:solidFill>
                <a:latin typeface="Arial" charset="0"/>
                <a:ea typeface="Lucida Sans Unicode" pitchFamily="34" charset="0"/>
                <a:cs typeface="Lucida Sans Unicode" pitchFamily="34" charset="0"/>
              </a:defRPr>
            </a:lvl5pPr>
            <a:lvl6pPr marL="25146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6pPr>
            <a:lvl7pPr marL="29718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7pPr>
            <a:lvl8pPr marL="34290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8pPr>
            <a:lvl9pPr marL="38862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9pPr>
          </a:lstStyle>
          <a:p>
            <a:pPr eaLnBrk="1" hangingPunct="1">
              <a:buClr>
                <a:srgbClr val="000000"/>
              </a:buClr>
              <a:buSzPct val="100000"/>
              <a:buFont typeface="Arial" charset="0"/>
              <a:buNone/>
              <a:defRPr/>
            </a:pPr>
            <a:endParaRPr lang="en-US" smtClean="0"/>
          </a:p>
        </p:txBody>
      </p:sp>
      <p:sp>
        <p:nvSpPr>
          <p:cNvPr id="51206" name="Rectangle 5"/>
          <p:cNvSpPr>
            <a:spLocks noGrp="1" noRot="1" noChangeAspect="1" noChangeArrowheads="1"/>
          </p:cNvSpPr>
          <p:nvPr>
            <p:ph type="sldImg"/>
          </p:nvPr>
        </p:nvSpPr>
        <p:spPr bwMode="auto">
          <a:xfrm>
            <a:off x="1257300" y="719138"/>
            <a:ext cx="4797425" cy="3598862"/>
          </a:xfrm>
          <a:prstGeom prst="rect">
            <a:avLst/>
          </a:prstGeom>
          <a:noFill/>
          <a:ln w="9360">
            <a:solidFill>
              <a:srgbClr val="000000"/>
            </a:solidFill>
            <a:miter lim="800000"/>
            <a:headEnd/>
            <a:tailEnd/>
          </a:ln>
        </p:spPr>
      </p:sp>
      <p:sp>
        <p:nvSpPr>
          <p:cNvPr id="2054" name="Rectangle 6"/>
          <p:cNvSpPr>
            <a:spLocks noGrp="1" noChangeArrowheads="1"/>
          </p:cNvSpPr>
          <p:nvPr>
            <p:ph type="body"/>
          </p:nvPr>
        </p:nvSpPr>
        <p:spPr bwMode="auto">
          <a:xfrm>
            <a:off x="732183" y="4561226"/>
            <a:ext cx="5849179" cy="4315293"/>
          </a:xfrm>
          <a:prstGeom prst="rect">
            <a:avLst/>
          </a:prstGeom>
          <a:noFill/>
          <a:ln w="9525">
            <a:noFill/>
            <a:round/>
            <a:headEnd/>
            <a:tailEnd/>
          </a:ln>
          <a:effectLst/>
        </p:spPr>
        <p:txBody>
          <a:bodyPr vert="horz" wrap="square" lIns="95131" tIns="49468" rIns="95131" bIns="49468" numCol="1" anchor="t" anchorCtr="0" compatLnSpc="1">
            <a:prstTxWarp prst="textNoShape">
              <a:avLst/>
            </a:prstTxWarp>
          </a:bodyPr>
          <a:lstStyle/>
          <a:p>
            <a:pPr lvl="0"/>
            <a:endParaRPr lang="en-US" noProof="0" smtClean="0"/>
          </a:p>
        </p:txBody>
      </p:sp>
      <p:sp>
        <p:nvSpPr>
          <p:cNvPr id="67592" name="Text Box 7"/>
          <p:cNvSpPr txBox="1">
            <a:spLocks noChangeArrowheads="1"/>
          </p:cNvSpPr>
          <p:nvPr/>
        </p:nvSpPr>
        <p:spPr bwMode="auto">
          <a:xfrm>
            <a:off x="0" y="9119173"/>
            <a:ext cx="3170583" cy="482027"/>
          </a:xfrm>
          <a:prstGeom prst="rect">
            <a:avLst/>
          </a:prstGeom>
          <a:noFill/>
          <a:ln>
            <a:noFill/>
          </a:ln>
          <a:extLst/>
        </p:spPr>
        <p:txBody>
          <a:bodyPr wrap="none" lIns="96653" tIns="48327" rIns="96653" bIns="48327" anchor="ctr"/>
          <a:lstStyle>
            <a:lvl1pPr eaLnBrk="0" hangingPunct="0">
              <a:defRPr>
                <a:solidFill>
                  <a:schemeClr val="bg1"/>
                </a:solidFill>
                <a:latin typeface="Arial" charset="0"/>
                <a:ea typeface="Lucida Sans Unicode" pitchFamily="34" charset="0"/>
                <a:cs typeface="Lucida Sans Unicode" pitchFamily="34" charset="0"/>
              </a:defRPr>
            </a:lvl1pPr>
            <a:lvl2pPr marL="742950" indent="-285750" eaLnBrk="0" hangingPunct="0">
              <a:defRPr>
                <a:solidFill>
                  <a:schemeClr val="bg1"/>
                </a:solidFill>
                <a:latin typeface="Arial" charset="0"/>
                <a:ea typeface="Lucida Sans Unicode" pitchFamily="34" charset="0"/>
                <a:cs typeface="Lucida Sans Unicode" pitchFamily="34" charset="0"/>
              </a:defRPr>
            </a:lvl2pPr>
            <a:lvl3pPr marL="1143000" indent="-228600" eaLnBrk="0" hangingPunct="0">
              <a:defRPr>
                <a:solidFill>
                  <a:schemeClr val="bg1"/>
                </a:solidFill>
                <a:latin typeface="Arial" charset="0"/>
                <a:ea typeface="Lucida Sans Unicode" pitchFamily="34" charset="0"/>
                <a:cs typeface="Lucida Sans Unicode" pitchFamily="34" charset="0"/>
              </a:defRPr>
            </a:lvl3pPr>
            <a:lvl4pPr marL="1600200" indent="-228600" eaLnBrk="0" hangingPunct="0">
              <a:defRPr>
                <a:solidFill>
                  <a:schemeClr val="bg1"/>
                </a:solidFill>
                <a:latin typeface="Arial" charset="0"/>
                <a:ea typeface="Lucida Sans Unicode" pitchFamily="34" charset="0"/>
                <a:cs typeface="Lucida Sans Unicode" pitchFamily="34" charset="0"/>
              </a:defRPr>
            </a:lvl4pPr>
            <a:lvl5pPr marL="2057400" indent="-228600" eaLnBrk="0" hangingPunct="0">
              <a:defRPr>
                <a:solidFill>
                  <a:schemeClr val="bg1"/>
                </a:solidFill>
                <a:latin typeface="Arial" charset="0"/>
                <a:ea typeface="Lucida Sans Unicode" pitchFamily="34" charset="0"/>
                <a:cs typeface="Lucida Sans Unicode" pitchFamily="34" charset="0"/>
              </a:defRPr>
            </a:lvl5pPr>
            <a:lvl6pPr marL="25146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6pPr>
            <a:lvl7pPr marL="29718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7pPr>
            <a:lvl8pPr marL="34290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8pPr>
            <a:lvl9pPr marL="3886200" indent="-228600" defTabSz="457200" eaLnBrk="0" fontAlgn="base" hangingPunct="0">
              <a:spcBef>
                <a:spcPct val="0"/>
              </a:spcBef>
              <a:spcAft>
                <a:spcPct val="0"/>
              </a:spcAft>
              <a:defRPr>
                <a:solidFill>
                  <a:schemeClr val="bg1"/>
                </a:solidFill>
                <a:latin typeface="Arial" charset="0"/>
                <a:ea typeface="Lucida Sans Unicode" pitchFamily="34" charset="0"/>
                <a:cs typeface="Lucida Sans Unicode" pitchFamily="34" charset="0"/>
              </a:defRPr>
            </a:lvl9pPr>
          </a:lstStyle>
          <a:p>
            <a:pPr eaLnBrk="1" hangingPunct="1">
              <a:buClr>
                <a:srgbClr val="000000"/>
              </a:buClr>
              <a:buSzPct val="100000"/>
              <a:buFont typeface="Arial" charset="0"/>
              <a:buNone/>
              <a:defRPr/>
            </a:pPr>
            <a:endParaRPr lang="en-US" smtClean="0"/>
          </a:p>
        </p:txBody>
      </p:sp>
      <p:sp>
        <p:nvSpPr>
          <p:cNvPr id="2056" name="Rectangle 8"/>
          <p:cNvSpPr>
            <a:spLocks noGrp="1" noChangeArrowheads="1"/>
          </p:cNvSpPr>
          <p:nvPr>
            <p:ph type="sldNum"/>
          </p:nvPr>
        </p:nvSpPr>
        <p:spPr bwMode="auto">
          <a:xfrm>
            <a:off x="4142961" y="9119173"/>
            <a:ext cx="3167270" cy="477109"/>
          </a:xfrm>
          <a:prstGeom prst="rect">
            <a:avLst/>
          </a:prstGeom>
          <a:noFill/>
          <a:ln w="9525">
            <a:noFill/>
            <a:round/>
            <a:headEnd/>
            <a:tailEnd/>
          </a:ln>
          <a:effectLst/>
        </p:spPr>
        <p:txBody>
          <a:bodyPr vert="horz" wrap="square" lIns="95131" tIns="49468" rIns="95131" bIns="49468" numCol="1" anchor="b" anchorCtr="0" compatLnSpc="1">
            <a:prstTxWarp prst="textNoShape">
              <a:avLst/>
            </a:prstTxWarp>
          </a:bodyPr>
          <a:lstStyle>
            <a:lvl1pPr algn="r">
              <a:buClr>
                <a:srgbClr val="000000"/>
              </a:buClr>
              <a:buSzPct val="100000"/>
              <a:buFont typeface="Arial" charset="0"/>
              <a:buNone/>
              <a:tabLst>
                <a:tab pos="0" algn="l"/>
                <a:tab pos="483265" algn="l"/>
                <a:tab pos="966529" algn="l"/>
                <a:tab pos="1449793" algn="l"/>
                <a:tab pos="1933057" algn="l"/>
                <a:tab pos="2416322" algn="l"/>
                <a:tab pos="2899586" algn="l"/>
                <a:tab pos="3382851" algn="l"/>
                <a:tab pos="3866115" algn="l"/>
                <a:tab pos="4349379" algn="l"/>
                <a:tab pos="4832644" algn="l"/>
                <a:tab pos="5315908" algn="l"/>
                <a:tab pos="5799173" algn="l"/>
                <a:tab pos="6282436" algn="l"/>
                <a:tab pos="6765701" algn="l"/>
                <a:tab pos="7248966" algn="l"/>
                <a:tab pos="7732230" algn="l"/>
                <a:tab pos="8215495" algn="l"/>
                <a:tab pos="8698758" algn="l"/>
                <a:tab pos="9182023" algn="l"/>
                <a:tab pos="9665288" algn="l"/>
              </a:tabLst>
              <a:defRPr sz="1200">
                <a:solidFill>
                  <a:srgbClr val="000000"/>
                </a:solidFill>
                <a:latin typeface="Arial" charset="0"/>
                <a:ea typeface="+mn-ea"/>
                <a:cs typeface="Lucida Sans Unicode" charset="0"/>
              </a:defRPr>
            </a:lvl1pPr>
          </a:lstStyle>
          <a:p>
            <a:pPr>
              <a:defRPr/>
            </a:pPr>
            <a:fld id="{6DF3AF12-5552-4382-A0CC-743EAA05A64D}" type="slidenum">
              <a:rPr lang="en-US"/>
              <a:pPr>
                <a:defRPr/>
              </a:pPr>
              <a:t>‹#›</a:t>
            </a:fld>
            <a:endParaRPr lang="en-US" dirty="0"/>
          </a:p>
        </p:txBody>
      </p:sp>
    </p:spTree>
    <p:extLst>
      <p:ext uri="{BB962C8B-B14F-4D97-AF65-F5344CB8AC3E}">
        <p14:creationId xmlns:p14="http://schemas.microsoft.com/office/powerpoint/2010/main" val="218113717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idx="10"/>
          </p:nvPr>
        </p:nvSpPr>
        <p:spPr/>
        <p:txBody>
          <a:bodyPr/>
          <a:lstStyle/>
          <a:p>
            <a:pPr>
              <a:defRPr/>
            </a:pPr>
            <a:fld id="{6DF3AF12-5552-4382-A0CC-743EAA05A64D}" type="slidenum">
              <a:rPr lang="en-US" smtClean="0"/>
              <a:pPr>
                <a:defRPr/>
              </a:pPr>
              <a:t>1</a:t>
            </a:fld>
            <a:endParaRPr lang="en-US" dirty="0"/>
          </a:p>
        </p:txBody>
      </p:sp>
    </p:spTree>
    <p:extLst>
      <p:ext uri="{BB962C8B-B14F-4D97-AF65-F5344CB8AC3E}">
        <p14:creationId xmlns:p14="http://schemas.microsoft.com/office/powerpoint/2010/main" val="2299578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ltLang="en-US" smtClean="0">
              <a:latin typeface="Times New Roman" pitchFamily="18" charset="0"/>
            </a:endParaRP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7" name="Rectangle 1"/>
          <p:cNvSpPr>
            <a:spLocks noGrp="1" noRot="1" noChangeAspect="1" noChangeArrowheads="1" noTextEdit="1"/>
          </p:cNvSpPr>
          <p:nvPr>
            <p:ph type="sldImg"/>
          </p:nvPr>
        </p:nvSpPr>
        <p:spPr>
          <a:xfrm>
            <a:off x="1258888" y="731838"/>
            <a:ext cx="4795837" cy="3597275"/>
          </a:xfrm>
          <a:solidFill>
            <a:srgbClr val="FFFFFF"/>
          </a:solidFill>
          <a:ln/>
        </p:spPr>
      </p:sp>
      <p:sp>
        <p:nvSpPr>
          <p:cNvPr id="62468" name="Text Box 2"/>
          <p:cNvSpPr>
            <a:spLocks noGrp="1" noChangeArrowheads="1"/>
          </p:cNvSpPr>
          <p:nvPr>
            <p:ph type="body" idx="1"/>
          </p:nvPr>
        </p:nvSpPr>
        <p:spPr>
          <a:xfrm>
            <a:off x="730527" y="4561226"/>
            <a:ext cx="5854148" cy="4320213"/>
          </a:xfrm>
          <a:noFill/>
          <a:ln/>
        </p:spPr>
        <p:txBody>
          <a:bodyPr tIns="10979"/>
          <a:lstStyle/>
          <a:p>
            <a:pPr algn="just" eaLnBrk="1">
              <a:lnSpc>
                <a:spcPct val="93000"/>
              </a:lnSpc>
              <a:spcBef>
                <a:spcPct val="0"/>
              </a:spcBef>
              <a:tabLst>
                <a:tab pos="750901" algn="l"/>
                <a:tab pos="1501803" algn="l"/>
                <a:tab pos="2252704" algn="l"/>
                <a:tab pos="3003606" algn="l"/>
                <a:tab pos="3754507" algn="l"/>
                <a:tab pos="4505409" algn="l"/>
                <a:tab pos="5256310" algn="l"/>
                <a:tab pos="6007212" algn="l"/>
              </a:tabLst>
            </a:pPr>
            <a:r>
              <a:rPr lang="en-US" altLang="en-US" smtClean="0">
                <a:latin typeface="Times New Roman" pitchFamily="18" charset="0"/>
              </a:rPr>
              <a:t>This slide illustrates the risk factors for tordsade de pointes besides elongated QTC. Some of these factors, such the gender, cannot be changed. Some can be modified under certain circumstances: for instance treating the underlying heart disease or reducing other agents that can prolonged QTC. Addressing the electrolyte disturbances and using low doses of antipsychotic medications are some risk factors that can be modified during treatment.</a:t>
            </a:r>
            <a:endParaRPr lang="en-GB" altLang="en-US" smtClean="0">
              <a:latin typeface="Arial" pitchFamily="34" charset="0"/>
              <a:ea typeface="DejaVu Sans"/>
              <a:cs typeface="DejaVu Sans"/>
            </a:endParaRPr>
          </a:p>
          <a:p>
            <a:pPr algn="just" eaLnBrk="1">
              <a:lnSpc>
                <a:spcPct val="93000"/>
              </a:lnSpc>
              <a:spcBef>
                <a:spcPct val="0"/>
              </a:spcBef>
              <a:tabLst>
                <a:tab pos="750901" algn="l"/>
                <a:tab pos="1501803" algn="l"/>
                <a:tab pos="2252704" algn="l"/>
                <a:tab pos="3003606" algn="l"/>
                <a:tab pos="3754507" algn="l"/>
                <a:tab pos="4505409" algn="l"/>
                <a:tab pos="5256310" algn="l"/>
                <a:tab pos="6007212" algn="l"/>
              </a:tabLst>
            </a:pPr>
            <a:endParaRPr lang="en-GB" altLang="en-US" smtClean="0">
              <a:latin typeface="Arial" pitchFamily="34" charset="0"/>
              <a:ea typeface="DejaVu Sans"/>
              <a:cs typeface="DejaVu Sans"/>
            </a:endParaRPr>
          </a:p>
          <a:p>
            <a:pPr algn="just" eaLnBrk="1">
              <a:lnSpc>
                <a:spcPct val="93000"/>
              </a:lnSpc>
              <a:spcBef>
                <a:spcPct val="0"/>
              </a:spcBef>
              <a:tabLst>
                <a:tab pos="750901" algn="l"/>
                <a:tab pos="1501803" algn="l"/>
                <a:tab pos="2252704" algn="l"/>
                <a:tab pos="3003606" algn="l"/>
                <a:tab pos="3754507" algn="l"/>
                <a:tab pos="4505409" algn="l"/>
                <a:tab pos="5256310" algn="l"/>
                <a:tab pos="6007212" algn="l"/>
              </a:tabLst>
            </a:pPr>
            <a:endParaRPr lang="en-GB" altLang="en-US" smtClean="0">
              <a:latin typeface="Arial" pitchFamily="34" charset="0"/>
              <a:ea typeface="DejaVu Sans"/>
              <a:cs typeface="DejaVu Sans"/>
            </a:endParaRPr>
          </a:p>
          <a:p>
            <a:pPr algn="just" eaLnBrk="1">
              <a:lnSpc>
                <a:spcPct val="93000"/>
              </a:lnSpc>
              <a:spcBef>
                <a:spcPct val="0"/>
              </a:spcBef>
              <a:tabLst>
                <a:tab pos="750901" algn="l"/>
                <a:tab pos="1501803" algn="l"/>
                <a:tab pos="2252704" algn="l"/>
                <a:tab pos="3003606" algn="l"/>
                <a:tab pos="3754507" algn="l"/>
                <a:tab pos="4505409" algn="l"/>
                <a:tab pos="5256310" algn="l"/>
                <a:tab pos="6007212" algn="l"/>
              </a:tabLst>
            </a:pPr>
            <a:r>
              <a:rPr lang="en-US" altLang="en-US" smtClean="0">
                <a:latin typeface="Times New Roman" pitchFamily="18" charset="0"/>
              </a:rPr>
              <a:t>Prevalence of risk factors for torsade de pointes (TdP) among patients with TdP induced by psychotropic drugs.</a:t>
            </a:r>
          </a:p>
          <a:p>
            <a:pPr>
              <a:tabLst>
                <a:tab pos="750901" algn="l"/>
                <a:tab pos="1501803" algn="l"/>
                <a:tab pos="2252704" algn="l"/>
                <a:tab pos="3003606" algn="l"/>
                <a:tab pos="3754507" algn="l"/>
                <a:tab pos="4505409" algn="l"/>
                <a:tab pos="5256310" algn="l"/>
                <a:tab pos="6007212" algn="l"/>
              </a:tabLst>
            </a:pPr>
            <a:endParaRPr lang="en-US" altLang="en-US" smtClean="0">
              <a:latin typeface="Times New Roman" pitchFamily="18" charset="0"/>
            </a:endParaRPr>
          </a:p>
          <a:p>
            <a:pPr>
              <a:tabLst>
                <a:tab pos="750901" algn="l"/>
                <a:tab pos="1501803" algn="l"/>
                <a:tab pos="2252704" algn="l"/>
                <a:tab pos="3003606" algn="l"/>
                <a:tab pos="3754507" algn="l"/>
                <a:tab pos="4505409" algn="l"/>
                <a:tab pos="5256310" algn="l"/>
                <a:tab pos="6007212" algn="l"/>
              </a:tabLst>
            </a:pPr>
            <a:r>
              <a:rPr lang="en-GB" altLang="en-US" smtClean="0">
                <a:latin typeface="Times New Roman" pitchFamily="18" charset="0"/>
              </a:rPr>
              <a:t>© This slide is made available for non-commercial use only. Please note that permission may be required for re-use of images in which the copyright is owned by a third party.</a:t>
            </a:r>
            <a:endParaRPr lang="en-US" altLang="en-US" smtClean="0">
              <a:latin typeface="Times New Roman" pitchFamily="18" charset="0"/>
            </a:endParaRP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altLang="en-US" smtClean="0">
                <a:latin typeface="Times New Roman" pitchFamily="18" charset="0"/>
              </a:rPr>
              <a:t>Some of the mood stabilizers can also cause cardiac problems or have significant interactions with medications used for treatment of cardiac disease.</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r>
              <a:rPr lang="en-US" altLang="en-US" smtClean="0">
                <a:latin typeface="Times New Roman" pitchFamily="18" charset="0"/>
              </a:rPr>
              <a:t>All these agents have been reported to potentially cause liver toxicity. For nefazodone, duloxetine and disulfiram there were even cases of acute liver failure. Monitoring liver function test during treatment with these agents is recommended.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r>
              <a:rPr lang="en-US" altLang="en-US" smtClean="0">
                <a:latin typeface="Times New Roman" pitchFamily="18" charset="0"/>
              </a:rPr>
              <a:t>A frequent reason for psychiatric consultation in the General Hospital setting is a patient with a stable psychiatric condition who presents with elevated liver transaminase and the primary team is concerned that this can be a side effect of the psychotropic medications. This slide illustrates the frequency of elevated transaminases with the most commonly prescribed atypical antipsychotics. The decision to change the psychotropic regimen must take into consideration the response to medications, prior medication trials, medical comorbidities and patient's preference.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US" altLang="en-US" smtClean="0">
                <a:latin typeface="Times New Roman" pitchFamily="18" charset="0"/>
              </a:rPr>
              <a:t>In patients with hepatic encephalopathy is advisable to avoid the use of benzodiazepines since it can worsen the confusion. In cases of patients with alcohol withdrawal and hepatic encephalopathy, when benzodiazepines are required, the ones without active metabolites should be chosen.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altLang="en-US" b="1" u="sng" smtClean="0">
                <a:latin typeface="Times New Roman" pitchFamily="18" charset="0"/>
              </a:rPr>
              <a:t>Teaching point: </a:t>
            </a:r>
            <a:r>
              <a:rPr lang="en-US" altLang="en-US" smtClean="0">
                <a:latin typeface="Times New Roman" pitchFamily="18" charset="0"/>
              </a:rPr>
              <a:t>alcohol withrawal carries a high mortality risk; its treatment has benefits that outweight the risk of worsening hepatic encephalopathy</a:t>
            </a:r>
          </a:p>
          <a:p>
            <a:endParaRPr lang="en-US" altLang="en-US" smtClean="0">
              <a:latin typeface="Times New Roman" pitchFamily="18" charset="0"/>
            </a:endParaRP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US" altLang="en-US" smtClean="0">
                <a:latin typeface="Times New Roman" pitchFamily="18" charset="0"/>
              </a:rPr>
              <a:t>In the following slides we will summarize the current data regarding the pharmacokinetics of psychotropic medications in renal failure and hemodialysis.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altLang="en-US" b="1" u="sng" smtClean="0">
                <a:latin typeface="Times New Roman" pitchFamily="18" charset="0"/>
              </a:rPr>
              <a:t>Teaching point: </a:t>
            </a:r>
            <a:r>
              <a:rPr lang="en-US" altLang="en-US" smtClean="0">
                <a:latin typeface="Times New Roman" pitchFamily="18" charset="0"/>
              </a:rPr>
              <a:t>some medications are not properly excreted through hemodialysis. For example: Duloxetine. Discontinue Duloxetine since some of its metabolites cannot be excreted through dialysis and are CNS toxic.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r>
              <a:rPr lang="en-US" altLang="en-US" smtClean="0">
                <a:latin typeface="Times New Roman" pitchFamily="18" charset="0"/>
              </a:rPr>
              <a:t>Despite its nephrotoxic potential, Lithium has been used successfully in dialyzed patients with history of bipolar disorders, with the following precautions: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ts val="480"/>
              </a:spcBef>
              <a:tabLst>
                <a:tab pos="0" algn="l"/>
                <a:tab pos="482488" algn="l"/>
                <a:tab pos="964974" algn="l"/>
                <a:tab pos="1449108" algn="l"/>
                <a:tab pos="1931596" algn="l"/>
                <a:tab pos="2415730" algn="l"/>
                <a:tab pos="2898216" algn="l"/>
                <a:tab pos="3382350" algn="l"/>
                <a:tab pos="3864838" algn="l"/>
                <a:tab pos="4348972" algn="l"/>
                <a:tab pos="4831458" algn="l"/>
                <a:tab pos="5315592" algn="l"/>
                <a:tab pos="5798080" algn="l"/>
                <a:tab pos="6282213" algn="l"/>
                <a:tab pos="6764700" algn="l"/>
                <a:tab pos="7248834" algn="l"/>
                <a:tab pos="7731322" algn="l"/>
                <a:tab pos="8215455" algn="l"/>
                <a:tab pos="8697942" algn="l"/>
                <a:tab pos="9180430" algn="l"/>
                <a:tab pos="9664564" algn="l"/>
              </a:tabLst>
            </a:pPr>
            <a:r>
              <a:rPr lang="en-US" altLang="en-US" dirty="0" smtClean="0">
                <a:solidFill>
                  <a:srgbClr val="474747"/>
                </a:solidFill>
                <a:latin typeface="Times New Roman" pitchFamily="18" charset="0"/>
                <a:cs typeface="Lucida Sans Unicode" pitchFamily="34" charset="0"/>
              </a:rPr>
              <a:t>In this presentation </a:t>
            </a:r>
            <a:r>
              <a:rPr lang="en-US" altLang="en-US" dirty="0" smtClean="0">
                <a:latin typeface="Times New Roman" pitchFamily="18" charset="0"/>
              </a:rPr>
              <a:t>We will review psychopharmacology topics pertinent to the CL setting. We will discuss the principles of psychopharmacology in the context of organ insufficiency, followed by discussion of evidence of use of </a:t>
            </a:r>
            <a:r>
              <a:rPr lang="en-US" altLang="en-US" dirty="0" err="1" smtClean="0">
                <a:latin typeface="Times New Roman" pitchFamily="18" charset="0"/>
              </a:rPr>
              <a:t>psychotropics</a:t>
            </a:r>
            <a:r>
              <a:rPr lang="en-US" altLang="en-US" dirty="0" smtClean="0">
                <a:latin typeface="Times New Roman" pitchFamily="18" charset="0"/>
              </a:rPr>
              <a:t> in populations most commonly treated in the general hospital. In the third part of the presentation we will discuss special topics pertinent to the consultation work have, specifically use of psychotropic medications for </a:t>
            </a:r>
            <a:r>
              <a:rPr lang="en-US" altLang="en-US" dirty="0" err="1" smtClean="0">
                <a:latin typeface="Times New Roman" pitchFamily="18" charset="0"/>
              </a:rPr>
              <a:t>nonpsychiatric</a:t>
            </a:r>
            <a:r>
              <a:rPr lang="en-US" altLang="en-US" dirty="0" smtClean="0">
                <a:latin typeface="Times New Roman" pitchFamily="18" charset="0"/>
              </a:rPr>
              <a:t> facts, most common drug to drug interactions of interest, alternate routes of administration and other agents used in the General Hospital setting to address psychiatric symptoms. </a:t>
            </a:r>
            <a:endParaRPr lang="en-US" altLang="en-US" dirty="0" smtClean="0">
              <a:solidFill>
                <a:srgbClr val="474747"/>
              </a:solidFill>
              <a:latin typeface="Times New Roman" pitchFamily="18" charset="0"/>
              <a:cs typeface="Lucida Sans Unicode" pitchFamily="34" charset="0"/>
            </a:endParaRPr>
          </a:p>
        </p:txBody>
      </p:sp>
      <p:sp>
        <p:nvSpPr>
          <p:cNvPr id="5" name="Slide Number Placeholder 4"/>
          <p:cNvSpPr>
            <a:spLocks noGrp="1"/>
          </p:cNvSpPr>
          <p:nvPr>
            <p:ph type="sldNum" idx="10"/>
          </p:nvPr>
        </p:nvSpPr>
        <p:spPr/>
        <p:txBody>
          <a:bodyPr/>
          <a:lstStyle/>
          <a:p>
            <a:pPr>
              <a:defRPr/>
            </a:pPr>
            <a:fld id="{6DF3AF12-5552-4382-A0CC-743EAA05A64D}" type="slidenum">
              <a:rPr lang="en-US" smtClean="0"/>
              <a:pPr>
                <a:defRPr/>
              </a:pPr>
              <a:t>2</a:t>
            </a:fld>
            <a:endParaRPr lang="en-US" dirty="0"/>
          </a:p>
        </p:txBody>
      </p:sp>
    </p:spTree>
    <p:extLst>
      <p:ext uri="{BB962C8B-B14F-4D97-AF65-F5344CB8AC3E}">
        <p14:creationId xmlns:p14="http://schemas.microsoft.com/office/powerpoint/2010/main" val="11207079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ltLang="en-US" smtClean="0">
              <a:latin typeface="Times New Roman" pitchFamily="18" charset="0"/>
            </a:endParaRP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altLang="en-US" smtClean="0">
                <a:latin typeface="Times New Roman" pitchFamily="18" charset="0"/>
              </a:rPr>
              <a:t>Patients with neurological condition often present with psychiatric symptoms (E.G. multiple sclerosis and elated affect) and they may respond differently to psychotropic medications than general population.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29</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altLang="en-US" smtClean="0">
                <a:latin typeface="Times New Roman" pitchFamily="18" charset="0"/>
              </a:rPr>
              <a:t>In the CL setting one must be aware that psychotropic medications are sometimes used by non-psychiatrists for non-psychiatric indications. The following slides will review the evidence for this kind of fuses of psychotropic medications. </a:t>
            </a:r>
          </a:p>
          <a:p>
            <a:endParaRPr lang="en-US" altLang="en-US" smtClean="0">
              <a:latin typeface="Times New Roman" pitchFamily="18" charset="0"/>
            </a:endParaRP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36</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altLang="en-US" smtClean="0">
              <a:latin typeface="Times New Roman" pitchFamily="18" charset="0"/>
            </a:endParaRP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38</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altLang="en-US" smtClean="0">
                <a:latin typeface="Times New Roman" pitchFamily="18" charset="0"/>
              </a:rPr>
              <a:t>Since sometimes very ill patients cannot tolerate PO medications, CL psychiatrists are often asked to provide guidance about non-oral routes of administration for psychotropic medications. The following slides are summarizing the medications available as of the fall of 2013 for non-PO administration.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39</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r>
              <a:rPr lang="en-US" altLang="en-US" b="1" u="sng" smtClean="0">
                <a:latin typeface="Times New Roman" pitchFamily="18" charset="0"/>
              </a:rPr>
              <a:t>Teaching point: </a:t>
            </a:r>
            <a:r>
              <a:rPr lang="en-US" altLang="en-US" smtClean="0">
                <a:latin typeface="Times New Roman" pitchFamily="18" charset="0"/>
              </a:rPr>
              <a:t>consider drug to drug interactions for each admission or reintroduction of medications, even if the medications have been prescribed chronically.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44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altLang="en-US" smtClean="0">
                <a:latin typeface="Times New Roman" pitchFamily="18" charset="0"/>
              </a:rPr>
              <a:t>When treating psychiatric issues in the medically ill we have to aim for agents that are effective for the condition, safe to use in the view of medical comorbidities and use appropriate doses considering the medical diagnosis.</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altLang="en-US" smtClean="0">
                <a:latin typeface="Times New Roman" pitchFamily="18" charset="0"/>
              </a:rPr>
              <a:t>The evidence regarding psychopharmacology medically ill typically lacks the double-blind placebo-controlled studies that we've learned to expect in when treating general psychiatric patients.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altLang="en-US" smtClean="0">
                <a:latin typeface="Times New Roman" pitchFamily="18" charset="0"/>
              </a:rPr>
              <a:t>For efficacy and safety of psychotropic medications in the context of cardiac disease, liver disease, renal insufficiency and dialysis and respiratory disease.</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r>
              <a:rPr lang="en-US" altLang="en-US" smtClean="0">
                <a:latin typeface="Times New Roman" pitchFamily="18" charset="0"/>
              </a:rPr>
              <a:t>What other information would you like to obtain before beginning treatment? (Other medical comorbidities, psychiatric comorbidities- bipolar, substance abuse-, prior medication trials). </a:t>
            </a:r>
          </a:p>
          <a:p>
            <a:r>
              <a:rPr lang="en-US" altLang="en-US" smtClean="0">
                <a:latin typeface="Times New Roman" pitchFamily="18" charset="0"/>
              </a:rPr>
              <a:t>Provided the information about this noncontributory and patient is not had any prior treatment for panic disorder, what would be the medication of choice in this patient?</a:t>
            </a:r>
          </a:p>
          <a:p>
            <a:r>
              <a:rPr lang="en-US" altLang="en-US" b="1" u="sng" smtClean="0">
                <a:latin typeface="Times New Roman" pitchFamily="18" charset="0"/>
              </a:rPr>
              <a:t>Teaching point: </a:t>
            </a:r>
            <a:r>
              <a:rPr lang="en-US" altLang="en-US" smtClean="0">
                <a:latin typeface="Times New Roman" pitchFamily="18" charset="0"/>
              </a:rPr>
              <a:t>antidepressant of choice in patients with simple depression or anxiety, CAD, s/p MI: sertraline. </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altLang="en-US" smtClean="0">
              <a:latin typeface="Times New Roman" pitchFamily="18" charset="0"/>
            </a:endParaRP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altLang="en-US" smtClean="0">
                <a:latin typeface="Times New Roman" pitchFamily="18" charset="0"/>
              </a:rPr>
              <a:t>This is the most common cardiac effects of antidepressants according to Micromedex.</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altLang="en-US" smtClean="0">
                <a:latin typeface="Times New Roman" pitchFamily="18" charset="0"/>
              </a:rPr>
              <a:t>The most common cardiac side effects ANTIPSYCHOTIC medications according to Micromedex and Drugdex. Please note hypertension can be as common as hypotension for certain medications.</a:t>
            </a:r>
          </a:p>
        </p:txBody>
      </p:sp>
      <p:sp>
        <p:nvSpPr>
          <p:cNvPr id="2" name="Slide Number Placeholder 1"/>
          <p:cNvSpPr>
            <a:spLocks noGrp="1"/>
          </p:cNvSpPr>
          <p:nvPr>
            <p:ph type="sldNum" idx="10"/>
          </p:nvPr>
        </p:nvSpPr>
        <p:spPr/>
        <p:txBody>
          <a:bodyPr/>
          <a:lstStyle/>
          <a:p>
            <a:pPr>
              <a:defRPr/>
            </a:pPr>
            <a:fld id="{6DF3AF12-5552-4382-A0CC-743EAA05A64D}"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a:r>
              <a:rPr lang="en-US" sz="2400" b="0" kern="1200" dirty="0" smtClean="0">
                <a:solidFill>
                  <a:srgbClr val="105A25"/>
                </a:solidFill>
                <a:latin typeface="+mn-lt"/>
                <a:ea typeface="+mn-ea"/>
                <a:cs typeface="+mn-cs"/>
              </a:rPr>
              <a:t>ACADEMY OF PSYCHOSOMATIC MEDICINE</a:t>
            </a:r>
            <a:endParaRPr lang="en-US" sz="2400" b="0" dirty="0">
              <a:solidFill>
                <a:srgbClr val="105A25"/>
              </a:solidFill>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a:r>
              <a:rPr lang="en-US" sz="1800" kern="1200" dirty="0" smtClean="0">
                <a:solidFill>
                  <a:srgbClr val="389155"/>
                </a:solidFill>
                <a:latin typeface="+mn-lt"/>
                <a:ea typeface="+mn-ea"/>
                <a:cs typeface="+mn-cs"/>
              </a:rPr>
              <a:t>Psychiatrists Providing Collaborative Care for Physical and Mental Health</a:t>
            </a:r>
            <a:endParaRPr lang="en-US" sz="1800" dirty="0">
              <a:solidFill>
                <a:srgbClr val="389155"/>
              </a:solidFill>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F08EB09D-9FE8-4252-AE46-0892AC645B27}" type="slidenum">
              <a:rPr lang="en-US" smtClean="0"/>
              <a:pPr>
                <a:defRPr/>
              </a:pPr>
              <a:t>‹#›</a:t>
            </a:fld>
            <a:endParaRPr lang="en-US" dirty="0"/>
          </a:p>
        </p:txBody>
      </p:sp>
      <p:grpSp>
        <p:nvGrpSpPr>
          <p:cNvPr id="40"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pPr algn="l"/>
            <a:r>
              <a:rPr lang="en-US" sz="1000" b="0" kern="1200" dirty="0" smtClean="0">
                <a:solidFill>
                  <a:srgbClr val="105A25"/>
                </a:solidFill>
                <a:latin typeface="+mn-lt"/>
                <a:ea typeface="+mn-ea"/>
                <a:cs typeface="+mn-cs"/>
              </a:rPr>
              <a:t>Academy Of Psychosomatic Medicine</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D7F643E9-F850-46D6-9F1E-54A8A195D39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1" y="1604329"/>
            <a:ext cx="8226720" cy="21933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481" y="3935934"/>
            <a:ext cx="8226720" cy="219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xfrm>
            <a:off x="457200" y="6246813"/>
            <a:ext cx="2127250" cy="471487"/>
          </a:xfrm>
          <a:prstGeom prst="rect">
            <a:avLst/>
          </a:prstGeom>
        </p:spPr>
        <p:txBody>
          <a:bodyPr lIns="82945" tIns="41473" rIns="82945" bIns="41473"/>
          <a:lstStyle>
            <a:lvl1pPr>
              <a:defRPr>
                <a:latin typeface="Arial" charset="0"/>
                <a:ea typeface="Lucida Sans Unicode" pitchFamily="34" charset="0"/>
              </a:defRPr>
            </a:lvl1pPr>
          </a:lstStyle>
          <a:p>
            <a:pPr>
              <a:defRPr/>
            </a:pPr>
            <a:endParaRPr lang="en-US"/>
          </a:p>
        </p:txBody>
      </p:sp>
      <p:sp>
        <p:nvSpPr>
          <p:cNvPr id="6" name="Rectangle 4"/>
          <p:cNvSpPr>
            <a:spLocks noGrp="1" noChangeArrowheads="1"/>
          </p:cNvSpPr>
          <p:nvPr>
            <p:ph type="ftr" idx="11"/>
          </p:nvPr>
        </p:nvSpPr>
        <p:spPr>
          <a:xfrm>
            <a:off x="3127375" y="6246813"/>
            <a:ext cx="2897188" cy="471487"/>
          </a:xfrm>
          <a:prstGeom prst="rect">
            <a:avLst/>
          </a:prstGeom>
        </p:spPr>
        <p:txBody>
          <a:bodyPr lIns="82945" tIns="41473" rIns="82945" bIns="41473"/>
          <a:lstStyle>
            <a:lvl1pPr>
              <a:defRPr>
                <a:latin typeface="Arial" charset="0"/>
                <a:ea typeface="Lucida Sans Unicode" pitchFamily="34" charset="0"/>
              </a:defRPr>
            </a:lvl1pPr>
          </a:lstStyle>
          <a:p>
            <a:pPr>
              <a:defRPr/>
            </a:pPr>
            <a:endParaRPr lang="en-US"/>
          </a:p>
        </p:txBody>
      </p:sp>
      <p:sp>
        <p:nvSpPr>
          <p:cNvPr id="7" name="Rectangle 5"/>
          <p:cNvSpPr>
            <a:spLocks noGrp="1" noChangeArrowheads="1"/>
          </p:cNvSpPr>
          <p:nvPr>
            <p:ph type="sldNum" idx="12"/>
          </p:nvPr>
        </p:nvSpPr>
        <p:spPr/>
        <p:txBody>
          <a:bodyPr/>
          <a:lstStyle>
            <a:lvl1pPr>
              <a:defRPr/>
            </a:lvl1pPr>
          </a:lstStyle>
          <a:p>
            <a:pPr>
              <a:defRPr/>
            </a:pPr>
            <a:fld id="{31D8BE7B-AF92-48A5-8A3B-2AC029D98A9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1B406F6-11CF-491B-BDA7-49496635E32B}" type="slidenum">
              <a:rPr lang="en-US" smtClean="0"/>
              <a:pPr>
                <a:defRPr/>
              </a:pPr>
              <a:t>‹#›</a:t>
            </a:fld>
            <a:endParaRPr lang="en-US" dirty="0"/>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5" r:id="rId3"/>
    <p:sldLayoutId id="2147483796" r:id="rId4"/>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onlinelibrary.wiley.com/doi/10.1111/j.1600-0447.2004.00469.x/full" TargetMode="External"/><Relationship Id="rId5" Type="http://schemas.openxmlformats.org/officeDocument/2006/relationships/hyperlink" Target="http://onlinelibrary.wiley.com/doi/10.1111/acp.2005.111.issue-3/issuetoc" TargetMode="Externa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Psychopharmacology in the Medically Ill</a:t>
            </a:r>
            <a:endParaRPr lang="en-US" dirty="0"/>
          </a:p>
        </p:txBody>
      </p:sp>
      <p:sp>
        <p:nvSpPr>
          <p:cNvPr id="3" name="Subtitle 2"/>
          <p:cNvSpPr>
            <a:spLocks noGrp="1"/>
          </p:cNvSpPr>
          <p:nvPr>
            <p:ph type="subTitle" idx="1"/>
          </p:nvPr>
        </p:nvSpPr>
        <p:spPr/>
        <p:txBody>
          <a:bodyPr/>
          <a:lstStyle/>
          <a:p>
            <a:r>
              <a:rPr lang="en-US" dirty="0" smtClean="0"/>
              <a:t>APM Resident Education Curriculum</a:t>
            </a:r>
            <a:endParaRPr lang="en-US" dirty="0"/>
          </a:p>
        </p:txBody>
      </p:sp>
      <p:sp>
        <p:nvSpPr>
          <p:cNvPr id="4" name="Rectangle 3"/>
          <p:cNvSpPr>
            <a:spLocks noChangeArrowheads="1"/>
          </p:cNvSpPr>
          <p:nvPr/>
        </p:nvSpPr>
        <p:spPr bwMode="auto">
          <a:xfrm>
            <a:off x="289249" y="4114800"/>
            <a:ext cx="8305800" cy="2269918"/>
          </a:xfrm>
          <a:prstGeom prst="rect">
            <a:avLst/>
          </a:prstGeom>
          <a:noFill/>
          <a:ln w="9525">
            <a:noFill/>
            <a:round/>
            <a:headEnd/>
            <a:tailEnd/>
          </a:ln>
        </p:spPr>
        <p:txBody>
          <a:bodyPr wrap="square" lIns="90000" tIns="46800" rIns="90000" bIns="46800">
            <a:spAutoFit/>
          </a:bodyPr>
          <a:lstStyle/>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r>
              <a:rPr lang="en-US" altLang="en-US" dirty="0">
                <a:solidFill>
                  <a:srgbClr val="000000"/>
                </a:solidFill>
              </a:rPr>
              <a:t>Paula </a:t>
            </a:r>
            <a:r>
              <a:rPr lang="en-US" altLang="en-US" dirty="0" err="1">
                <a:solidFill>
                  <a:srgbClr val="000000"/>
                </a:solidFill>
              </a:rPr>
              <a:t>Zimbrean</a:t>
            </a:r>
            <a:r>
              <a:rPr lang="en-US" altLang="en-US" dirty="0">
                <a:solidFill>
                  <a:srgbClr val="000000"/>
                </a:solidFill>
              </a:rPr>
              <a:t>, M.D.</a:t>
            </a:r>
          </a:p>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r>
              <a:rPr lang="en-US" altLang="en-US" sz="1600" dirty="0">
                <a:solidFill>
                  <a:srgbClr val="000000"/>
                </a:solidFill>
              </a:rPr>
              <a:t>Assistant Professor of Psychiatry</a:t>
            </a:r>
          </a:p>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r>
              <a:rPr lang="en-US" altLang="en-US" sz="1600" dirty="0">
                <a:solidFill>
                  <a:srgbClr val="000000"/>
                </a:solidFill>
              </a:rPr>
              <a:t>Yale University School of Medicine</a:t>
            </a:r>
          </a:p>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endParaRPr lang="en-US" altLang="en-US" dirty="0" smtClean="0">
              <a:solidFill>
                <a:srgbClr val="000000"/>
              </a:solidFill>
            </a:endParaRPr>
          </a:p>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r>
              <a:rPr lang="en-US" altLang="en-US" dirty="0" smtClean="0">
                <a:solidFill>
                  <a:srgbClr val="000000"/>
                </a:solidFill>
              </a:rPr>
              <a:t>Reviewer</a:t>
            </a:r>
            <a:r>
              <a:rPr lang="en-US" altLang="en-US" dirty="0">
                <a:solidFill>
                  <a:srgbClr val="000000"/>
                </a:solidFill>
              </a:rPr>
              <a:t>: Ryan Kimmel, MD</a:t>
            </a:r>
          </a:p>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r>
              <a:rPr lang="en-US" altLang="en-US" sz="1600" dirty="0">
                <a:solidFill>
                  <a:srgbClr val="000000"/>
                </a:solidFill>
              </a:rPr>
              <a:t>Assistant Professor of Psychiatry</a:t>
            </a:r>
          </a:p>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r>
              <a:rPr lang="en-US" altLang="en-US" sz="1600" dirty="0">
                <a:solidFill>
                  <a:srgbClr val="000000"/>
                </a:solidFill>
              </a:rPr>
              <a:t>University of Washington School of Medicine</a:t>
            </a:r>
            <a:r>
              <a:rPr lang="en-US" altLang="en-US" dirty="0">
                <a:solidFill>
                  <a:srgbClr val="000000"/>
                </a:solidFill>
              </a:rPr>
              <a:t> </a:t>
            </a:r>
          </a:p>
          <a:p>
            <a:pPr marL="860425" lvl="1" indent="-285750" algn="ctr" hangingPunct="0">
              <a:lnSpc>
                <a:spcPct val="93000"/>
              </a:lnSpc>
              <a:buClr>
                <a:srgbClr val="000000"/>
              </a:buClr>
              <a:buSzPct val="75000"/>
              <a:buFont typeface="Symbol" pitchFamily="18" charset="2"/>
              <a:buNone/>
              <a:tabLst>
                <a:tab pos="860425" algn="l"/>
                <a:tab pos="1317625" algn="l"/>
                <a:tab pos="1774825" algn="l"/>
                <a:tab pos="2232025" algn="l"/>
                <a:tab pos="2689225" algn="l"/>
                <a:tab pos="3146425" algn="l"/>
                <a:tab pos="3603625" algn="l"/>
                <a:tab pos="4060825" algn="l"/>
                <a:tab pos="4518025" algn="l"/>
                <a:tab pos="4975225" algn="l"/>
                <a:tab pos="5432425" algn="l"/>
                <a:tab pos="5889625" algn="l"/>
                <a:tab pos="6346825" algn="l"/>
                <a:tab pos="6804025" algn="l"/>
                <a:tab pos="7261225" algn="l"/>
                <a:tab pos="7718425" algn="l"/>
                <a:tab pos="8175625" algn="l"/>
                <a:tab pos="8632825" algn="l"/>
                <a:tab pos="9090025" algn="l"/>
                <a:tab pos="9547225" algn="l"/>
                <a:tab pos="10004425" algn="l"/>
              </a:tabLst>
            </a:pPr>
            <a:endParaRPr lang="en-US" altLang="en-US" sz="3200" dirty="0">
              <a:solidFill>
                <a:srgbClr val="000000"/>
              </a:solidFill>
            </a:endParaRPr>
          </a:p>
        </p:txBody>
      </p:sp>
    </p:spTree>
    <p:extLst>
      <p:ext uri="{BB962C8B-B14F-4D97-AF65-F5344CB8AC3E}">
        <p14:creationId xmlns:p14="http://schemas.microsoft.com/office/powerpoint/2010/main" val="112579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Cardiovascular disease</a:t>
            </a:r>
            <a:br>
              <a:rPr lang="en-US" altLang="en-US" dirty="0" smtClean="0"/>
            </a:br>
            <a:r>
              <a:rPr lang="en-US" altLang="en-US" sz="2800" dirty="0" smtClean="0"/>
              <a:t>cardiac side effects of antipsychotics</a:t>
            </a:r>
          </a:p>
        </p:txBody>
      </p:sp>
      <p:graphicFrame>
        <p:nvGraphicFramePr>
          <p:cNvPr id="5" name="Content Placeholder 4"/>
          <p:cNvGraphicFramePr>
            <a:graphicFrameLocks noGrp="1"/>
          </p:cNvGraphicFramePr>
          <p:nvPr>
            <p:ph idx="1"/>
          </p:nvPr>
        </p:nvGraphicFramePr>
        <p:xfrm>
          <a:off x="457200" y="1447800"/>
          <a:ext cx="8226425" cy="4987922"/>
        </p:xfrm>
        <a:graphic>
          <a:graphicData uri="http://schemas.openxmlformats.org/drawingml/2006/table">
            <a:tbl>
              <a:tblPr firstRow="1" bandRow="1">
                <a:tableStyleId>{5C22544A-7EE6-4342-B048-85BDC9FD1C3A}</a:tableStyleId>
              </a:tblPr>
              <a:tblGrid>
                <a:gridCol w="1905000"/>
                <a:gridCol w="6321425"/>
              </a:tblGrid>
              <a:tr h="370779">
                <a:tc>
                  <a:txBody>
                    <a:bodyPr/>
                    <a:lstStyle/>
                    <a:p>
                      <a:r>
                        <a:rPr lang="en-US" sz="1800" dirty="0" smtClean="0"/>
                        <a:t>Medication</a:t>
                      </a:r>
                      <a:endParaRPr lang="en-US" sz="1800" dirty="0"/>
                    </a:p>
                  </a:txBody>
                  <a:tcPr marT="45713" marB="45713"/>
                </a:tc>
                <a:tc>
                  <a:txBody>
                    <a:bodyPr/>
                    <a:lstStyle/>
                    <a:p>
                      <a:r>
                        <a:rPr lang="en-US" sz="1800" dirty="0" smtClean="0"/>
                        <a:t>Side effect (s)</a:t>
                      </a:r>
                      <a:endParaRPr lang="en-US" sz="1800" dirty="0"/>
                    </a:p>
                  </a:txBody>
                  <a:tcPr marT="45713" marB="45713"/>
                </a:tc>
              </a:tr>
              <a:tr h="370779">
                <a:tc>
                  <a:txBody>
                    <a:bodyPr/>
                    <a:lstStyle/>
                    <a:p>
                      <a:r>
                        <a:rPr lang="en-US" sz="1800" dirty="0" smtClean="0"/>
                        <a:t>Chlorpromazine</a:t>
                      </a:r>
                      <a:endParaRPr lang="en-US" sz="1800" dirty="0"/>
                    </a:p>
                  </a:txBody>
                  <a:tcPr marT="45713" marB="45713"/>
                </a:tc>
                <a:tc>
                  <a:txBody>
                    <a:bodyPr/>
                    <a:lstStyle/>
                    <a:p>
                      <a:r>
                        <a:rPr lang="en-US" sz="1800" dirty="0" smtClean="0"/>
                        <a:t>Hypotension</a:t>
                      </a:r>
                      <a:r>
                        <a:rPr lang="en-US" sz="1800" baseline="0" dirty="0" smtClean="0"/>
                        <a:t> 8%</a:t>
                      </a:r>
                      <a:r>
                        <a:rPr lang="en-US" sz="1800" dirty="0" smtClean="0"/>
                        <a:t> </a:t>
                      </a:r>
                      <a:endParaRPr lang="en-US" sz="1800" dirty="0"/>
                    </a:p>
                  </a:txBody>
                  <a:tcPr marT="45713" marB="45713"/>
                </a:tc>
              </a:tr>
              <a:tr h="370779">
                <a:tc>
                  <a:txBody>
                    <a:bodyPr/>
                    <a:lstStyle/>
                    <a:p>
                      <a:r>
                        <a:rPr lang="en-US" sz="1800" dirty="0" err="1" smtClean="0"/>
                        <a:t>Risperidone</a:t>
                      </a:r>
                      <a:endParaRPr lang="en-US" sz="1800" dirty="0"/>
                    </a:p>
                  </a:txBody>
                  <a:tcPr marT="45713" marB="45713"/>
                </a:tc>
                <a:tc>
                  <a:txBody>
                    <a:bodyPr/>
                    <a:lstStyle/>
                    <a:p>
                      <a:r>
                        <a:rPr lang="en-US" sz="1800" dirty="0" smtClean="0"/>
                        <a:t>HTN 3%, hypotension 1-2%</a:t>
                      </a:r>
                      <a:endParaRPr lang="en-US" sz="1800" dirty="0"/>
                    </a:p>
                  </a:txBody>
                  <a:tcPr marT="45713" marB="45713"/>
                </a:tc>
              </a:tr>
              <a:tr h="370779">
                <a:tc>
                  <a:txBody>
                    <a:bodyPr/>
                    <a:lstStyle/>
                    <a:p>
                      <a:r>
                        <a:rPr lang="en-US" sz="1800" dirty="0" smtClean="0"/>
                        <a:t>Olanzapine</a:t>
                      </a:r>
                      <a:endParaRPr lang="en-US" sz="1800" dirty="0"/>
                    </a:p>
                  </a:txBody>
                  <a:tcPr marT="45713" marB="45713"/>
                </a:tc>
                <a:tc>
                  <a:txBody>
                    <a:bodyPr/>
                    <a:lstStyle/>
                    <a:p>
                      <a:r>
                        <a:rPr lang="en-US" sz="1800" dirty="0" smtClean="0"/>
                        <a:t>Orthostatic Hypotension &lt;2%, HTN 2%</a:t>
                      </a:r>
                      <a:endParaRPr lang="en-US" sz="1800" dirty="0"/>
                    </a:p>
                  </a:txBody>
                  <a:tcPr marT="45713" marB="45713"/>
                </a:tc>
              </a:tr>
              <a:tr h="640066">
                <a:tc>
                  <a:txBody>
                    <a:bodyPr/>
                    <a:lstStyle/>
                    <a:p>
                      <a:r>
                        <a:rPr lang="en-US" sz="1800" dirty="0" err="1" smtClean="0"/>
                        <a:t>Quetiapine</a:t>
                      </a:r>
                      <a:endParaRPr lang="en-US" sz="1800" dirty="0"/>
                    </a:p>
                  </a:txBody>
                  <a:tcPr marT="45713" marB="45713"/>
                </a:tc>
                <a:tc>
                  <a:txBody>
                    <a:bodyPr/>
                    <a:lstStyle/>
                    <a:p>
                      <a:r>
                        <a:rPr lang="en-US" sz="1800" dirty="0" smtClean="0"/>
                        <a:t>Orthostatic hypotension (4-7%), tachycardia 0.5-7%, HTN in children  up to 40%</a:t>
                      </a:r>
                      <a:endParaRPr lang="en-US" sz="1800" dirty="0"/>
                    </a:p>
                  </a:txBody>
                  <a:tcPr marT="45713" marB="45713"/>
                </a:tc>
              </a:tr>
              <a:tr h="370779">
                <a:tc>
                  <a:txBody>
                    <a:bodyPr/>
                    <a:lstStyle/>
                    <a:p>
                      <a:r>
                        <a:rPr lang="en-US" sz="1800" dirty="0" err="1" smtClean="0"/>
                        <a:t>Ziprasidone</a:t>
                      </a:r>
                      <a:endParaRPr lang="en-US" sz="1800" dirty="0"/>
                    </a:p>
                  </a:txBody>
                  <a:tcPr marT="45713" marB="45713"/>
                </a:tc>
                <a:tc>
                  <a:txBody>
                    <a:bodyPr/>
                    <a:lstStyle/>
                    <a:p>
                      <a:r>
                        <a:rPr lang="en-US" sz="1800" dirty="0" smtClean="0"/>
                        <a:t>HTN 1-3%</a:t>
                      </a:r>
                      <a:endParaRPr lang="en-US" sz="1800" dirty="0"/>
                    </a:p>
                  </a:txBody>
                  <a:tcPr marT="45713" marB="45713"/>
                </a:tc>
              </a:tr>
              <a:tr h="370779">
                <a:tc>
                  <a:txBody>
                    <a:bodyPr/>
                    <a:lstStyle/>
                    <a:p>
                      <a:r>
                        <a:rPr lang="en-US" sz="1800" dirty="0" err="1" smtClean="0"/>
                        <a:t>Aripiprazole</a:t>
                      </a:r>
                      <a:endParaRPr lang="en-US" sz="1800" dirty="0"/>
                    </a:p>
                  </a:txBody>
                  <a:tcPr marT="45713" marB="45713"/>
                </a:tc>
                <a:tc>
                  <a:txBody>
                    <a:bodyPr/>
                    <a:lstStyle/>
                    <a:p>
                      <a:r>
                        <a:rPr lang="en-US" sz="1800" dirty="0" smtClean="0"/>
                        <a:t>Hypotension 0.2-4%; A-V block 0.1-1%</a:t>
                      </a:r>
                      <a:endParaRPr lang="en-US" sz="1800" dirty="0"/>
                    </a:p>
                  </a:txBody>
                  <a:tcPr marT="45713" marB="45713"/>
                </a:tc>
              </a:tr>
              <a:tr h="640066">
                <a:tc>
                  <a:txBody>
                    <a:bodyPr/>
                    <a:lstStyle/>
                    <a:p>
                      <a:r>
                        <a:rPr lang="en-US" sz="1800" dirty="0" smtClean="0"/>
                        <a:t>Clozapine</a:t>
                      </a:r>
                      <a:endParaRPr lang="en-US" sz="1800" dirty="0"/>
                    </a:p>
                  </a:txBody>
                  <a:tcPr marT="45713" marB="45713"/>
                </a:tc>
                <a:tc>
                  <a:txBody>
                    <a:bodyPr/>
                    <a:lstStyle/>
                    <a:p>
                      <a:r>
                        <a:rPr lang="en-US" sz="1800" dirty="0" smtClean="0"/>
                        <a:t>HTN 4-12%; Hypotension 9-13%, cardiomyopathy/myocarditis (rare)  </a:t>
                      </a:r>
                      <a:endParaRPr lang="en-US" sz="1800" dirty="0"/>
                    </a:p>
                  </a:txBody>
                  <a:tcPr marT="45713" marB="45713"/>
                </a:tc>
              </a:tr>
              <a:tr h="370779">
                <a:tc>
                  <a:txBody>
                    <a:bodyPr/>
                    <a:lstStyle/>
                    <a:p>
                      <a:r>
                        <a:rPr lang="en-US" sz="1800" dirty="0" err="1" smtClean="0"/>
                        <a:t>Lurasidone</a:t>
                      </a:r>
                      <a:endParaRPr lang="en-US" sz="1800" dirty="0"/>
                    </a:p>
                  </a:txBody>
                  <a:tcPr marT="45713" marB="45713"/>
                </a:tc>
                <a:tc>
                  <a:txBody>
                    <a:bodyPr/>
                    <a:lstStyle/>
                    <a:p>
                      <a:r>
                        <a:rPr lang="en-US" sz="1800" dirty="0" smtClean="0"/>
                        <a:t>Hypotension 0.3-2.1%</a:t>
                      </a:r>
                      <a:endParaRPr lang="en-US" sz="1800" dirty="0"/>
                    </a:p>
                  </a:txBody>
                  <a:tcPr marT="45713" marB="45713"/>
                </a:tc>
              </a:tr>
              <a:tr h="370779">
                <a:tc>
                  <a:txBody>
                    <a:bodyPr/>
                    <a:lstStyle/>
                    <a:p>
                      <a:r>
                        <a:rPr lang="en-US" sz="1800" dirty="0" err="1" smtClean="0"/>
                        <a:t>Asenapine</a:t>
                      </a:r>
                      <a:endParaRPr lang="en-US" sz="1800" dirty="0"/>
                    </a:p>
                  </a:txBody>
                  <a:tcPr marT="45713" marB="45713"/>
                </a:tc>
                <a:tc>
                  <a:txBody>
                    <a:bodyPr/>
                    <a:lstStyle/>
                    <a:p>
                      <a:r>
                        <a:rPr lang="en-US" sz="1800" dirty="0" smtClean="0"/>
                        <a:t>Case reports only</a:t>
                      </a:r>
                      <a:endParaRPr lang="en-US" sz="1800" dirty="0"/>
                    </a:p>
                  </a:txBody>
                  <a:tcPr marT="45713" marB="45713"/>
                </a:tc>
              </a:tr>
              <a:tr h="370779">
                <a:tc>
                  <a:txBody>
                    <a:bodyPr/>
                    <a:lstStyle/>
                    <a:p>
                      <a:r>
                        <a:rPr lang="en-US" sz="1800" dirty="0" err="1" smtClean="0"/>
                        <a:t>Paloperidone</a:t>
                      </a:r>
                      <a:endParaRPr lang="en-US" sz="1800" dirty="0"/>
                    </a:p>
                  </a:txBody>
                  <a:tcPr marT="45713" marB="45713"/>
                </a:tc>
                <a:tc>
                  <a:txBody>
                    <a:bodyPr/>
                    <a:lstStyle/>
                    <a:p>
                      <a:r>
                        <a:rPr lang="en-US" sz="1800" dirty="0" smtClean="0"/>
                        <a:t>Tachycardia up to 16%</a:t>
                      </a:r>
                      <a:endParaRPr lang="en-US" sz="1800" dirty="0"/>
                    </a:p>
                  </a:txBody>
                  <a:tcPr marT="45713" marB="45713"/>
                </a:tc>
              </a:tr>
              <a:tr h="370779">
                <a:tc>
                  <a:txBody>
                    <a:bodyPr/>
                    <a:lstStyle/>
                    <a:p>
                      <a:r>
                        <a:rPr lang="en-US" sz="1800" dirty="0" err="1" smtClean="0"/>
                        <a:t>Iloperidone</a:t>
                      </a:r>
                      <a:endParaRPr lang="en-US" sz="1800" dirty="0"/>
                    </a:p>
                  </a:txBody>
                  <a:tcPr marT="45713" marB="45713"/>
                </a:tc>
                <a:tc>
                  <a:txBody>
                    <a:bodyPr/>
                    <a:lstStyle/>
                    <a:p>
                      <a:r>
                        <a:rPr lang="en-US" sz="1800" dirty="0" smtClean="0"/>
                        <a:t>Tachycardia 3-12%</a:t>
                      </a:r>
                      <a:endParaRPr lang="en-US" sz="1800" dirty="0"/>
                    </a:p>
                  </a:txBody>
                  <a:tcPr marT="45713" marB="45713"/>
                </a:tc>
              </a:tr>
            </a:tbl>
          </a:graphicData>
        </a:graphic>
      </p:graphicFrame>
      <p:sp>
        <p:nvSpPr>
          <p:cNvPr id="12332" name="Slide Number Placeholder 3"/>
          <p:cNvSpPr>
            <a:spLocks noGrp="1"/>
          </p:cNvSpPr>
          <p:nvPr>
            <p:ph type="sldNum" sz="quarter" idx="12"/>
          </p:nvPr>
        </p:nvSpPr>
        <p:spPr>
          <a:noFill/>
        </p:spPr>
        <p:txBody>
          <a:bodyPr/>
          <a:lstStyle/>
          <a:p>
            <a:pPr>
              <a:buFont typeface="Arial" pitchFamily="34" charset="0"/>
              <a:buNone/>
            </a:pPr>
            <a:fld id="{2F7C3A34-352E-4CE5-9E8A-76E2F4CFCC3C}" type="slidenum">
              <a:rPr lang="en-US" altLang="en-US" smtClean="0">
                <a:latin typeface="Arial" pitchFamily="34" charset="0"/>
                <a:cs typeface="Lucida Sans Unicode" pitchFamily="34" charset="0"/>
              </a:rPr>
              <a:pPr>
                <a:buFont typeface="Arial" pitchFamily="34" charset="0"/>
                <a:buNone/>
              </a:pPr>
              <a:t>10</a:t>
            </a:fld>
            <a:endParaRPr lang="en-US" altLang="en-US" smtClean="0">
              <a:latin typeface="Arial" pitchFamily="34" charset="0"/>
              <a:cs typeface="Lucida Sans Unicode" pitchFamily="34" charset="0"/>
            </a:endParaRPr>
          </a:p>
        </p:txBody>
      </p:sp>
      <p:sp>
        <p:nvSpPr>
          <p:cNvPr id="12333" name="TextBox 1"/>
          <p:cNvSpPr txBox="1">
            <a:spLocks noChangeArrowheads="1"/>
          </p:cNvSpPr>
          <p:nvPr/>
        </p:nvSpPr>
        <p:spPr bwMode="auto">
          <a:xfrm>
            <a:off x="5181600" y="6248400"/>
            <a:ext cx="3048000" cy="369888"/>
          </a:xfrm>
          <a:prstGeom prst="rect">
            <a:avLst/>
          </a:prstGeom>
          <a:noFill/>
          <a:ln w="9525">
            <a:noFill/>
            <a:miter lim="800000"/>
            <a:headEnd/>
            <a:tailEnd/>
          </a:ln>
        </p:spPr>
        <p:txBody>
          <a:bodyPr>
            <a:spAutoFit/>
          </a:bodyPr>
          <a:lstStyle/>
          <a:p>
            <a:r>
              <a:rPr lang="en-US" altLang="en-US">
                <a:solidFill>
                  <a:schemeClr val="tx1"/>
                </a:solidFill>
              </a:rPr>
              <a:t>Micromedex/Drugdex  2013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81000" y="460375"/>
            <a:ext cx="8226425" cy="1139825"/>
          </a:xfrm>
        </p:spPr>
        <p:txBody>
          <a:bodyPr/>
          <a:lstStyle/>
          <a:p>
            <a:r>
              <a:rPr lang="en-US" altLang="en-US" dirty="0" smtClean="0"/>
              <a:t>Cardiovascular disease</a:t>
            </a:r>
            <a:br>
              <a:rPr lang="en-US" altLang="en-US" dirty="0" smtClean="0"/>
            </a:br>
            <a:r>
              <a:rPr lang="en-US" altLang="en-US" sz="3200" dirty="0" smtClean="0"/>
              <a:t>antipsychotics and the </a:t>
            </a:r>
            <a:r>
              <a:rPr lang="en-US" altLang="en-US" sz="3200" dirty="0" err="1" smtClean="0"/>
              <a:t>QTc</a:t>
            </a:r>
            <a:r>
              <a:rPr lang="en-US" altLang="en-US" sz="3200" dirty="0" smtClean="0"/>
              <a:t> interval</a:t>
            </a:r>
          </a:p>
        </p:txBody>
      </p:sp>
      <p:sp>
        <p:nvSpPr>
          <p:cNvPr id="13315" name="Content Placeholder 2"/>
          <p:cNvSpPr>
            <a:spLocks noGrp="1"/>
          </p:cNvSpPr>
          <p:nvPr>
            <p:ph idx="1"/>
          </p:nvPr>
        </p:nvSpPr>
        <p:spPr>
          <a:xfrm>
            <a:off x="457200" y="1752600"/>
            <a:ext cx="8226425" cy="4800600"/>
          </a:xfrm>
        </p:spPr>
        <p:txBody>
          <a:bodyPr/>
          <a:lstStyle/>
          <a:p>
            <a:r>
              <a:rPr lang="en-US" altLang="en-US" dirty="0" smtClean="0"/>
              <a:t> </a:t>
            </a:r>
            <a:r>
              <a:rPr lang="en-US" altLang="en-US" sz="2800" dirty="0" smtClean="0"/>
              <a:t>Most anti-psychotics have been reported to increase the </a:t>
            </a:r>
            <a:r>
              <a:rPr lang="en-US" altLang="en-US" sz="2800" dirty="0" err="1" smtClean="0"/>
              <a:t>QTc</a:t>
            </a:r>
            <a:r>
              <a:rPr lang="en-US" altLang="en-US" sz="2800" dirty="0" smtClean="0"/>
              <a:t> interval</a:t>
            </a:r>
          </a:p>
          <a:p>
            <a:pPr lvl="1"/>
            <a:r>
              <a:rPr lang="en-US" altLang="en-US" dirty="0" err="1" smtClean="0"/>
              <a:t>Ziprasidone</a:t>
            </a:r>
            <a:r>
              <a:rPr lang="en-US" altLang="en-US" dirty="0" smtClean="0"/>
              <a:t>: 0.6%</a:t>
            </a:r>
          </a:p>
          <a:p>
            <a:pPr lvl="1"/>
            <a:r>
              <a:rPr lang="en-US" altLang="en-US" dirty="0" err="1" smtClean="0"/>
              <a:t>Aripiprazole</a:t>
            </a:r>
            <a:r>
              <a:rPr lang="en-US" altLang="en-US" dirty="0" smtClean="0"/>
              <a:t>: 0.1-1%</a:t>
            </a:r>
          </a:p>
          <a:p>
            <a:pPr lvl="1"/>
            <a:r>
              <a:rPr lang="en-US" altLang="en-US" dirty="0" err="1" smtClean="0"/>
              <a:t>Paloperidone</a:t>
            </a:r>
            <a:r>
              <a:rPr lang="en-US" altLang="en-US" dirty="0" smtClean="0"/>
              <a:t> 7%</a:t>
            </a:r>
          </a:p>
          <a:p>
            <a:r>
              <a:rPr lang="en-US" altLang="en-US" sz="2800" dirty="0" smtClean="0"/>
              <a:t>No case reports yet with: </a:t>
            </a:r>
            <a:r>
              <a:rPr lang="en-US" altLang="en-US" sz="2800" dirty="0" err="1" smtClean="0"/>
              <a:t>Asenapine</a:t>
            </a:r>
            <a:r>
              <a:rPr lang="en-US" altLang="en-US" sz="2800" dirty="0" smtClean="0"/>
              <a:t>, </a:t>
            </a:r>
            <a:r>
              <a:rPr lang="en-US" altLang="en-US" sz="2800" dirty="0" err="1" smtClean="0"/>
              <a:t>Lurasidone</a:t>
            </a:r>
            <a:endParaRPr lang="en-US" altLang="en-US" sz="2800" dirty="0" smtClean="0"/>
          </a:p>
          <a:p>
            <a:r>
              <a:rPr lang="en-US" altLang="en-US" sz="2800" dirty="0" smtClean="0"/>
              <a:t>Address other risk factors for torsade de pointes</a:t>
            </a:r>
          </a:p>
          <a:p>
            <a:pPr lvl="2"/>
            <a:r>
              <a:rPr lang="en-US" sz="1200" dirty="0" smtClean="0"/>
              <a:t>Micromedex 2.0 </a:t>
            </a:r>
          </a:p>
          <a:p>
            <a:pPr lvl="2"/>
            <a:r>
              <a:rPr lang="en-US" sz="1200" dirty="0" smtClean="0">
                <a:solidFill>
                  <a:schemeClr val="tx1"/>
                </a:solidFill>
              </a:rPr>
              <a:t>Beach et al- </a:t>
            </a:r>
            <a:r>
              <a:rPr lang="en-US" sz="1200" i="1" dirty="0" err="1" smtClean="0">
                <a:solidFill>
                  <a:schemeClr val="tx1"/>
                </a:solidFill>
              </a:rPr>
              <a:t>QTc</a:t>
            </a:r>
            <a:r>
              <a:rPr lang="en-US" sz="1200" i="1" dirty="0" smtClean="0">
                <a:solidFill>
                  <a:schemeClr val="tx1"/>
                </a:solidFill>
              </a:rPr>
              <a:t> prolongation, </a:t>
            </a:r>
            <a:r>
              <a:rPr lang="en-US" sz="1200" i="1" dirty="0" err="1" smtClean="0">
                <a:solidFill>
                  <a:schemeClr val="tx1"/>
                </a:solidFill>
              </a:rPr>
              <a:t>torsades</a:t>
            </a:r>
            <a:r>
              <a:rPr lang="en-US" sz="1200" i="1" dirty="0" smtClean="0">
                <a:solidFill>
                  <a:schemeClr val="tx1"/>
                </a:solidFill>
              </a:rPr>
              <a:t> de pointes, and psychotropic medications</a:t>
            </a:r>
            <a:r>
              <a:rPr lang="en-US" sz="1200" dirty="0" smtClean="0">
                <a:solidFill>
                  <a:schemeClr val="tx1"/>
                </a:solidFill>
              </a:rPr>
              <a:t>.Psychosomatics.</a:t>
            </a:r>
            <a:r>
              <a:rPr lang="en-US" sz="1200" dirty="0" smtClean="0"/>
              <a:t>2013 Jan-Feb;54(1):1-13</a:t>
            </a:r>
            <a:r>
              <a:rPr lang="en-US" dirty="0" smtClean="0"/>
              <a:t>.</a:t>
            </a:r>
          </a:p>
          <a:p>
            <a:pPr lvl="2"/>
            <a:endParaRPr lang="en-US" altLang="en-US" dirty="0" smtClean="0"/>
          </a:p>
          <a:p>
            <a:pPr lvl="2"/>
            <a:endParaRPr lang="en-US" altLang="en-US" dirty="0" smtClean="0"/>
          </a:p>
          <a:p>
            <a:endParaRPr lang="en-US" altLang="en-US" dirty="0" smtClean="0"/>
          </a:p>
          <a:p>
            <a:endParaRPr lang="en-US" altLang="en-US" dirty="0" smtClean="0"/>
          </a:p>
        </p:txBody>
      </p:sp>
      <p:sp>
        <p:nvSpPr>
          <p:cNvPr id="13316" name="Slide Number Placeholder 3"/>
          <p:cNvSpPr>
            <a:spLocks noGrp="1"/>
          </p:cNvSpPr>
          <p:nvPr>
            <p:ph type="sldNum" sz="quarter" idx="12"/>
          </p:nvPr>
        </p:nvSpPr>
        <p:spPr>
          <a:noFill/>
        </p:spPr>
        <p:txBody>
          <a:bodyPr/>
          <a:lstStyle/>
          <a:p>
            <a:pPr>
              <a:buFont typeface="Arial" pitchFamily="34" charset="0"/>
              <a:buNone/>
            </a:pPr>
            <a:fld id="{ABF975C7-D324-413F-915D-903B23F1CBC9}" type="slidenum">
              <a:rPr lang="en-US" altLang="en-US" smtClean="0">
                <a:latin typeface="Arial" pitchFamily="34" charset="0"/>
                <a:cs typeface="Lucida Sans Unicode" pitchFamily="34" charset="0"/>
              </a:rPr>
              <a:pPr>
                <a:buFont typeface="Arial" pitchFamily="34" charset="0"/>
                <a:buNone/>
              </a:pPr>
              <a:t>11</a:t>
            </a:fld>
            <a:endParaRPr lang="en-US" altLang="en-US" smtClean="0">
              <a:latin typeface="Arial" pitchFamily="34" charset="0"/>
              <a:cs typeface="Lucida Sans Unicode"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25450" y="419100"/>
            <a:ext cx="8228013" cy="723900"/>
          </a:xfrm>
        </p:spPr>
        <p:txBody>
          <a:bodyPr tIns="12801">
            <a:normAutofit fontScale="90000"/>
          </a:bodyPr>
          <a:lstStyle/>
          <a:p>
            <a:pPr eaLnBrk="1">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3200" dirty="0" smtClean="0"/>
              <a:t>Cardiovascular disease </a:t>
            </a:r>
            <a:br>
              <a:rPr lang="en-US" altLang="en-US" sz="3200" dirty="0" smtClean="0"/>
            </a:br>
            <a:r>
              <a:rPr lang="en-GB" altLang="en-US" sz="2800" dirty="0" smtClean="0"/>
              <a:t>Torsade de pointes induced by psychotropic drugs and the prevalence of its risk factors</a:t>
            </a:r>
          </a:p>
        </p:txBody>
      </p:sp>
      <p:pic>
        <p:nvPicPr>
          <p:cNvPr id="14339" name="Picture 2"/>
          <p:cNvPicPr>
            <a:picLocks noChangeAspect="1" noChangeArrowheads="1"/>
          </p:cNvPicPr>
          <p:nvPr/>
        </p:nvPicPr>
        <p:blipFill>
          <a:blip r:embed="rId3" cstate="print"/>
          <a:srcRect/>
          <a:stretch>
            <a:fillRect/>
          </a:stretch>
        </p:blipFill>
        <p:spPr bwMode="auto">
          <a:xfrm>
            <a:off x="1371600" y="1600200"/>
            <a:ext cx="4876800" cy="4608513"/>
          </a:xfrm>
          <a:prstGeom prst="rect">
            <a:avLst/>
          </a:prstGeom>
          <a:noFill/>
          <a:ln w="9525">
            <a:noFill/>
            <a:round/>
            <a:headEnd/>
            <a:tailEnd/>
          </a:ln>
        </p:spPr>
      </p:pic>
      <p:pic>
        <p:nvPicPr>
          <p:cNvPr id="14340" name="Picture 3"/>
          <p:cNvPicPr>
            <a:picLocks noChangeAspect="1" noChangeArrowheads="1"/>
          </p:cNvPicPr>
          <p:nvPr/>
        </p:nvPicPr>
        <p:blipFill>
          <a:blip r:embed="rId4"/>
          <a:srcRect/>
          <a:stretch>
            <a:fillRect/>
          </a:stretch>
        </p:blipFill>
        <p:spPr bwMode="auto">
          <a:xfrm>
            <a:off x="0" y="0"/>
            <a:ext cx="0" cy="0"/>
          </a:xfrm>
          <a:prstGeom prst="rect">
            <a:avLst/>
          </a:prstGeom>
          <a:noFill/>
          <a:ln w="9525">
            <a:noFill/>
            <a:round/>
            <a:headEnd/>
            <a:tailEnd/>
          </a:ln>
        </p:spPr>
      </p:pic>
      <p:sp>
        <p:nvSpPr>
          <p:cNvPr id="14341" name="Text Box 4"/>
          <p:cNvSpPr txBox="1">
            <a:spLocks noChangeArrowheads="1"/>
          </p:cNvSpPr>
          <p:nvPr/>
        </p:nvSpPr>
        <p:spPr bwMode="auto">
          <a:xfrm>
            <a:off x="1143000" y="6335713"/>
            <a:ext cx="8001000" cy="446087"/>
          </a:xfrm>
          <a:prstGeom prst="rect">
            <a:avLst/>
          </a:prstGeom>
          <a:noFill/>
          <a:ln w="9525">
            <a:noFill/>
            <a:round/>
            <a:headEnd/>
            <a:tailEnd/>
          </a:ln>
        </p:spPr>
        <p:txBody>
          <a:bodyPr lIns="81639" tIns="49620" rIns="81639" bIns="40820"/>
          <a:lstStyle/>
          <a:p>
            <a:pPr>
              <a:tabLst>
                <a:tab pos="655638" algn="l"/>
                <a:tab pos="1312863" algn="l"/>
                <a:tab pos="1968500" algn="l"/>
                <a:tab pos="2625725" algn="l"/>
                <a:tab pos="3282950" algn="l"/>
                <a:tab pos="3938588" algn="l"/>
                <a:tab pos="4595813" algn="l"/>
                <a:tab pos="5253038" algn="l"/>
                <a:tab pos="5908675" algn="l"/>
              </a:tabLst>
            </a:pPr>
            <a:r>
              <a:rPr lang="en-GB" altLang="en-US" sz="1000" b="1">
                <a:solidFill>
                  <a:srgbClr val="000000"/>
                </a:solidFill>
              </a:rPr>
              <a:t>Justo et al. Acta Psychiatrica Scandinavica-</a:t>
            </a:r>
            <a:r>
              <a:rPr lang="en-GB" altLang="en-US" sz="1000">
                <a:solidFill>
                  <a:srgbClr val="000000"/>
                </a:solidFill>
                <a:hlinkClick r:id="rId5"/>
              </a:rPr>
              <a:t> </a:t>
            </a:r>
            <a:r>
              <a:rPr lang="en-GB" altLang="en-US" sz="1000">
                <a:solidFill>
                  <a:srgbClr val="000000"/>
                </a:solidFill>
              </a:rPr>
              <a:t>pages 171-176, 8 FEB 2005</a:t>
            </a:r>
            <a:br>
              <a:rPr lang="en-GB" altLang="en-US" sz="1000">
                <a:solidFill>
                  <a:srgbClr val="000000"/>
                </a:solidFill>
              </a:rPr>
            </a:br>
            <a:r>
              <a:rPr lang="en-GB" altLang="en-US" sz="1000">
                <a:solidFill>
                  <a:schemeClr val="tx1"/>
                </a:solidFill>
                <a:hlinkClick r:id="rId6"/>
              </a:rPr>
              <a:t>http://onlinelibrary.wiley.com/doi/10.1111/j.1600-0447.2004.00469.x/full#f1</a:t>
            </a:r>
          </a:p>
        </p:txBody>
      </p:sp>
      <p:sp>
        <p:nvSpPr>
          <p:cNvPr id="2" name="Slide Number Placeholder 1"/>
          <p:cNvSpPr>
            <a:spLocks noGrp="1"/>
          </p:cNvSpPr>
          <p:nvPr>
            <p:ph type="sldNum" idx="12"/>
          </p:nvPr>
        </p:nvSpPr>
        <p:spPr/>
        <p:txBody>
          <a:bodyPr/>
          <a:lstStyle/>
          <a:p>
            <a:pPr>
              <a:defRPr/>
            </a:pPr>
            <a:fld id="{31D8BE7B-AF92-48A5-8A3B-2AC029D98A96}" type="slidenum">
              <a:rPr lang="en-GB" smtClean="0"/>
              <a:pPr>
                <a:defRPr/>
              </a:pPr>
              <a:t>12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81000"/>
            <a:ext cx="8229600" cy="1143000"/>
          </a:xfrm>
        </p:spPr>
        <p:txBody>
          <a:bodyPr/>
          <a:lstStyle/>
          <a:p>
            <a:r>
              <a:rPr lang="en-US" altLang="en-US" dirty="0" smtClean="0"/>
              <a:t>Cardiovascular disease</a:t>
            </a:r>
            <a:br>
              <a:rPr lang="en-US" altLang="en-US" dirty="0" smtClean="0"/>
            </a:br>
            <a:r>
              <a:rPr lang="en-US" altLang="en-US" sz="3200" dirty="0" smtClean="0"/>
              <a:t>mood stabilizers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2708887"/>
              </p:ext>
            </p:extLst>
          </p:nvPr>
        </p:nvGraphicFramePr>
        <p:xfrm>
          <a:off x="457200" y="1743068"/>
          <a:ext cx="8229600" cy="2295532"/>
        </p:xfrm>
        <a:graphic>
          <a:graphicData uri="http://schemas.openxmlformats.org/drawingml/2006/table">
            <a:tbl>
              <a:tblPr firstRow="1" bandRow="1">
                <a:tableStyleId>{5C22544A-7EE6-4342-B048-85BDC9FD1C3A}</a:tableStyleId>
              </a:tblPr>
              <a:tblGrid>
                <a:gridCol w="2058194"/>
                <a:gridCol w="6171406"/>
              </a:tblGrid>
              <a:tr h="370590">
                <a:tc>
                  <a:txBody>
                    <a:bodyPr/>
                    <a:lstStyle/>
                    <a:p>
                      <a:r>
                        <a:rPr lang="en-US" sz="1800" dirty="0" smtClean="0"/>
                        <a:t>Medication</a:t>
                      </a:r>
                      <a:endParaRPr lang="en-US" sz="1800" dirty="0"/>
                    </a:p>
                  </a:txBody>
                  <a:tcPr marL="91475" marR="91475" marT="45688" marB="45688"/>
                </a:tc>
                <a:tc>
                  <a:txBody>
                    <a:bodyPr/>
                    <a:lstStyle/>
                    <a:p>
                      <a:r>
                        <a:rPr lang="en-US" sz="1800" dirty="0" smtClean="0"/>
                        <a:t>Effect (s)</a:t>
                      </a:r>
                      <a:endParaRPr lang="en-US" sz="1800" dirty="0"/>
                    </a:p>
                  </a:txBody>
                  <a:tcPr marL="91475" marR="91475" marT="45688" marB="45688"/>
                </a:tc>
              </a:tr>
              <a:tr h="914332">
                <a:tc>
                  <a:txBody>
                    <a:bodyPr/>
                    <a:lstStyle/>
                    <a:p>
                      <a:r>
                        <a:rPr lang="en-US" sz="1800" dirty="0" smtClean="0"/>
                        <a:t>Lithium</a:t>
                      </a:r>
                      <a:endParaRPr lang="en-US" sz="1800" dirty="0"/>
                    </a:p>
                  </a:txBody>
                  <a:tcPr marL="91475" marR="91475" marT="45688" marB="45688"/>
                </a:tc>
                <a:tc>
                  <a:txBody>
                    <a:bodyPr/>
                    <a:lstStyle/>
                    <a:p>
                      <a:r>
                        <a:rPr lang="en-US" sz="1800" dirty="0" smtClean="0"/>
                        <a:t>A-V</a:t>
                      </a:r>
                      <a:r>
                        <a:rPr lang="en-US" sz="1800" baseline="0" dirty="0" smtClean="0"/>
                        <a:t> block 28-40%</a:t>
                      </a:r>
                      <a:r>
                        <a:rPr lang="en-US" sz="1800" dirty="0" smtClean="0"/>
                        <a:t>bradycardia/arrest</a:t>
                      </a:r>
                    </a:p>
                    <a:p>
                      <a:r>
                        <a:rPr lang="en-US" sz="1800" dirty="0" smtClean="0"/>
                        <a:t>Contraindicated in </a:t>
                      </a:r>
                      <a:r>
                        <a:rPr lang="en-US" sz="1800" dirty="0" err="1" smtClean="0"/>
                        <a:t>Brugada</a:t>
                      </a:r>
                      <a:r>
                        <a:rPr lang="en-US" sz="1800" baseline="0" dirty="0" smtClean="0"/>
                        <a:t> syndrome</a:t>
                      </a:r>
                      <a:endParaRPr lang="en-US" sz="1800" dirty="0" smtClean="0"/>
                    </a:p>
                    <a:p>
                      <a:r>
                        <a:rPr lang="en-US" sz="1800" dirty="0" smtClean="0"/>
                        <a:t>Significant</a:t>
                      </a:r>
                      <a:r>
                        <a:rPr lang="en-US" sz="1800" baseline="0" dirty="0" smtClean="0"/>
                        <a:t> interactions with ACE, diuretics</a:t>
                      </a:r>
                      <a:endParaRPr lang="en-US" sz="1800" dirty="0"/>
                    </a:p>
                  </a:txBody>
                  <a:tcPr marL="91475" marR="91475" marT="45688" marB="45688"/>
                </a:tc>
              </a:tr>
              <a:tr h="640013">
                <a:tc>
                  <a:txBody>
                    <a:bodyPr/>
                    <a:lstStyle/>
                    <a:p>
                      <a:r>
                        <a:rPr lang="en-US" sz="1800" dirty="0" err="1" smtClean="0"/>
                        <a:t>Valproic</a:t>
                      </a:r>
                      <a:r>
                        <a:rPr lang="en-US" sz="1800" dirty="0" smtClean="0"/>
                        <a:t> acid</a:t>
                      </a:r>
                      <a:endParaRPr lang="en-US" sz="1800" dirty="0"/>
                    </a:p>
                  </a:txBody>
                  <a:tcPr marL="91475" marR="91475" marT="45688" marB="45688"/>
                </a:tc>
                <a:tc>
                  <a:txBody>
                    <a:bodyPr/>
                    <a:lstStyle/>
                    <a:p>
                      <a:r>
                        <a:rPr lang="en-US" sz="1800" dirty="0" smtClean="0"/>
                        <a:t>No direct cardiovascular effects</a:t>
                      </a:r>
                    </a:p>
                    <a:p>
                      <a:r>
                        <a:rPr lang="en-US" sz="1800" dirty="0" smtClean="0"/>
                        <a:t>May lower platelets-significant if patients on warfarin</a:t>
                      </a:r>
                      <a:endParaRPr lang="en-US" sz="1800" dirty="0"/>
                    </a:p>
                  </a:txBody>
                  <a:tcPr marL="91475" marR="91475" marT="45688" marB="45688"/>
                </a:tc>
              </a:tr>
              <a:tr h="370590">
                <a:tc>
                  <a:txBody>
                    <a:bodyPr/>
                    <a:lstStyle/>
                    <a:p>
                      <a:endParaRPr lang="en-US" sz="1800" dirty="0"/>
                    </a:p>
                  </a:txBody>
                  <a:tcPr marL="91475" marR="91475" marT="45688" marB="45688"/>
                </a:tc>
                <a:tc>
                  <a:txBody>
                    <a:bodyPr/>
                    <a:lstStyle/>
                    <a:p>
                      <a:endParaRPr lang="en-US" sz="1800" dirty="0"/>
                    </a:p>
                  </a:txBody>
                  <a:tcPr marL="91475" marR="91475" marT="45688" marB="45688"/>
                </a:tc>
              </a:tr>
            </a:tbl>
          </a:graphicData>
        </a:graphic>
      </p:graphicFrame>
      <p:sp>
        <p:nvSpPr>
          <p:cNvPr id="15380" name="Slide Number Placeholder 3"/>
          <p:cNvSpPr>
            <a:spLocks noGrp="1"/>
          </p:cNvSpPr>
          <p:nvPr>
            <p:ph type="sldNum" sz="quarter" idx="12"/>
          </p:nvPr>
        </p:nvSpPr>
        <p:spPr>
          <a:noFill/>
        </p:spPr>
        <p:txBody>
          <a:bodyPr/>
          <a:lstStyle/>
          <a:p>
            <a:pPr>
              <a:buFont typeface="Arial" pitchFamily="34" charset="0"/>
              <a:buNone/>
            </a:pPr>
            <a:fld id="{D0117A60-6F84-491E-AA97-D0F6E7EE9BBE}" type="slidenum">
              <a:rPr lang="en-US" altLang="en-US" smtClean="0">
                <a:latin typeface="Arial" pitchFamily="34" charset="0"/>
                <a:cs typeface="Lucida Sans Unicode" pitchFamily="34" charset="0"/>
              </a:rPr>
              <a:pPr>
                <a:buFont typeface="Arial" pitchFamily="34" charset="0"/>
                <a:buNone/>
              </a:pPr>
              <a:t>13</a:t>
            </a:fld>
            <a:endParaRPr lang="en-US" altLang="en-US" smtClean="0">
              <a:latin typeface="Arial" pitchFamily="34" charset="0"/>
              <a:cs typeface="Lucida Sans Unicode"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Liver disease</a:t>
            </a:r>
          </a:p>
        </p:txBody>
      </p:sp>
      <p:sp>
        <p:nvSpPr>
          <p:cNvPr id="16387" name="Content Placeholder 2"/>
          <p:cNvSpPr>
            <a:spLocks noGrp="1"/>
          </p:cNvSpPr>
          <p:nvPr>
            <p:ph idx="1"/>
          </p:nvPr>
        </p:nvSpPr>
        <p:spPr>
          <a:xfrm>
            <a:off x="-152400" y="1676400"/>
            <a:ext cx="9296400" cy="4522788"/>
          </a:xfrm>
        </p:spPr>
        <p:txBody>
          <a:bodyPr/>
          <a:lstStyle/>
          <a:p>
            <a:pPr lvl="1"/>
            <a:r>
              <a:rPr lang="en-US" altLang="en-US" smtClean="0"/>
              <a:t>Adjust the dose according to Child Pugh Score (CPS):</a:t>
            </a:r>
          </a:p>
          <a:p>
            <a:pPr lvl="2"/>
            <a:r>
              <a:rPr lang="en-US" altLang="en-US" smtClean="0"/>
              <a:t>CPS score A- 75-100% of regular dose</a:t>
            </a:r>
          </a:p>
          <a:p>
            <a:pPr lvl="2"/>
            <a:r>
              <a:rPr lang="en-US" altLang="en-US" smtClean="0"/>
              <a:t>CPS score B-50% of regular dose</a:t>
            </a:r>
          </a:p>
          <a:p>
            <a:pPr lvl="2"/>
            <a:r>
              <a:rPr lang="en-US" altLang="en-US" smtClean="0"/>
              <a:t>CPS score C-cautiously</a:t>
            </a:r>
          </a:p>
          <a:p>
            <a:pPr lvl="3"/>
            <a:r>
              <a:rPr lang="en-US" altLang="en-US" sz="1600" i="1" smtClean="0"/>
              <a:t>Ferrando et al-Clinical Manual of Psychopharmacology in the Medically Ill, APA Publishing 2010</a:t>
            </a:r>
          </a:p>
          <a:p>
            <a:endParaRPr lang="en-US" altLang="en-US" smtClean="0"/>
          </a:p>
        </p:txBody>
      </p:sp>
      <p:sp>
        <p:nvSpPr>
          <p:cNvPr id="16388" name="Slide Number Placeholder 3"/>
          <p:cNvSpPr>
            <a:spLocks noGrp="1"/>
          </p:cNvSpPr>
          <p:nvPr>
            <p:ph type="sldNum" sz="quarter" idx="12"/>
          </p:nvPr>
        </p:nvSpPr>
        <p:spPr>
          <a:noFill/>
        </p:spPr>
        <p:txBody>
          <a:bodyPr/>
          <a:lstStyle/>
          <a:p>
            <a:pPr>
              <a:buFont typeface="Arial" pitchFamily="34" charset="0"/>
              <a:buNone/>
            </a:pPr>
            <a:fld id="{79FC5A62-6E61-45C8-9A56-D7D86CC227E8}" type="slidenum">
              <a:rPr lang="en-US" altLang="en-US" smtClean="0">
                <a:latin typeface="Arial" pitchFamily="34" charset="0"/>
                <a:cs typeface="Lucida Sans Unicode" pitchFamily="34" charset="0"/>
              </a:rPr>
              <a:pPr>
                <a:buFont typeface="Arial" pitchFamily="34" charset="0"/>
                <a:buNone/>
              </a:pPr>
              <a:t>14</a:t>
            </a:fld>
            <a:endParaRPr lang="en-US" altLang="en-US" smtClean="0">
              <a:latin typeface="Arial" pitchFamily="34" charset="0"/>
              <a:cs typeface="Lucida Sans Unicode" pitchFamily="34" charset="0"/>
            </a:endParaRPr>
          </a:p>
        </p:txBody>
      </p:sp>
      <p:sp>
        <p:nvSpPr>
          <p:cNvPr id="2" name="TextBox 1"/>
          <p:cNvSpPr txBox="1"/>
          <p:nvPr/>
        </p:nvSpPr>
        <p:spPr>
          <a:xfrm>
            <a:off x="838200" y="4800600"/>
            <a:ext cx="8001000" cy="1570038"/>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defRPr/>
            </a:pPr>
            <a:r>
              <a:rPr lang="en-US" dirty="0">
                <a:solidFill>
                  <a:schemeClr val="accent2"/>
                </a:solidFill>
              </a:rPr>
              <a:t>Child-Pugh Score for cirrhosis takes into consideration the values of albumin, bilirubin, INR and the presence of ascites and/or encephalopathy; </a:t>
            </a:r>
          </a:p>
          <a:p>
            <a:pPr>
              <a:defRPr/>
            </a:pPr>
            <a:r>
              <a:rPr lang="en-US" dirty="0">
                <a:solidFill>
                  <a:schemeClr val="accent2"/>
                </a:solidFill>
              </a:rPr>
              <a:t>http://www.mdcalc.com/child-pugh-score-for-cirrhosis-mortality </a:t>
            </a:r>
          </a:p>
          <a:p>
            <a:pPr>
              <a:defRPr/>
            </a:pPr>
            <a:r>
              <a:rPr lang="en-US" sz="1200" i="1" dirty="0">
                <a:solidFill>
                  <a:schemeClr val="accent2"/>
                </a:solidFill>
              </a:rPr>
              <a:t>Child CG, </a:t>
            </a:r>
            <a:r>
              <a:rPr lang="en-US" sz="1200" i="1" dirty="0" err="1">
                <a:solidFill>
                  <a:schemeClr val="accent2"/>
                </a:solidFill>
              </a:rPr>
              <a:t>Turcotte</a:t>
            </a:r>
            <a:r>
              <a:rPr lang="en-US" sz="1200" i="1" dirty="0">
                <a:solidFill>
                  <a:schemeClr val="accent2"/>
                </a:solidFill>
              </a:rPr>
              <a:t> JG. Surgery and portal hypertension. In: The liver and portal hypertension. Edited by CG Child. Philadelphia: Saunders 1964:50-64.</a:t>
            </a:r>
          </a:p>
          <a:p>
            <a:pPr>
              <a:defRPr/>
            </a:pPr>
            <a:endParaRPr lang="en-US" dirty="0">
              <a:solidFill>
                <a:schemeClr val="accent6">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60375"/>
            <a:ext cx="8226425" cy="1139825"/>
          </a:xfrm>
        </p:spPr>
        <p:txBody>
          <a:bodyPr/>
          <a:lstStyle/>
          <a:p>
            <a:r>
              <a:rPr lang="en-US" altLang="en-US" dirty="0" smtClean="0"/>
              <a:t>Liver disease</a:t>
            </a:r>
            <a:br>
              <a:rPr lang="en-US" altLang="en-US" dirty="0" smtClean="0"/>
            </a:br>
            <a:r>
              <a:rPr lang="en-US" altLang="en-US" sz="2800" dirty="0" err="1" smtClean="0"/>
              <a:t>psychotropics</a:t>
            </a:r>
            <a:r>
              <a:rPr lang="en-US" altLang="en-US" sz="2800" dirty="0" smtClean="0"/>
              <a:t> with hepatotoxic potential to avoid</a:t>
            </a:r>
          </a:p>
        </p:txBody>
      </p:sp>
      <p:sp>
        <p:nvSpPr>
          <p:cNvPr id="17411" name="Content Placeholder 2"/>
          <p:cNvSpPr>
            <a:spLocks noGrp="1"/>
          </p:cNvSpPr>
          <p:nvPr>
            <p:ph idx="1"/>
          </p:nvPr>
        </p:nvSpPr>
        <p:spPr>
          <a:ln>
            <a:solidFill>
              <a:srgbClr val="FFFF00"/>
            </a:solidFill>
          </a:ln>
        </p:spPr>
        <p:txBody>
          <a:bodyPr/>
          <a:lstStyle/>
          <a:p>
            <a:endParaRPr lang="en-US" altLang="en-US" smtClean="0"/>
          </a:p>
          <a:p>
            <a:r>
              <a:rPr lang="en-US" altLang="en-US" smtClean="0"/>
              <a:t>Divalproex</a:t>
            </a:r>
          </a:p>
          <a:p>
            <a:r>
              <a:rPr lang="en-US" altLang="en-US" smtClean="0"/>
              <a:t>Carbamazepine</a:t>
            </a:r>
          </a:p>
          <a:p>
            <a:r>
              <a:rPr lang="en-US" altLang="en-US" smtClean="0"/>
              <a:t>Duloxetine</a:t>
            </a:r>
          </a:p>
          <a:p>
            <a:r>
              <a:rPr lang="en-US" altLang="en-US" smtClean="0"/>
              <a:t>Serzone</a:t>
            </a:r>
          </a:p>
          <a:p>
            <a:r>
              <a:rPr lang="en-US" altLang="en-US" smtClean="0"/>
              <a:t>Naltrexone</a:t>
            </a:r>
          </a:p>
          <a:p>
            <a:r>
              <a:rPr lang="en-US" altLang="en-US" smtClean="0"/>
              <a:t>Disulfiram</a:t>
            </a:r>
          </a:p>
          <a:p>
            <a:endParaRPr lang="en-US" altLang="en-US" smtClean="0"/>
          </a:p>
        </p:txBody>
      </p:sp>
      <p:sp>
        <p:nvSpPr>
          <p:cNvPr id="17412" name="Slide Number Placeholder 3"/>
          <p:cNvSpPr>
            <a:spLocks noGrp="1"/>
          </p:cNvSpPr>
          <p:nvPr>
            <p:ph type="sldNum" sz="quarter" idx="12"/>
          </p:nvPr>
        </p:nvSpPr>
        <p:spPr>
          <a:noFill/>
        </p:spPr>
        <p:txBody>
          <a:bodyPr/>
          <a:lstStyle/>
          <a:p>
            <a:pPr>
              <a:buFont typeface="Arial" pitchFamily="34" charset="0"/>
              <a:buNone/>
            </a:pPr>
            <a:fld id="{A1DBE2C3-F2FC-4FEE-8416-2E397D7890AD}" type="slidenum">
              <a:rPr lang="en-US" altLang="en-US" smtClean="0">
                <a:latin typeface="Arial" pitchFamily="34" charset="0"/>
                <a:cs typeface="Lucida Sans Unicode" pitchFamily="34" charset="0"/>
              </a:rPr>
              <a:pPr>
                <a:buFont typeface="Arial" pitchFamily="34" charset="0"/>
                <a:buNone/>
              </a:pPr>
              <a:t>15</a:t>
            </a:fld>
            <a:endParaRPr lang="en-US" altLang="en-US" smtClean="0">
              <a:latin typeface="Arial" pitchFamily="34" charset="0"/>
              <a:cs typeface="Lucida Sans Unicode"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1143000"/>
          </a:xfrm>
        </p:spPr>
        <p:txBody>
          <a:bodyPr/>
          <a:lstStyle/>
          <a:p>
            <a:r>
              <a:rPr lang="en-US" altLang="en-US" dirty="0" smtClean="0"/>
              <a:t>Liver disease</a:t>
            </a:r>
            <a:br>
              <a:rPr lang="en-US" altLang="en-US" dirty="0" smtClean="0"/>
            </a:br>
            <a:r>
              <a:rPr lang="en-US" altLang="en-US" sz="3200" dirty="0" err="1" smtClean="0"/>
              <a:t>psychotropics</a:t>
            </a:r>
            <a:r>
              <a:rPr lang="en-US" altLang="en-US" sz="3200" dirty="0" smtClean="0"/>
              <a:t> and elevated transaminases</a:t>
            </a:r>
          </a:p>
        </p:txBody>
      </p:sp>
      <p:sp>
        <p:nvSpPr>
          <p:cNvPr id="18435" name="Content Placeholder 2"/>
          <p:cNvSpPr>
            <a:spLocks noGrp="1"/>
          </p:cNvSpPr>
          <p:nvPr>
            <p:ph idx="1"/>
          </p:nvPr>
        </p:nvSpPr>
        <p:spPr/>
        <p:txBody>
          <a:bodyPr/>
          <a:lstStyle/>
          <a:p>
            <a:endParaRPr lang="en-US" altLang="en-US" smtClean="0"/>
          </a:p>
          <a:p>
            <a:r>
              <a:rPr lang="en-US" altLang="en-US" smtClean="0"/>
              <a:t>Most antipsychotics have been reported to cause elevations in AST/ALT</a:t>
            </a:r>
          </a:p>
          <a:p>
            <a:pPr lvl="1"/>
            <a:r>
              <a:rPr lang="en-US" altLang="en-US" smtClean="0"/>
              <a:t>Olanzapine 2-10%, Quetiapine 1-6%</a:t>
            </a:r>
          </a:p>
          <a:p>
            <a:pPr lvl="1"/>
            <a:r>
              <a:rPr lang="en-US" altLang="en-US" smtClean="0"/>
              <a:t>Rare with ziprasidone, risperidone</a:t>
            </a:r>
          </a:p>
          <a:p>
            <a:pPr lvl="1"/>
            <a:r>
              <a:rPr lang="en-US" altLang="en-US" smtClean="0"/>
              <a:t>No reports yet with Asenapine, Paliperidone, iloperidone</a:t>
            </a:r>
          </a:p>
        </p:txBody>
      </p:sp>
      <p:sp>
        <p:nvSpPr>
          <p:cNvPr id="18436" name="Slide Number Placeholder 3"/>
          <p:cNvSpPr>
            <a:spLocks noGrp="1"/>
          </p:cNvSpPr>
          <p:nvPr>
            <p:ph type="sldNum" sz="quarter" idx="12"/>
          </p:nvPr>
        </p:nvSpPr>
        <p:spPr>
          <a:noFill/>
        </p:spPr>
        <p:txBody>
          <a:bodyPr/>
          <a:lstStyle/>
          <a:p>
            <a:pPr>
              <a:buFont typeface="Arial" pitchFamily="34" charset="0"/>
              <a:buNone/>
            </a:pPr>
            <a:fld id="{5A634647-3313-42C6-AFEF-C9CFB5B86FA4}" type="slidenum">
              <a:rPr lang="en-US" altLang="en-US" smtClean="0">
                <a:latin typeface="Arial" pitchFamily="34" charset="0"/>
                <a:cs typeface="Lucida Sans Unicode" pitchFamily="34" charset="0"/>
              </a:rPr>
              <a:pPr>
                <a:buFont typeface="Arial" pitchFamily="34" charset="0"/>
                <a:buNone/>
              </a:pPr>
              <a:t>16</a:t>
            </a:fld>
            <a:endParaRPr lang="en-US" altLang="en-US" smtClean="0">
              <a:latin typeface="Arial" pitchFamily="34" charset="0"/>
              <a:cs typeface="Lucida Sans Unicode"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1143000"/>
          </a:xfrm>
        </p:spPr>
        <p:txBody>
          <a:bodyPr/>
          <a:lstStyle/>
          <a:p>
            <a:r>
              <a:rPr lang="en-US" altLang="en-US" dirty="0" smtClean="0"/>
              <a:t>Liver Disease</a:t>
            </a:r>
            <a:br>
              <a:rPr lang="en-US" altLang="en-US" dirty="0" smtClean="0"/>
            </a:br>
            <a:r>
              <a:rPr lang="en-US" altLang="en-US" sz="3200" dirty="0" smtClean="0"/>
              <a:t>Benzodiazepines</a:t>
            </a:r>
          </a:p>
        </p:txBody>
      </p:sp>
      <p:sp>
        <p:nvSpPr>
          <p:cNvPr id="19459" name="Content Placeholder 2"/>
          <p:cNvSpPr>
            <a:spLocks noGrp="1"/>
          </p:cNvSpPr>
          <p:nvPr>
            <p:ph idx="1"/>
          </p:nvPr>
        </p:nvSpPr>
        <p:spPr>
          <a:xfrm>
            <a:off x="457200" y="1676400"/>
            <a:ext cx="8226425" cy="4343400"/>
          </a:xfrm>
        </p:spPr>
        <p:txBody>
          <a:bodyPr/>
          <a:lstStyle/>
          <a:p>
            <a:pPr>
              <a:defRPr/>
            </a:pPr>
            <a:r>
              <a:rPr lang="en-US" dirty="0" smtClean="0"/>
              <a:t>Typically they worsen the hepatic encephalopathy </a:t>
            </a:r>
          </a:p>
          <a:p>
            <a:pPr lvl="2">
              <a:defRPr/>
            </a:pPr>
            <a:r>
              <a:rPr lang="en-US" sz="1600" i="1" dirty="0" smtClean="0"/>
              <a:t>A whole issue of Lancet was dedicated to this topic </a:t>
            </a:r>
            <a:r>
              <a:rPr lang="en-US" sz="1600" i="1" dirty="0" err="1" smtClean="0"/>
              <a:t>Vol</a:t>
            </a:r>
            <a:r>
              <a:rPr lang="en-US" sz="1600" i="1" dirty="0" smtClean="0"/>
              <a:t> 333, Issue 8636, 4 March 1989, Pages 491–492</a:t>
            </a:r>
          </a:p>
          <a:p>
            <a:pPr>
              <a:defRPr/>
            </a:pPr>
            <a:r>
              <a:rPr lang="en-US" dirty="0" smtClean="0"/>
              <a:t>If absolutely needed (E.g. treatment of alcohol withdrawal in patients with liver disease) the following are preferred due to lack of active metabolites: </a:t>
            </a:r>
          </a:p>
          <a:p>
            <a:pPr lvl="1">
              <a:defRPr/>
            </a:pPr>
            <a:r>
              <a:rPr lang="en-US" b="1" dirty="0" err="1" smtClean="0"/>
              <a:t>O</a:t>
            </a:r>
            <a:r>
              <a:rPr lang="en-US" dirty="0" err="1" smtClean="0"/>
              <a:t>xazepam</a:t>
            </a:r>
            <a:endParaRPr lang="en-US" dirty="0" smtClean="0"/>
          </a:p>
          <a:p>
            <a:pPr lvl="1">
              <a:defRPr/>
            </a:pPr>
            <a:r>
              <a:rPr lang="en-US" b="1" dirty="0" err="1" smtClean="0"/>
              <a:t>T</a:t>
            </a:r>
            <a:r>
              <a:rPr lang="en-US" dirty="0" err="1" smtClean="0"/>
              <a:t>emazepam</a:t>
            </a:r>
            <a:r>
              <a:rPr lang="en-US" dirty="0" smtClean="0"/>
              <a:t>                       </a:t>
            </a:r>
            <a:r>
              <a:rPr lang="en-US" sz="1600" i="1" dirty="0" smtClean="0"/>
              <a:t>“</a:t>
            </a:r>
            <a:r>
              <a:rPr lang="en-US" sz="1600" b="1" i="1" dirty="0" smtClean="0"/>
              <a:t>O</a:t>
            </a:r>
            <a:r>
              <a:rPr lang="en-US" sz="1600" i="1" dirty="0" smtClean="0"/>
              <a:t>utside </a:t>
            </a:r>
            <a:r>
              <a:rPr lang="en-US" sz="1600" b="1" i="1" dirty="0" smtClean="0"/>
              <a:t>T</a:t>
            </a:r>
            <a:r>
              <a:rPr lang="en-US" sz="1600" i="1" dirty="0" smtClean="0"/>
              <a:t>he </a:t>
            </a:r>
            <a:r>
              <a:rPr lang="en-US" sz="1600" b="1" i="1" dirty="0" smtClean="0"/>
              <a:t>L</a:t>
            </a:r>
            <a:r>
              <a:rPr lang="en-US" sz="1600" i="1" dirty="0" smtClean="0"/>
              <a:t>iver (OLT)”</a:t>
            </a:r>
            <a:endParaRPr lang="en-US" dirty="0" smtClean="0"/>
          </a:p>
          <a:p>
            <a:pPr lvl="1">
              <a:defRPr/>
            </a:pPr>
            <a:r>
              <a:rPr lang="en-US" b="1" dirty="0" err="1" smtClean="0"/>
              <a:t>L</a:t>
            </a:r>
            <a:r>
              <a:rPr lang="en-US" dirty="0" err="1" smtClean="0"/>
              <a:t>orazepam</a:t>
            </a:r>
            <a:endParaRPr lang="en-US" dirty="0" smtClean="0"/>
          </a:p>
          <a:p>
            <a:pPr marL="457200" lvl="1" indent="0">
              <a:buFont typeface="Arial" pitchFamily="34" charset="0"/>
              <a:buNone/>
              <a:defRPr/>
            </a:pPr>
            <a:endParaRPr lang="en-US" dirty="0" smtClean="0"/>
          </a:p>
        </p:txBody>
      </p:sp>
      <p:sp>
        <p:nvSpPr>
          <p:cNvPr id="19460" name="Slide Number Placeholder 3"/>
          <p:cNvSpPr>
            <a:spLocks noGrp="1"/>
          </p:cNvSpPr>
          <p:nvPr>
            <p:ph type="sldNum" sz="quarter" idx="12"/>
          </p:nvPr>
        </p:nvSpPr>
        <p:spPr>
          <a:noFill/>
        </p:spPr>
        <p:txBody>
          <a:bodyPr/>
          <a:lstStyle/>
          <a:p>
            <a:pPr>
              <a:buFont typeface="Arial" pitchFamily="34" charset="0"/>
              <a:buNone/>
            </a:pPr>
            <a:fld id="{9DE51F4D-D6C8-4952-B75F-4B806087EFBF}" type="slidenum">
              <a:rPr lang="en-US" altLang="en-US" smtClean="0">
                <a:latin typeface="Arial" pitchFamily="34" charset="0"/>
                <a:cs typeface="Lucida Sans Unicode" pitchFamily="34" charset="0"/>
              </a:rPr>
              <a:pPr>
                <a:buFont typeface="Arial" pitchFamily="34" charset="0"/>
                <a:buNone/>
              </a:pPr>
              <a:t>17</a:t>
            </a:fld>
            <a:endParaRPr lang="en-US" altLang="en-US" smtClean="0">
              <a:latin typeface="Arial" pitchFamily="34" charset="0"/>
              <a:cs typeface="Lucida Sans Unicode"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Case no. 2</a:t>
            </a:r>
          </a:p>
        </p:txBody>
      </p:sp>
      <p:sp>
        <p:nvSpPr>
          <p:cNvPr id="20483" name="Content Placeholder 2"/>
          <p:cNvSpPr>
            <a:spLocks noGrp="1"/>
          </p:cNvSpPr>
          <p:nvPr>
            <p:ph idx="1"/>
          </p:nvPr>
        </p:nvSpPr>
        <p:spPr/>
        <p:txBody>
          <a:bodyPr/>
          <a:lstStyle/>
          <a:p>
            <a:r>
              <a:rPr lang="en-US" altLang="en-US" smtClean="0"/>
              <a:t>48y/o w with depression, bordeline PD, alcohol dependence, history of delirium tremens, admitted  in the ICU with acute liver failure following Tylenol ingestion in a suicide attempt. She is encephalopathic, with ammonia of 180, but also tremolous, diaphoretic, with fluctuating heart rate and blood pressure. The team does not want to give sedatives because they can alter her mental status. </a:t>
            </a:r>
          </a:p>
        </p:txBody>
      </p:sp>
      <p:sp>
        <p:nvSpPr>
          <p:cNvPr id="20484" name="Slide Number Placeholder 3"/>
          <p:cNvSpPr>
            <a:spLocks noGrp="1"/>
          </p:cNvSpPr>
          <p:nvPr>
            <p:ph type="sldNum" sz="quarter" idx="12"/>
          </p:nvPr>
        </p:nvSpPr>
        <p:spPr>
          <a:noFill/>
        </p:spPr>
        <p:txBody>
          <a:bodyPr/>
          <a:lstStyle/>
          <a:p>
            <a:pPr>
              <a:buFont typeface="Arial" pitchFamily="34" charset="0"/>
              <a:buNone/>
            </a:pPr>
            <a:fld id="{BCEDEAB3-6096-4117-8D39-5428BD756957}" type="slidenum">
              <a:rPr lang="en-US" altLang="en-US" smtClean="0">
                <a:latin typeface="Arial" pitchFamily="34" charset="0"/>
                <a:cs typeface="Lucida Sans Unicode" pitchFamily="34" charset="0"/>
              </a:rPr>
              <a:pPr>
                <a:buFont typeface="Arial" pitchFamily="34" charset="0"/>
                <a:buNone/>
              </a:pPr>
              <a:t>18</a:t>
            </a:fld>
            <a:endParaRPr lang="en-US" altLang="en-US" smtClean="0">
              <a:latin typeface="Arial" pitchFamily="34" charset="0"/>
              <a:cs typeface="Lucida Sans Unicode"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Renal Disease</a:t>
            </a:r>
          </a:p>
        </p:txBody>
      </p:sp>
      <p:sp>
        <p:nvSpPr>
          <p:cNvPr id="21507" name="Content Placeholder 2"/>
          <p:cNvSpPr>
            <a:spLocks noGrp="1"/>
          </p:cNvSpPr>
          <p:nvPr>
            <p:ph idx="1"/>
          </p:nvPr>
        </p:nvSpPr>
        <p:spPr/>
        <p:txBody>
          <a:bodyPr/>
          <a:lstStyle/>
          <a:p>
            <a:r>
              <a:rPr lang="en-US" altLang="en-US" smtClean="0"/>
              <a:t>Most psychotropics carry an indication for dose adjustment according to creatinine clearance for renal patients</a:t>
            </a:r>
          </a:p>
          <a:p>
            <a:r>
              <a:rPr lang="en-US" altLang="en-US" smtClean="0"/>
              <a:t>Renal insufficiency affects liver function as well, so even medications minimally excreted by kidneys need adjustments</a:t>
            </a:r>
          </a:p>
          <a:p>
            <a:pPr lvl="1"/>
            <a:endParaRPr lang="en-US" altLang="en-US" smtClean="0"/>
          </a:p>
        </p:txBody>
      </p:sp>
      <p:sp>
        <p:nvSpPr>
          <p:cNvPr id="21508" name="Slide Number Placeholder 3"/>
          <p:cNvSpPr>
            <a:spLocks noGrp="1"/>
          </p:cNvSpPr>
          <p:nvPr>
            <p:ph type="sldNum" sz="quarter" idx="12"/>
          </p:nvPr>
        </p:nvSpPr>
        <p:spPr>
          <a:noFill/>
        </p:spPr>
        <p:txBody>
          <a:bodyPr/>
          <a:lstStyle/>
          <a:p>
            <a:pPr>
              <a:buFont typeface="Arial" pitchFamily="34" charset="0"/>
              <a:buNone/>
            </a:pPr>
            <a:fld id="{890167C4-8C50-41F9-BF47-F5308FD28B15}" type="slidenum">
              <a:rPr lang="en-US" altLang="en-US" smtClean="0">
                <a:latin typeface="Arial" pitchFamily="34" charset="0"/>
                <a:cs typeface="Lucida Sans Unicode" pitchFamily="34" charset="0"/>
              </a:rPr>
              <a:pPr>
                <a:buFont typeface="Arial" pitchFamily="34" charset="0"/>
                <a:buNone/>
              </a:pPr>
              <a:t>19</a:t>
            </a:fld>
            <a:endParaRPr lang="en-US" altLang="en-US" smtClean="0">
              <a:latin typeface="Arial" pitchFamily="34" charset="0"/>
              <a:cs typeface="Lucida Sans Unicode"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08EB09D-9FE8-4252-AE46-0892AC645B27}" type="slidenum">
              <a:rPr lang="en-US" smtClean="0"/>
              <a:pPr>
                <a:defRPr/>
              </a:pPr>
              <a:t>2</a:t>
            </a:fld>
            <a:endParaRPr lang="en-US" dirty="0"/>
          </a:p>
        </p:txBody>
      </p:sp>
      <p:sp>
        <p:nvSpPr>
          <p:cNvPr id="5" name="Text Box 2"/>
          <p:cNvSpPr txBox="1">
            <a:spLocks noChangeArrowheads="1"/>
          </p:cNvSpPr>
          <p:nvPr/>
        </p:nvSpPr>
        <p:spPr bwMode="auto">
          <a:xfrm>
            <a:off x="228600" y="457200"/>
            <a:ext cx="8610600" cy="838200"/>
          </a:xfrm>
          <a:prstGeom prst="rect">
            <a:avLst/>
          </a:prstGeom>
          <a:noFill/>
          <a:ln w="9525">
            <a:noFill/>
            <a:round/>
            <a:headEnd/>
            <a:tailEnd/>
          </a:ln>
        </p:spPr>
        <p:txBody>
          <a:bodyPr anchor="b"/>
          <a:lstStyle/>
          <a:p>
            <a:pPr algn="ctr">
              <a:spcBef>
                <a:spcPts val="1050"/>
              </a:spcBef>
              <a:buClr>
                <a:srgbClr val="000000"/>
              </a:buClr>
              <a:buSzPct val="100000"/>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4400" b="1" dirty="0">
                <a:solidFill>
                  <a:srgbClr val="000000"/>
                </a:solidFill>
              </a:rPr>
              <a:t>Outline</a:t>
            </a:r>
          </a:p>
        </p:txBody>
      </p:sp>
      <p:sp>
        <p:nvSpPr>
          <p:cNvPr id="6" name="Content Placeholder 2"/>
          <p:cNvSpPr>
            <a:spLocks noGrp="1"/>
          </p:cNvSpPr>
          <p:nvPr>
            <p:ph idx="1"/>
          </p:nvPr>
        </p:nvSpPr>
        <p:spPr>
          <a:xfrm>
            <a:off x="228600" y="1676400"/>
            <a:ext cx="8763000" cy="4495800"/>
          </a:xfrm>
        </p:spPr>
        <p:txBody>
          <a:bodyPr/>
          <a:lstStyle/>
          <a:p>
            <a:pPr marL="514350" indent="-514350">
              <a:buFont typeface="+mj-lt"/>
              <a:buAutoNum type="arabicPeriod"/>
              <a:defRPr/>
            </a:pPr>
            <a:r>
              <a:rPr lang="en-US" dirty="0" smtClean="0"/>
              <a:t>Psychopharmacology of organ insufficiency</a:t>
            </a:r>
          </a:p>
          <a:p>
            <a:pPr marL="514350" indent="-514350">
              <a:buFont typeface="+mj-lt"/>
              <a:buAutoNum type="arabicPeriod"/>
              <a:defRPr/>
            </a:pPr>
            <a:endParaRPr lang="en-US" dirty="0" smtClean="0"/>
          </a:p>
          <a:p>
            <a:pPr marL="514350" indent="-514350">
              <a:buFont typeface="+mj-lt"/>
              <a:buAutoNum type="arabicPeriod"/>
              <a:defRPr/>
            </a:pPr>
            <a:r>
              <a:rPr lang="en-US" dirty="0" smtClean="0"/>
              <a:t>Special populations (Neurological disorders, Transplantation, OBGYN)</a:t>
            </a:r>
          </a:p>
          <a:p>
            <a:pPr marL="400050" lvl="1" indent="0">
              <a:buFont typeface="Arial" charset="0"/>
              <a:buNone/>
              <a:defRPr/>
            </a:pPr>
            <a:endParaRPr lang="en-US" dirty="0" smtClean="0"/>
          </a:p>
          <a:p>
            <a:pPr marL="514350" indent="-514350">
              <a:buFont typeface="+mj-lt"/>
              <a:buAutoNum type="arabicPeriod"/>
              <a:defRPr/>
            </a:pPr>
            <a:r>
              <a:rPr lang="en-US" dirty="0" smtClean="0"/>
              <a:t>Special topics</a:t>
            </a:r>
          </a:p>
          <a:p>
            <a:pPr marL="914400" lvl="1" indent="-514350">
              <a:buFont typeface="+mj-lt"/>
              <a:buAutoNum type="arabicPeriod"/>
              <a:defRPr/>
            </a:pPr>
            <a:r>
              <a:rPr lang="en-US" dirty="0" smtClean="0"/>
              <a:t>Non psychiatric use of psychotropic medications</a:t>
            </a:r>
          </a:p>
          <a:p>
            <a:pPr marL="914400" lvl="1" indent="-514350">
              <a:buFont typeface="+mj-lt"/>
              <a:buAutoNum type="arabicPeriod"/>
              <a:defRPr/>
            </a:pPr>
            <a:r>
              <a:rPr lang="en-US" dirty="0" smtClean="0"/>
              <a:t>Major drug to drug interactions</a:t>
            </a:r>
          </a:p>
          <a:p>
            <a:pPr marL="914400" lvl="1" indent="-514350">
              <a:buFont typeface="+mj-lt"/>
              <a:buAutoNum type="arabicPeriod"/>
              <a:defRPr/>
            </a:pPr>
            <a:r>
              <a:rPr lang="en-US" dirty="0" smtClean="0"/>
              <a:t>Alternate routes of administration</a:t>
            </a:r>
          </a:p>
          <a:p>
            <a:pPr marL="914400" lvl="1" indent="-514350">
              <a:buFont typeface="+mj-lt"/>
              <a:buAutoNum type="arabicPeriod"/>
              <a:defRPr/>
            </a:pPr>
            <a:r>
              <a:rPr lang="en-US" dirty="0" smtClean="0"/>
              <a:t>Other agents used in the CL setting</a:t>
            </a:r>
            <a:endParaRPr lang="en-US" dirty="0"/>
          </a:p>
        </p:txBody>
      </p:sp>
    </p:spTree>
    <p:extLst>
      <p:ext uri="{BB962C8B-B14F-4D97-AF65-F5344CB8AC3E}">
        <p14:creationId xmlns:p14="http://schemas.microsoft.com/office/powerpoint/2010/main" val="2664308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Case no 3: </a:t>
            </a:r>
          </a:p>
        </p:txBody>
      </p:sp>
      <p:sp>
        <p:nvSpPr>
          <p:cNvPr id="22531" name="Content Placeholder 2"/>
          <p:cNvSpPr>
            <a:spLocks noGrp="1"/>
          </p:cNvSpPr>
          <p:nvPr>
            <p:ph idx="1"/>
          </p:nvPr>
        </p:nvSpPr>
        <p:spPr/>
        <p:txBody>
          <a:bodyPr/>
          <a:lstStyle/>
          <a:p>
            <a:r>
              <a:rPr lang="en-US" altLang="en-US" smtClean="0"/>
              <a:t>65y/o w with ESRD, on hemodialysis, history of depression treated with Duloxetine. Team asking for evaluation for depression, since she displays a flat affect. When you assess the patient, you make the diagnosis of hypoactive delirium. In addition to correcting her metabolic status your recommendation is….</a:t>
            </a:r>
          </a:p>
        </p:txBody>
      </p:sp>
      <p:sp>
        <p:nvSpPr>
          <p:cNvPr id="22532" name="Slide Number Placeholder 3"/>
          <p:cNvSpPr>
            <a:spLocks noGrp="1"/>
          </p:cNvSpPr>
          <p:nvPr>
            <p:ph type="sldNum" sz="quarter" idx="12"/>
          </p:nvPr>
        </p:nvSpPr>
        <p:spPr>
          <a:noFill/>
        </p:spPr>
        <p:txBody>
          <a:bodyPr/>
          <a:lstStyle/>
          <a:p>
            <a:pPr>
              <a:buFont typeface="Arial" pitchFamily="34" charset="0"/>
              <a:buNone/>
            </a:pPr>
            <a:fld id="{E4236EBA-64AF-49FE-A8B8-993AADB8DFB2}" type="slidenum">
              <a:rPr lang="en-US" altLang="en-US" smtClean="0">
                <a:latin typeface="Arial" pitchFamily="34" charset="0"/>
                <a:cs typeface="Lucida Sans Unicode" pitchFamily="34" charset="0"/>
              </a:rPr>
              <a:pPr>
                <a:buFont typeface="Arial" pitchFamily="34" charset="0"/>
                <a:buNone/>
              </a:pPr>
              <a:t>20</a:t>
            </a:fld>
            <a:endParaRPr lang="en-US" altLang="en-US" smtClean="0">
              <a:latin typeface="Arial" pitchFamily="34" charset="0"/>
              <a:cs typeface="Lucida Sans Unicode"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81000"/>
            <a:ext cx="8229600" cy="1143000"/>
          </a:xfrm>
        </p:spPr>
        <p:txBody>
          <a:bodyPr/>
          <a:lstStyle/>
          <a:p>
            <a:r>
              <a:rPr lang="en-US" altLang="en-US" dirty="0" smtClean="0"/>
              <a:t>Renal disorders</a:t>
            </a:r>
            <a:br>
              <a:rPr lang="en-US" altLang="en-US" dirty="0" smtClean="0"/>
            </a:br>
            <a:r>
              <a:rPr lang="en-US" altLang="en-US" sz="3600" dirty="0" smtClean="0"/>
              <a:t>Dialysis patients</a:t>
            </a:r>
          </a:p>
        </p:txBody>
      </p:sp>
      <p:sp>
        <p:nvSpPr>
          <p:cNvPr id="3" name="Content Placeholder 2"/>
          <p:cNvSpPr>
            <a:spLocks noGrp="1"/>
          </p:cNvSpPr>
          <p:nvPr>
            <p:ph idx="1"/>
          </p:nvPr>
        </p:nvSpPr>
        <p:spPr>
          <a:xfrm>
            <a:off x="457200" y="1600200"/>
            <a:ext cx="8226425" cy="5029200"/>
          </a:xfrm>
        </p:spPr>
        <p:txBody>
          <a:bodyPr/>
          <a:lstStyle/>
          <a:p>
            <a:pPr marL="0" lvl="3" indent="0">
              <a:spcBef>
                <a:spcPts val="800"/>
              </a:spcBef>
              <a:buFont typeface="Arial" charset="0"/>
              <a:buNone/>
              <a:defRPr/>
            </a:pPr>
            <a:r>
              <a:rPr lang="en-US" dirty="0"/>
              <a:t>Small studies have looked at the changes in pharmacokinetics of </a:t>
            </a:r>
            <a:r>
              <a:rPr lang="en-US" dirty="0" err="1"/>
              <a:t>psychotropics</a:t>
            </a:r>
            <a:r>
              <a:rPr lang="en-US" dirty="0"/>
              <a:t> in patients with renal disease</a:t>
            </a:r>
            <a:r>
              <a:rPr lang="en-US" dirty="0" smtClean="0"/>
              <a:t>.</a:t>
            </a:r>
          </a:p>
          <a:p>
            <a:pPr marL="342900" lvl="1" indent="-342900">
              <a:spcBef>
                <a:spcPts val="800"/>
              </a:spcBef>
              <a:buFont typeface="Arial" charset="0"/>
              <a:buChar char="–"/>
              <a:defRPr/>
            </a:pPr>
            <a:r>
              <a:rPr lang="en-US" sz="2000" dirty="0" smtClean="0"/>
              <a:t>Mirtazapine </a:t>
            </a:r>
            <a:r>
              <a:rPr lang="en-US" sz="2000" dirty="0"/>
              <a:t>and </a:t>
            </a:r>
            <a:r>
              <a:rPr lang="en-US" sz="2000" dirty="0" err="1"/>
              <a:t>Amytriptyline</a:t>
            </a:r>
            <a:r>
              <a:rPr lang="en-US" sz="2000" dirty="0"/>
              <a:t> levels decrease significantly after </a:t>
            </a:r>
            <a:r>
              <a:rPr lang="en-US" sz="2000" dirty="0" smtClean="0"/>
              <a:t>HD</a:t>
            </a:r>
          </a:p>
          <a:p>
            <a:pPr marL="1203325" lvl="3" indent="-342900">
              <a:spcBef>
                <a:spcPts val="800"/>
              </a:spcBef>
              <a:buFont typeface="Arial" charset="0"/>
              <a:buChar char="–"/>
              <a:defRPr/>
            </a:pPr>
            <a:r>
              <a:rPr lang="en-US" sz="1200" i="1" dirty="0" err="1" smtClean="0"/>
              <a:t>Unterecker</a:t>
            </a:r>
            <a:r>
              <a:rPr lang="en-US" sz="1200" i="1" dirty="0" smtClean="0"/>
              <a:t> S, Muller P, Jacob C, </a:t>
            </a:r>
            <a:r>
              <a:rPr lang="en-US" sz="1200" i="1" dirty="0" err="1" smtClean="0"/>
              <a:t>Riederer</a:t>
            </a:r>
            <a:r>
              <a:rPr lang="en-US" sz="1200" i="1" dirty="0" smtClean="0"/>
              <a:t> P, </a:t>
            </a:r>
            <a:r>
              <a:rPr lang="en-US" sz="1200" i="1" dirty="0" err="1" smtClean="0"/>
              <a:t>Pfuhlmann</a:t>
            </a:r>
            <a:r>
              <a:rPr lang="en-US" sz="1200" i="1" dirty="0" smtClean="0"/>
              <a:t> B. Therapeutic drug monitoring of antidepressants in </a:t>
            </a:r>
            <a:r>
              <a:rPr lang="en-US" sz="1200" i="1" dirty="0" err="1" smtClean="0"/>
              <a:t>haemodialysis</a:t>
            </a:r>
            <a:r>
              <a:rPr lang="en-US" sz="1200" i="1" dirty="0" smtClean="0"/>
              <a:t> patients. Clinical Drug Investigation. 2012;32(8):539-545. Accessed 20120706; 7/12/2013 3:36:41 PM.</a:t>
            </a:r>
          </a:p>
          <a:p>
            <a:pPr marL="342900" lvl="1" indent="-342900">
              <a:spcBef>
                <a:spcPts val="800"/>
              </a:spcBef>
              <a:buFont typeface="Arial" charset="0"/>
              <a:buChar char="–"/>
              <a:defRPr/>
            </a:pPr>
            <a:r>
              <a:rPr lang="en-US" sz="2000" dirty="0" smtClean="0"/>
              <a:t>The steady states for fluoxetine and its metabolite </a:t>
            </a:r>
            <a:r>
              <a:rPr lang="en-US" sz="2000" dirty="0" err="1" smtClean="0"/>
              <a:t>norfluoxetine</a:t>
            </a:r>
            <a:r>
              <a:rPr lang="en-US" sz="2000" dirty="0" smtClean="0"/>
              <a:t> after 8 weeks of treatment were comparable in HD patients with control groups.</a:t>
            </a:r>
          </a:p>
          <a:p>
            <a:pPr marL="1203325" lvl="3" indent="-342900">
              <a:spcBef>
                <a:spcPts val="800"/>
              </a:spcBef>
              <a:buFont typeface="Arial" charset="0"/>
              <a:buChar char="–"/>
              <a:defRPr/>
            </a:pPr>
            <a:r>
              <a:rPr lang="en-US" sz="1200" i="1" dirty="0" smtClean="0"/>
              <a:t>Levy NB, </a:t>
            </a:r>
            <a:r>
              <a:rPr lang="en-US" sz="1200" i="1" dirty="0" err="1" smtClean="0"/>
              <a:t>Blumenfield</a:t>
            </a:r>
            <a:r>
              <a:rPr lang="en-US" sz="1200" i="1" dirty="0" smtClean="0"/>
              <a:t> M, Beasley </a:t>
            </a:r>
            <a:r>
              <a:rPr lang="en-US" sz="1200" i="1" dirty="0" err="1" smtClean="0"/>
              <a:t>CM,Jr</a:t>
            </a:r>
            <a:r>
              <a:rPr lang="en-US" sz="1200" i="1" dirty="0" smtClean="0"/>
              <a:t>, et al. Fluoxetine in depressed patients with renal failure and in depressed patients with normal kidney function. Gen </a:t>
            </a:r>
            <a:r>
              <a:rPr lang="en-US" sz="1200" i="1" dirty="0" err="1" smtClean="0"/>
              <a:t>Hosp</a:t>
            </a:r>
            <a:r>
              <a:rPr lang="en-US" sz="1200" i="1" dirty="0" smtClean="0"/>
              <a:t> Psychiatry. 1996;18(1):8-13. Accessed 19960808; 7/12/2013 3:26:34 PM.</a:t>
            </a:r>
          </a:p>
          <a:p>
            <a:pPr marL="342900" lvl="1" indent="-342900">
              <a:spcBef>
                <a:spcPts val="800"/>
              </a:spcBef>
              <a:buFont typeface="Arial" charset="0"/>
              <a:buChar char="–"/>
              <a:defRPr/>
            </a:pPr>
            <a:r>
              <a:rPr lang="en-US" sz="2000" dirty="0" smtClean="0"/>
              <a:t>Increased concentrations of conjugated form of tricyclic antidepressants were found in HD patients, while the elimination half life was longer in HD patients than in controls</a:t>
            </a:r>
          </a:p>
          <a:p>
            <a:pPr marL="1203325" lvl="3" indent="-342900">
              <a:spcBef>
                <a:spcPts val="800"/>
              </a:spcBef>
              <a:buFont typeface="Arial" charset="0"/>
              <a:buChar char="–"/>
              <a:defRPr/>
            </a:pPr>
            <a:r>
              <a:rPr lang="en-US" sz="1200" i="1" dirty="0" smtClean="0"/>
              <a:t>Lieberman JA, Cooper TB, </a:t>
            </a:r>
            <a:r>
              <a:rPr lang="en-US" sz="1200" i="1" dirty="0" err="1" smtClean="0"/>
              <a:t>Suckow</a:t>
            </a:r>
            <a:r>
              <a:rPr lang="en-US" sz="1200" i="1" dirty="0" smtClean="0"/>
              <a:t> RF, et al. Tricyclic antidepressant and metabolite levels in chronic renal failure. Clinical Pharmacology &amp; Therapeutics. 1985;37(3):301-307. Accessed 19850410; 7/12/2013 3:36:41 PM</a:t>
            </a:r>
            <a:endParaRPr lang="en-US" sz="1200" i="1" dirty="0"/>
          </a:p>
          <a:p>
            <a:pPr>
              <a:buFont typeface="Arial" charset="0"/>
              <a:buChar char="•"/>
              <a:defRPr/>
            </a:pPr>
            <a:endParaRPr lang="en-US" sz="2000" dirty="0"/>
          </a:p>
        </p:txBody>
      </p:sp>
      <p:sp>
        <p:nvSpPr>
          <p:cNvPr id="23556" name="Slide Number Placeholder 3"/>
          <p:cNvSpPr>
            <a:spLocks noGrp="1"/>
          </p:cNvSpPr>
          <p:nvPr>
            <p:ph type="sldNum" sz="quarter" idx="12"/>
          </p:nvPr>
        </p:nvSpPr>
        <p:spPr>
          <a:noFill/>
        </p:spPr>
        <p:txBody>
          <a:bodyPr/>
          <a:lstStyle/>
          <a:p>
            <a:pPr>
              <a:buFont typeface="Arial" pitchFamily="34" charset="0"/>
              <a:buNone/>
            </a:pPr>
            <a:fld id="{4B65F9E9-556B-4697-861A-5FF716B5E63B}" type="slidenum">
              <a:rPr lang="en-US" altLang="en-US" smtClean="0">
                <a:latin typeface="Arial" pitchFamily="34" charset="0"/>
                <a:cs typeface="Lucida Sans Unicode" pitchFamily="34" charset="0"/>
              </a:rPr>
              <a:pPr>
                <a:buFont typeface="Arial" pitchFamily="34" charset="0"/>
                <a:buNone/>
              </a:pPr>
              <a:t>21</a:t>
            </a:fld>
            <a:endParaRPr lang="en-US" altLang="en-US" smtClean="0">
              <a:latin typeface="Arial" pitchFamily="34" charset="0"/>
              <a:cs typeface="Lucida Sans Unicode"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Renal disorders</a:t>
            </a:r>
            <a:br>
              <a:rPr lang="en-US" altLang="en-US" dirty="0" smtClean="0"/>
            </a:br>
            <a:r>
              <a:rPr lang="en-US" altLang="en-US" sz="3600" dirty="0" smtClean="0"/>
              <a:t>Dialysis patients</a:t>
            </a:r>
          </a:p>
        </p:txBody>
      </p:sp>
      <p:sp>
        <p:nvSpPr>
          <p:cNvPr id="24579" name="Content Placeholder 2"/>
          <p:cNvSpPr>
            <a:spLocks noGrp="1"/>
          </p:cNvSpPr>
          <p:nvPr>
            <p:ph idx="1"/>
          </p:nvPr>
        </p:nvSpPr>
        <p:spPr>
          <a:xfrm>
            <a:off x="228600" y="1600200"/>
            <a:ext cx="8763000" cy="4522788"/>
          </a:xfrm>
        </p:spPr>
        <p:txBody>
          <a:bodyPr/>
          <a:lstStyle/>
          <a:p>
            <a:r>
              <a:rPr lang="en-US" altLang="en-US" smtClean="0"/>
              <a:t>Lithium can be used in patients on HD</a:t>
            </a:r>
          </a:p>
          <a:p>
            <a:pPr lvl="1"/>
            <a:r>
              <a:rPr lang="en-US" altLang="en-US" smtClean="0"/>
              <a:t>Single dose after each HD treatment</a:t>
            </a:r>
          </a:p>
          <a:p>
            <a:pPr lvl="1"/>
            <a:r>
              <a:rPr lang="en-US" altLang="en-US" smtClean="0"/>
              <a:t>Requires close monitoring</a:t>
            </a:r>
          </a:p>
          <a:p>
            <a:pPr lvl="1"/>
            <a:r>
              <a:rPr lang="en-US" altLang="en-US" smtClean="0"/>
              <a:t>GFR not a good indicator for Li dose adjustment in HD patients</a:t>
            </a:r>
          </a:p>
          <a:p>
            <a:pPr lvl="1"/>
            <a:endParaRPr lang="en-US" altLang="en-US" smtClean="0"/>
          </a:p>
          <a:p>
            <a:pPr lvl="2"/>
            <a:r>
              <a:rPr lang="en-US" altLang="en-US" sz="1400" i="1" smtClean="0"/>
              <a:t>Knebel RJ, Rosenlicht N, Colllins L. Lithium carbonate maintenance therapy in a hemodialysis patient with end-stage renal disease. Am J Psychiatry. 010;167(11):1409-1410</a:t>
            </a:r>
            <a:r>
              <a:rPr lang="en-US" altLang="en-US" smtClean="0"/>
              <a:t>.</a:t>
            </a:r>
          </a:p>
          <a:p>
            <a:pPr lvl="2"/>
            <a:r>
              <a:rPr lang="en-US" altLang="en-US" sz="1400" i="1" smtClean="0"/>
              <a:t>Bjarnason NH, Munkner R, Kampmann JP, Tornoe CW, Ladefoged S, Dalhoff K. Optimizing lithium dosing in hemodialysis. Ther Drug Monit. 2006;28(2):262-266</a:t>
            </a:r>
            <a:r>
              <a:rPr lang="en-US" altLang="en-US" smtClean="0"/>
              <a:t>.</a:t>
            </a:r>
          </a:p>
        </p:txBody>
      </p:sp>
      <p:sp>
        <p:nvSpPr>
          <p:cNvPr id="24580" name="Slide Number Placeholder 3"/>
          <p:cNvSpPr>
            <a:spLocks noGrp="1"/>
          </p:cNvSpPr>
          <p:nvPr>
            <p:ph type="sldNum" sz="quarter" idx="12"/>
          </p:nvPr>
        </p:nvSpPr>
        <p:spPr>
          <a:noFill/>
        </p:spPr>
        <p:txBody>
          <a:bodyPr/>
          <a:lstStyle/>
          <a:p>
            <a:pPr>
              <a:buFont typeface="Arial" pitchFamily="34" charset="0"/>
              <a:buNone/>
            </a:pPr>
            <a:fld id="{F3660E44-7A4E-4864-BD14-CB3BDEE441B7}" type="slidenum">
              <a:rPr lang="en-US" altLang="en-US" smtClean="0">
                <a:latin typeface="Arial" pitchFamily="34" charset="0"/>
                <a:cs typeface="Lucida Sans Unicode" pitchFamily="34" charset="0"/>
              </a:rPr>
              <a:pPr>
                <a:buFont typeface="Arial" pitchFamily="34" charset="0"/>
                <a:buNone/>
              </a:pPr>
              <a:t>22</a:t>
            </a:fld>
            <a:endParaRPr lang="en-US" altLang="en-US" smtClean="0">
              <a:latin typeface="Arial" pitchFamily="34" charset="0"/>
              <a:cs typeface="Lucida Sans Unicode"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Renal Disease</a:t>
            </a:r>
            <a:br>
              <a:rPr lang="en-US" altLang="en-US" dirty="0" smtClean="0"/>
            </a:br>
            <a:r>
              <a:rPr lang="en-US" altLang="en-US" sz="3200" dirty="0" smtClean="0"/>
              <a:t>Toxic effects of </a:t>
            </a:r>
            <a:r>
              <a:rPr lang="en-US" altLang="en-US" sz="3200" dirty="0" err="1" smtClean="0"/>
              <a:t>psychotropics</a:t>
            </a:r>
            <a:endParaRPr lang="en-US" altLang="en-US" sz="3200" dirty="0" smtClean="0"/>
          </a:p>
        </p:txBody>
      </p:sp>
      <p:graphicFrame>
        <p:nvGraphicFramePr>
          <p:cNvPr id="5" name="Content Placeholder 4"/>
          <p:cNvGraphicFramePr>
            <a:graphicFrameLocks noGrp="1"/>
          </p:cNvGraphicFramePr>
          <p:nvPr>
            <p:ph idx="1"/>
          </p:nvPr>
        </p:nvGraphicFramePr>
        <p:xfrm>
          <a:off x="457200" y="1600200"/>
          <a:ext cx="8229600" cy="4054474"/>
        </p:xfrm>
        <a:graphic>
          <a:graphicData uri="http://schemas.openxmlformats.org/drawingml/2006/table">
            <a:tbl>
              <a:tblPr firstRow="1" bandRow="1">
                <a:tableStyleId>{5C22544A-7EE6-4342-B048-85BDC9FD1C3A}</a:tableStyleId>
              </a:tblPr>
              <a:tblGrid>
                <a:gridCol w="3049176"/>
                <a:gridCol w="5180424"/>
              </a:tblGrid>
              <a:tr h="370868">
                <a:tc>
                  <a:txBody>
                    <a:bodyPr/>
                    <a:lstStyle/>
                    <a:p>
                      <a:r>
                        <a:rPr lang="en-US" sz="1800" dirty="0" smtClean="0"/>
                        <a:t>Medication</a:t>
                      </a:r>
                      <a:endParaRPr lang="en-US" sz="1800" dirty="0"/>
                    </a:p>
                  </a:txBody>
                  <a:tcPr marL="91475" marR="91475" marT="45724" marB="45724"/>
                </a:tc>
                <a:tc>
                  <a:txBody>
                    <a:bodyPr/>
                    <a:lstStyle/>
                    <a:p>
                      <a:r>
                        <a:rPr lang="en-US" sz="1800" dirty="0" smtClean="0"/>
                        <a:t>Effect</a:t>
                      </a:r>
                      <a:endParaRPr lang="en-US" sz="1800" dirty="0"/>
                    </a:p>
                  </a:txBody>
                  <a:tcPr marL="91475" marR="91475" marT="45724" marB="45724"/>
                </a:tc>
              </a:tr>
              <a:tr h="1189028">
                <a:tc>
                  <a:txBody>
                    <a:bodyPr/>
                    <a:lstStyle/>
                    <a:p>
                      <a:r>
                        <a:rPr lang="en-US" sz="1800" dirty="0" smtClean="0"/>
                        <a:t>Lithium</a:t>
                      </a:r>
                      <a:endParaRPr lang="en-US" sz="1800" dirty="0"/>
                    </a:p>
                  </a:txBody>
                  <a:tcPr marL="91475" marR="91475" marT="45724" marB="45724"/>
                </a:tc>
                <a:tc>
                  <a:txBody>
                    <a:bodyPr/>
                    <a:lstStyle/>
                    <a:p>
                      <a:r>
                        <a:rPr lang="en-US" sz="1800" dirty="0" smtClean="0">
                          <a:effectLst/>
                        </a:rPr>
                        <a:t>chronic </a:t>
                      </a:r>
                      <a:r>
                        <a:rPr lang="en-US" sz="1800" dirty="0" err="1" smtClean="0">
                          <a:effectLst/>
                        </a:rPr>
                        <a:t>tubulo</a:t>
                      </a:r>
                      <a:r>
                        <a:rPr lang="en-US" sz="1800" dirty="0" smtClean="0">
                          <a:effectLst/>
                        </a:rPr>
                        <a:t>-interstitial nephropathy </a:t>
                      </a:r>
                    </a:p>
                    <a:p>
                      <a:r>
                        <a:rPr lang="en-US" sz="1800" dirty="0" smtClean="0">
                          <a:effectLst/>
                        </a:rPr>
                        <a:t>Polyuria</a:t>
                      </a:r>
                    </a:p>
                    <a:p>
                      <a:r>
                        <a:rPr lang="en-US" sz="1800" dirty="0" smtClean="0">
                          <a:effectLst/>
                        </a:rPr>
                        <a:t>Reversible and irreversible kidney</a:t>
                      </a:r>
                      <a:r>
                        <a:rPr lang="en-US" sz="1800" baseline="0" dirty="0" smtClean="0">
                          <a:effectLst/>
                        </a:rPr>
                        <a:t> toxicity</a:t>
                      </a:r>
                      <a:endParaRPr lang="en-US" sz="1800" dirty="0"/>
                    </a:p>
                  </a:txBody>
                  <a:tcPr marL="91475" marR="91475" marT="45724" marB="45724"/>
                </a:tc>
              </a:tr>
              <a:tr h="370868">
                <a:tc>
                  <a:txBody>
                    <a:bodyPr/>
                    <a:lstStyle/>
                    <a:p>
                      <a:r>
                        <a:rPr lang="en-US" sz="1800" dirty="0" smtClean="0"/>
                        <a:t>Tricyclic antidepressants</a:t>
                      </a:r>
                      <a:endParaRPr lang="en-US" sz="1800" dirty="0"/>
                    </a:p>
                  </a:txBody>
                  <a:tcPr marL="91475" marR="91475" marT="45724" marB="45724"/>
                </a:tc>
                <a:tc>
                  <a:txBody>
                    <a:bodyPr/>
                    <a:lstStyle/>
                    <a:p>
                      <a:r>
                        <a:rPr lang="en-US" sz="1800" dirty="0" smtClean="0"/>
                        <a:t>Urinary hesitancy/retention</a:t>
                      </a:r>
                      <a:endParaRPr lang="en-US" sz="1800" dirty="0"/>
                    </a:p>
                  </a:txBody>
                  <a:tcPr marL="91475" marR="91475" marT="45724" marB="45724"/>
                </a:tc>
              </a:tr>
              <a:tr h="370868">
                <a:tc>
                  <a:txBody>
                    <a:bodyPr/>
                    <a:lstStyle/>
                    <a:p>
                      <a:r>
                        <a:rPr lang="en-US" sz="1800" dirty="0" smtClean="0"/>
                        <a:t>Antipsychotics</a:t>
                      </a:r>
                      <a:endParaRPr lang="en-US" sz="1800" dirty="0"/>
                    </a:p>
                  </a:txBody>
                  <a:tcPr marL="91475" marR="91475" marT="45724" marB="45724"/>
                </a:tc>
                <a:tc>
                  <a:txBody>
                    <a:bodyPr/>
                    <a:lstStyle/>
                    <a:p>
                      <a:r>
                        <a:rPr lang="en-US" sz="1800" dirty="0" smtClean="0"/>
                        <a:t>SIADH</a:t>
                      </a:r>
                      <a:endParaRPr lang="en-US" sz="1800" dirty="0"/>
                    </a:p>
                  </a:txBody>
                  <a:tcPr marL="91475" marR="91475" marT="45724" marB="45724"/>
                </a:tc>
              </a:tr>
              <a:tr h="640238">
                <a:tc>
                  <a:txBody>
                    <a:bodyPr/>
                    <a:lstStyle/>
                    <a:p>
                      <a:r>
                        <a:rPr lang="en-US" sz="1800" dirty="0" err="1" smtClean="0"/>
                        <a:t>Anticholinergics</a:t>
                      </a:r>
                      <a:r>
                        <a:rPr lang="en-US" sz="1800" dirty="0" smtClean="0"/>
                        <a:t> (including antipsychotics, TCAs)</a:t>
                      </a:r>
                      <a:endParaRPr lang="en-US" sz="1800" dirty="0"/>
                    </a:p>
                  </a:txBody>
                  <a:tcPr marL="91475" marR="91475" marT="45724" marB="4572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Urinary hesitancy/retention</a:t>
                      </a:r>
                    </a:p>
                    <a:p>
                      <a:endParaRPr lang="en-US" sz="1800" dirty="0"/>
                    </a:p>
                  </a:txBody>
                  <a:tcPr marL="91475" marR="91475" marT="45724" marB="45724"/>
                </a:tc>
              </a:tr>
              <a:tr h="370868">
                <a:tc>
                  <a:txBody>
                    <a:bodyPr/>
                    <a:lstStyle/>
                    <a:p>
                      <a:r>
                        <a:rPr lang="en-US" sz="1800" dirty="0" err="1" smtClean="0"/>
                        <a:t>Topiramate</a:t>
                      </a:r>
                      <a:endParaRPr lang="en-US" sz="1800" dirty="0"/>
                    </a:p>
                  </a:txBody>
                  <a:tcPr marL="91475" marR="91475" marT="45724" marB="45724"/>
                </a:tc>
                <a:tc>
                  <a:txBody>
                    <a:bodyPr/>
                    <a:lstStyle/>
                    <a:p>
                      <a:r>
                        <a:rPr lang="en-US" sz="1800" dirty="0" smtClean="0"/>
                        <a:t>Renal stones</a:t>
                      </a:r>
                      <a:endParaRPr lang="en-US" sz="1800" dirty="0"/>
                    </a:p>
                  </a:txBody>
                  <a:tcPr marL="91475" marR="91475" marT="45724" marB="45724"/>
                </a:tc>
              </a:tr>
              <a:tr h="370868">
                <a:tc>
                  <a:txBody>
                    <a:bodyPr/>
                    <a:lstStyle/>
                    <a:p>
                      <a:r>
                        <a:rPr lang="en-US" sz="1800" dirty="0" smtClean="0"/>
                        <a:t>SSRI/SNRI</a:t>
                      </a:r>
                      <a:endParaRPr lang="en-US" sz="1800" dirty="0"/>
                    </a:p>
                  </a:txBody>
                  <a:tcPr marL="91475" marR="91475" marT="45724" marB="45724"/>
                </a:tc>
                <a:tc>
                  <a:txBody>
                    <a:bodyPr/>
                    <a:lstStyle/>
                    <a:p>
                      <a:r>
                        <a:rPr lang="en-US" sz="1800" dirty="0" smtClean="0"/>
                        <a:t>SIADH</a:t>
                      </a:r>
                      <a:endParaRPr lang="en-US" sz="1800" dirty="0"/>
                    </a:p>
                  </a:txBody>
                  <a:tcPr marL="91475" marR="91475" marT="45724" marB="45724"/>
                </a:tc>
              </a:tr>
              <a:tr h="370868">
                <a:tc>
                  <a:txBody>
                    <a:bodyPr/>
                    <a:lstStyle/>
                    <a:p>
                      <a:r>
                        <a:rPr lang="en-US" sz="1800" dirty="0" smtClean="0"/>
                        <a:t>Duloxetine/</a:t>
                      </a:r>
                      <a:r>
                        <a:rPr lang="en-US" sz="1800" dirty="0" err="1" smtClean="0"/>
                        <a:t>Buproprion</a:t>
                      </a:r>
                      <a:endParaRPr lang="en-US" sz="1800" dirty="0"/>
                    </a:p>
                  </a:txBody>
                  <a:tcPr marL="91475" marR="91475" marT="45724" marB="45724"/>
                </a:tc>
                <a:tc>
                  <a:txBody>
                    <a:bodyPr/>
                    <a:lstStyle/>
                    <a:p>
                      <a:r>
                        <a:rPr lang="en-US" sz="1800" dirty="0" smtClean="0"/>
                        <a:t>Toxic metabolites not excreted by hemodialysis</a:t>
                      </a:r>
                      <a:endParaRPr lang="en-US" sz="1800" dirty="0"/>
                    </a:p>
                  </a:txBody>
                  <a:tcPr marL="91475" marR="91475" marT="45724" marB="45724"/>
                </a:tc>
              </a:tr>
            </a:tbl>
          </a:graphicData>
        </a:graphic>
      </p:graphicFrame>
      <p:sp>
        <p:nvSpPr>
          <p:cNvPr id="25632" name="Slide Number Placeholder 3"/>
          <p:cNvSpPr>
            <a:spLocks noGrp="1"/>
          </p:cNvSpPr>
          <p:nvPr>
            <p:ph type="sldNum" sz="quarter" idx="12"/>
          </p:nvPr>
        </p:nvSpPr>
        <p:spPr>
          <a:noFill/>
        </p:spPr>
        <p:txBody>
          <a:bodyPr/>
          <a:lstStyle/>
          <a:p>
            <a:pPr>
              <a:buFont typeface="Arial" pitchFamily="34" charset="0"/>
              <a:buNone/>
            </a:pPr>
            <a:fld id="{FF008328-5D7E-4C15-ACB1-A0BA97AEE371}" type="slidenum">
              <a:rPr lang="en-US" altLang="en-US" smtClean="0">
                <a:latin typeface="Arial" pitchFamily="34" charset="0"/>
                <a:cs typeface="Lucida Sans Unicode" pitchFamily="34" charset="0"/>
              </a:rPr>
              <a:pPr>
                <a:buFont typeface="Arial" pitchFamily="34" charset="0"/>
                <a:buNone/>
              </a:pPr>
              <a:t>23</a:t>
            </a:fld>
            <a:endParaRPr lang="en-US" altLang="en-US" smtClean="0">
              <a:latin typeface="Arial" pitchFamily="34" charset="0"/>
              <a:cs typeface="Lucida Sans Unicode" pitchFamily="34" charset="0"/>
            </a:endParaRPr>
          </a:p>
        </p:txBody>
      </p:sp>
      <p:sp>
        <p:nvSpPr>
          <p:cNvPr id="25633" name="TextBox 1"/>
          <p:cNvSpPr txBox="1">
            <a:spLocks noChangeArrowheads="1"/>
          </p:cNvSpPr>
          <p:nvPr/>
        </p:nvSpPr>
        <p:spPr bwMode="auto">
          <a:xfrm>
            <a:off x="4800600" y="6022975"/>
            <a:ext cx="3657600" cy="369888"/>
          </a:xfrm>
          <a:prstGeom prst="rect">
            <a:avLst/>
          </a:prstGeom>
          <a:noFill/>
          <a:ln w="9525">
            <a:noFill/>
            <a:miter lim="800000"/>
            <a:headEnd/>
            <a:tailEnd/>
          </a:ln>
        </p:spPr>
        <p:txBody>
          <a:bodyPr>
            <a:spAutoFit/>
          </a:bodyPr>
          <a:lstStyle/>
          <a:p>
            <a:r>
              <a:rPr lang="en-US" altLang="en-US" i="1">
                <a:solidFill>
                  <a:schemeClr val="accent2"/>
                </a:solidFill>
              </a:rPr>
              <a:t>Micromedex/Drugdex 2013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457200"/>
            <a:ext cx="8229600" cy="1143000"/>
          </a:xfrm>
        </p:spPr>
        <p:txBody>
          <a:bodyPr/>
          <a:lstStyle/>
          <a:p>
            <a:r>
              <a:rPr lang="en-US" altLang="en-US" dirty="0" smtClean="0"/>
              <a:t>Respiratory disorders</a:t>
            </a:r>
            <a:br>
              <a:rPr lang="en-US" altLang="en-US" dirty="0" smtClean="0"/>
            </a:br>
            <a:r>
              <a:rPr lang="en-US" altLang="en-US" dirty="0" smtClean="0"/>
              <a:t>impact of </a:t>
            </a:r>
            <a:r>
              <a:rPr lang="en-US" altLang="en-US" dirty="0" err="1" smtClean="0"/>
              <a:t>psychotropics</a:t>
            </a:r>
            <a:endParaRPr lang="en-US" altLang="en-US" dirty="0" smtClean="0"/>
          </a:p>
        </p:txBody>
      </p:sp>
      <p:sp>
        <p:nvSpPr>
          <p:cNvPr id="26627" name="Content Placeholder 2"/>
          <p:cNvSpPr>
            <a:spLocks noGrp="1"/>
          </p:cNvSpPr>
          <p:nvPr>
            <p:ph idx="1"/>
          </p:nvPr>
        </p:nvSpPr>
        <p:spPr>
          <a:xfrm>
            <a:off x="304800" y="1752600"/>
            <a:ext cx="8378825" cy="3657600"/>
          </a:xfrm>
        </p:spPr>
        <p:txBody>
          <a:bodyPr/>
          <a:lstStyle/>
          <a:p>
            <a:r>
              <a:rPr lang="en-US" altLang="en-US" dirty="0" smtClean="0"/>
              <a:t>Mechanism:</a:t>
            </a:r>
          </a:p>
          <a:p>
            <a:pPr lvl="1"/>
            <a:r>
              <a:rPr lang="en-US" altLang="en-US" dirty="0" smtClean="0"/>
              <a:t>anticholinergic properties (antidepressants, antipsychotics)</a:t>
            </a:r>
          </a:p>
          <a:p>
            <a:pPr lvl="1"/>
            <a:r>
              <a:rPr lang="en-US" altLang="en-US" dirty="0" smtClean="0"/>
              <a:t>sedation</a:t>
            </a:r>
          </a:p>
          <a:p>
            <a:pPr lvl="1"/>
            <a:r>
              <a:rPr lang="en-US" altLang="en-US" dirty="0" smtClean="0"/>
              <a:t>respiratory depressants (benzodiazepine, barbiturates)</a:t>
            </a:r>
          </a:p>
          <a:p>
            <a:pPr lvl="1"/>
            <a:r>
              <a:rPr lang="en-US" altLang="en-US" dirty="0" smtClean="0"/>
              <a:t>laryngeal dystonia (antipsychotics)</a:t>
            </a:r>
          </a:p>
          <a:p>
            <a:pPr lvl="1"/>
            <a:r>
              <a:rPr lang="en-US" altLang="en-US" dirty="0" smtClean="0"/>
              <a:t>diffuse parenchymal lung disease (carbamazepine)</a:t>
            </a:r>
          </a:p>
          <a:p>
            <a:pPr lvl="1"/>
            <a:r>
              <a:rPr lang="en-US" altLang="en-US" dirty="0" smtClean="0"/>
              <a:t>weight gain</a:t>
            </a:r>
          </a:p>
        </p:txBody>
      </p:sp>
      <p:sp>
        <p:nvSpPr>
          <p:cNvPr id="26628" name="Slide Number Placeholder 3"/>
          <p:cNvSpPr>
            <a:spLocks noGrp="1"/>
          </p:cNvSpPr>
          <p:nvPr>
            <p:ph type="sldNum" sz="quarter" idx="12"/>
          </p:nvPr>
        </p:nvSpPr>
        <p:spPr>
          <a:noFill/>
        </p:spPr>
        <p:txBody>
          <a:bodyPr/>
          <a:lstStyle/>
          <a:p>
            <a:pPr>
              <a:buFont typeface="Arial" pitchFamily="34" charset="0"/>
              <a:buNone/>
            </a:pPr>
            <a:fld id="{82486FAD-BF90-4588-A3EE-3A793566E60C}" type="slidenum">
              <a:rPr lang="en-US" altLang="en-US" smtClean="0">
                <a:latin typeface="Arial" pitchFamily="34" charset="0"/>
                <a:cs typeface="Lucida Sans Unicode" pitchFamily="34" charset="0"/>
              </a:rPr>
              <a:pPr>
                <a:buFont typeface="Arial" pitchFamily="34" charset="0"/>
                <a:buNone/>
              </a:pPr>
              <a:t>24</a:t>
            </a:fld>
            <a:endParaRPr lang="en-US" altLang="en-US" smtClean="0">
              <a:latin typeface="Arial" pitchFamily="34" charset="0"/>
              <a:cs typeface="Lucida Sans Unicode"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609600"/>
            <a:ext cx="8229600" cy="1143000"/>
          </a:xfrm>
        </p:spPr>
        <p:txBody>
          <a:bodyPr/>
          <a:lstStyle/>
          <a:p>
            <a:r>
              <a:rPr lang="en-US" altLang="en-US" dirty="0" smtClean="0"/>
              <a:t>Respiratory disorders</a:t>
            </a:r>
            <a:br>
              <a:rPr lang="en-US" altLang="en-US" dirty="0" smtClean="0"/>
            </a:br>
            <a:r>
              <a:rPr lang="en-US" altLang="en-US" sz="2800" dirty="0" smtClean="0"/>
              <a:t>some evidence for efficacy and safety exists for the following: </a:t>
            </a:r>
          </a:p>
        </p:txBody>
      </p:sp>
      <p:sp>
        <p:nvSpPr>
          <p:cNvPr id="27651" name="Content Placeholder 2"/>
          <p:cNvSpPr>
            <a:spLocks noGrp="1"/>
          </p:cNvSpPr>
          <p:nvPr>
            <p:ph idx="1"/>
          </p:nvPr>
        </p:nvSpPr>
        <p:spPr>
          <a:xfrm>
            <a:off x="304800" y="2057400"/>
            <a:ext cx="8534400" cy="3657600"/>
          </a:xfrm>
        </p:spPr>
        <p:txBody>
          <a:bodyPr/>
          <a:lstStyle/>
          <a:p>
            <a:r>
              <a:rPr lang="en-US" altLang="en-US" dirty="0" smtClean="0"/>
              <a:t>Antidepressants:</a:t>
            </a:r>
          </a:p>
          <a:p>
            <a:pPr lvl="1"/>
            <a:r>
              <a:rPr lang="en-US" altLang="en-US" dirty="0" smtClean="0"/>
              <a:t>Citalopram, Sertraline, Paroxetine, </a:t>
            </a:r>
            <a:r>
              <a:rPr lang="en-US" altLang="en-US" dirty="0" err="1" smtClean="0"/>
              <a:t>Nortriptylline</a:t>
            </a:r>
            <a:r>
              <a:rPr lang="en-US" altLang="en-US" dirty="0" smtClean="0"/>
              <a:t>, and </a:t>
            </a:r>
            <a:r>
              <a:rPr lang="en-US" altLang="en-US" dirty="0" err="1" smtClean="0"/>
              <a:t>desipramine</a:t>
            </a:r>
            <a:r>
              <a:rPr lang="en-US" altLang="en-US" dirty="0" smtClean="0"/>
              <a:t> showed efficacy for depression in COPD </a:t>
            </a:r>
            <a:r>
              <a:rPr lang="en-US" altLang="en-US" dirty="0" err="1" smtClean="0"/>
              <a:t>paitents</a:t>
            </a:r>
            <a:r>
              <a:rPr lang="en-US" altLang="en-US" dirty="0" smtClean="0"/>
              <a:t> in small studies</a:t>
            </a:r>
          </a:p>
          <a:p>
            <a:pPr lvl="4"/>
            <a:r>
              <a:rPr lang="en-US" altLang="en-US" sz="1200" i="1" dirty="0" smtClean="0"/>
              <a:t>CAFARELLA, P. A., EFFING, T. W., USMANI, Z.-A. and FRITH, P. A. (2012), Treatments for anxiety and depression in patients with chronic obstructive pulmonary disease: A literature review. </a:t>
            </a:r>
            <a:r>
              <a:rPr lang="en-US" altLang="en-US" sz="1200" i="1" dirty="0" err="1" smtClean="0"/>
              <a:t>Respirology</a:t>
            </a:r>
            <a:r>
              <a:rPr lang="en-US" altLang="en-US" sz="1200" i="1" dirty="0" smtClean="0"/>
              <a:t>, 17: 627–638.</a:t>
            </a:r>
          </a:p>
          <a:p>
            <a:r>
              <a:rPr lang="en-US" altLang="en-US" dirty="0" smtClean="0"/>
              <a:t>Anxiolytics: </a:t>
            </a:r>
            <a:r>
              <a:rPr lang="en-US" altLang="en-US" dirty="0" err="1" smtClean="0"/>
              <a:t>buspirone</a:t>
            </a:r>
            <a:endParaRPr lang="en-US" altLang="en-US" dirty="0" smtClean="0"/>
          </a:p>
          <a:p>
            <a:pPr lvl="4"/>
            <a:r>
              <a:rPr lang="en-US" altLang="en-US" sz="1200" i="1" dirty="0" smtClean="0"/>
              <a:t>Singh NP, </a:t>
            </a:r>
            <a:r>
              <a:rPr lang="en-US" altLang="en-US" sz="1200" i="1" dirty="0" err="1" smtClean="0"/>
              <a:t>Despars</a:t>
            </a:r>
            <a:r>
              <a:rPr lang="en-US" altLang="en-US" sz="1200" i="1" dirty="0" smtClean="0"/>
              <a:t> JA, </a:t>
            </a:r>
            <a:r>
              <a:rPr lang="en-US" altLang="en-US" sz="1200" i="1" dirty="0" err="1" smtClean="0"/>
              <a:t>Stansbury</a:t>
            </a:r>
            <a:r>
              <a:rPr lang="en-US" altLang="en-US" sz="1200" i="1" dirty="0" smtClean="0"/>
              <a:t> DW et al. Effects of </a:t>
            </a:r>
            <a:r>
              <a:rPr lang="en-US" altLang="en-US" sz="1200" i="1" dirty="0" err="1" smtClean="0"/>
              <a:t>buspirone</a:t>
            </a:r>
            <a:r>
              <a:rPr lang="en-US" altLang="en-US" sz="1200" i="1" dirty="0" smtClean="0"/>
              <a:t> on anxiety levels and exercise tolerance in patients with chronic airflow obstruction and mild anxiety. Chest 1993; </a:t>
            </a:r>
            <a:r>
              <a:rPr lang="en-US" altLang="en-US" sz="1200" b="1" i="1" dirty="0" smtClean="0"/>
              <a:t>103</a:t>
            </a:r>
            <a:r>
              <a:rPr lang="en-US" altLang="en-US" sz="1200" i="1" dirty="0" smtClean="0"/>
              <a:t>: 800–4.</a:t>
            </a:r>
          </a:p>
        </p:txBody>
      </p:sp>
      <p:sp>
        <p:nvSpPr>
          <p:cNvPr id="27652" name="Slide Number Placeholder 3"/>
          <p:cNvSpPr>
            <a:spLocks noGrp="1"/>
          </p:cNvSpPr>
          <p:nvPr>
            <p:ph type="sldNum" sz="quarter" idx="12"/>
          </p:nvPr>
        </p:nvSpPr>
        <p:spPr>
          <a:noFill/>
        </p:spPr>
        <p:txBody>
          <a:bodyPr/>
          <a:lstStyle/>
          <a:p>
            <a:pPr>
              <a:buFont typeface="Arial" pitchFamily="34" charset="0"/>
              <a:buNone/>
            </a:pPr>
            <a:fld id="{12353B46-57EC-4C7D-AC15-A2636EB7DF5B}" type="slidenum">
              <a:rPr lang="en-US" altLang="en-US" smtClean="0">
                <a:latin typeface="Arial" pitchFamily="34" charset="0"/>
                <a:cs typeface="Lucida Sans Unicode" pitchFamily="34" charset="0"/>
              </a:rPr>
              <a:pPr>
                <a:buFont typeface="Arial" pitchFamily="34" charset="0"/>
                <a:buNone/>
              </a:pPr>
              <a:t>25</a:t>
            </a:fld>
            <a:endParaRPr lang="en-US" altLang="en-US" smtClean="0">
              <a:latin typeface="Arial" pitchFamily="34" charset="0"/>
              <a:cs typeface="Lucida Sans Unicode"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473075"/>
            <a:ext cx="8229600" cy="1143000"/>
          </a:xfrm>
        </p:spPr>
        <p:txBody>
          <a:bodyPr/>
          <a:lstStyle/>
          <a:p>
            <a:r>
              <a:rPr lang="en-US" altLang="en-US" dirty="0" smtClean="0"/>
              <a:t>Respiratory disorders</a:t>
            </a:r>
            <a:br>
              <a:rPr lang="en-US" altLang="en-US" dirty="0" smtClean="0"/>
            </a:br>
            <a:r>
              <a:rPr lang="en-US" altLang="en-US" dirty="0" smtClean="0"/>
              <a:t>medications to avoid</a:t>
            </a:r>
          </a:p>
        </p:txBody>
      </p:sp>
      <p:sp>
        <p:nvSpPr>
          <p:cNvPr id="28675" name="Content Placeholder 2"/>
          <p:cNvSpPr>
            <a:spLocks noGrp="1"/>
          </p:cNvSpPr>
          <p:nvPr>
            <p:ph idx="1"/>
          </p:nvPr>
        </p:nvSpPr>
        <p:spPr>
          <a:xfrm>
            <a:off x="457200" y="1798637"/>
            <a:ext cx="8229600" cy="3840163"/>
          </a:xfrm>
        </p:spPr>
        <p:txBody>
          <a:bodyPr/>
          <a:lstStyle/>
          <a:p>
            <a:r>
              <a:rPr lang="en-US" altLang="en-US" dirty="0" smtClean="0"/>
              <a:t>OSA: Mirtazapine, TCAs, benzodiazepines</a:t>
            </a:r>
          </a:p>
          <a:p>
            <a:endParaRPr lang="en-US" altLang="en-US" dirty="0" smtClean="0"/>
          </a:p>
          <a:p>
            <a:r>
              <a:rPr lang="en-US" altLang="en-US" dirty="0" smtClean="0"/>
              <a:t>Asthma: TCAs, atypical antipsychotics ( increased mortality, especially after discontinuation due to anticholinergic rebound; </a:t>
            </a:r>
          </a:p>
          <a:p>
            <a:pPr lvl="4"/>
            <a:r>
              <a:rPr lang="en-US" altLang="en-US" sz="1400" i="1" dirty="0" smtClean="0"/>
              <a:t>Joseph KS. Asthma mortality and antipsychotic or sedative use. What is the link? [Review]Drug Safety. 16(6):351-4, 1997 Jun.</a:t>
            </a:r>
          </a:p>
          <a:p>
            <a:pPr lvl="2"/>
            <a:endParaRPr lang="en-US" altLang="en-US" dirty="0" smtClean="0"/>
          </a:p>
          <a:p>
            <a:endParaRPr lang="en-US" altLang="en-US" dirty="0" smtClean="0"/>
          </a:p>
          <a:p>
            <a:endParaRPr lang="en-US" altLang="en-US" dirty="0" smtClean="0"/>
          </a:p>
          <a:p>
            <a:endParaRPr lang="en-US" altLang="en-US" dirty="0" smtClean="0"/>
          </a:p>
        </p:txBody>
      </p:sp>
      <p:sp>
        <p:nvSpPr>
          <p:cNvPr id="28676" name="Slide Number Placeholder 3"/>
          <p:cNvSpPr>
            <a:spLocks noGrp="1"/>
          </p:cNvSpPr>
          <p:nvPr>
            <p:ph type="sldNum" sz="quarter" idx="12"/>
          </p:nvPr>
        </p:nvSpPr>
        <p:spPr>
          <a:noFill/>
        </p:spPr>
        <p:txBody>
          <a:bodyPr/>
          <a:lstStyle/>
          <a:p>
            <a:pPr>
              <a:buFont typeface="Arial" pitchFamily="34" charset="0"/>
              <a:buNone/>
            </a:pPr>
            <a:fld id="{D0484DA5-55BF-47EA-A0DF-820845739958}" type="slidenum">
              <a:rPr lang="en-US" altLang="en-US" smtClean="0">
                <a:latin typeface="Arial" pitchFamily="34" charset="0"/>
                <a:cs typeface="Lucida Sans Unicode" pitchFamily="34" charset="0"/>
              </a:rPr>
              <a:pPr>
                <a:buFont typeface="Arial" pitchFamily="34" charset="0"/>
                <a:buNone/>
              </a:pPr>
              <a:t>26</a:t>
            </a:fld>
            <a:endParaRPr lang="en-US" altLang="en-US" smtClean="0">
              <a:latin typeface="Arial" pitchFamily="34" charset="0"/>
              <a:cs typeface="Lucida Sans Unicode"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625475"/>
            <a:ext cx="8229600" cy="1143000"/>
          </a:xfrm>
        </p:spPr>
        <p:txBody>
          <a:bodyPr/>
          <a:lstStyle/>
          <a:p>
            <a:r>
              <a:rPr lang="en-US" altLang="en-US" dirty="0" smtClean="0"/>
              <a:t>Respiratory disorders</a:t>
            </a:r>
            <a:br>
              <a:rPr lang="en-US" altLang="en-US" dirty="0" smtClean="0"/>
            </a:br>
            <a:r>
              <a:rPr lang="en-US" altLang="en-US" sz="2800" dirty="0" smtClean="0"/>
              <a:t>some evidence for efficacy and safety exists for the following: </a:t>
            </a:r>
          </a:p>
        </p:txBody>
      </p:sp>
      <p:sp>
        <p:nvSpPr>
          <p:cNvPr id="29699" name="Content Placeholder 2"/>
          <p:cNvSpPr>
            <a:spLocks noGrp="1"/>
          </p:cNvSpPr>
          <p:nvPr>
            <p:ph idx="1"/>
          </p:nvPr>
        </p:nvSpPr>
        <p:spPr>
          <a:xfrm>
            <a:off x="457200" y="1951037"/>
            <a:ext cx="8229600" cy="4525963"/>
          </a:xfrm>
        </p:spPr>
        <p:txBody>
          <a:bodyPr/>
          <a:lstStyle/>
          <a:p>
            <a:r>
              <a:rPr lang="en-US" altLang="en-US" dirty="0" smtClean="0"/>
              <a:t>Stimulants</a:t>
            </a:r>
          </a:p>
          <a:p>
            <a:pPr lvl="1"/>
            <a:r>
              <a:rPr lang="en-US" altLang="en-US" dirty="0" err="1" smtClean="0"/>
              <a:t>Modafanil</a:t>
            </a:r>
            <a:r>
              <a:rPr lang="en-US" altLang="en-US" dirty="0" smtClean="0"/>
              <a:t> (</a:t>
            </a:r>
            <a:r>
              <a:rPr lang="en-US" altLang="en-US" dirty="0" err="1" smtClean="0"/>
              <a:t>Hirshkowitz</a:t>
            </a:r>
            <a:r>
              <a:rPr lang="en-US" altLang="en-US" dirty="0" smtClean="0"/>
              <a:t> 2007)</a:t>
            </a:r>
          </a:p>
          <a:p>
            <a:pPr lvl="1"/>
            <a:r>
              <a:rPr lang="en-US" altLang="en-US" dirty="0" err="1" smtClean="0"/>
              <a:t>Atomotexine</a:t>
            </a:r>
            <a:r>
              <a:rPr lang="en-US" altLang="en-US" dirty="0" smtClean="0"/>
              <a:t> (Bart et al 2008)</a:t>
            </a:r>
          </a:p>
          <a:p>
            <a:pPr lvl="1"/>
            <a:r>
              <a:rPr lang="en-US" altLang="en-US" dirty="0" smtClean="0"/>
              <a:t>Increase risk of </a:t>
            </a:r>
            <a:r>
              <a:rPr lang="en-US" altLang="en-US" dirty="0" err="1" smtClean="0"/>
              <a:t>arrhytmias</a:t>
            </a:r>
            <a:endParaRPr lang="en-US" altLang="en-US" dirty="0" smtClean="0"/>
          </a:p>
          <a:p>
            <a:r>
              <a:rPr lang="en-US" altLang="en-US" dirty="0" smtClean="0"/>
              <a:t>Non-benzodiazepine sedatives:</a:t>
            </a:r>
          </a:p>
          <a:p>
            <a:pPr lvl="1"/>
            <a:r>
              <a:rPr lang="en-US" altLang="en-US" dirty="0" err="1" smtClean="0"/>
              <a:t>zolpidem</a:t>
            </a:r>
            <a:r>
              <a:rPr lang="en-US" altLang="en-US" dirty="0" smtClean="0"/>
              <a:t> (</a:t>
            </a:r>
            <a:r>
              <a:rPr lang="en-US" altLang="en-US" dirty="0" err="1" smtClean="0"/>
              <a:t>Girault</a:t>
            </a:r>
            <a:r>
              <a:rPr lang="en-US" altLang="en-US" dirty="0" smtClean="0"/>
              <a:t> 1996)</a:t>
            </a:r>
          </a:p>
          <a:p>
            <a:pPr lvl="1"/>
            <a:r>
              <a:rPr lang="en-US" altLang="en-US" dirty="0" err="1" smtClean="0"/>
              <a:t>zopiclone</a:t>
            </a:r>
            <a:r>
              <a:rPr lang="en-US" altLang="en-US" dirty="0" smtClean="0"/>
              <a:t> (Rosenberg 2007),</a:t>
            </a:r>
          </a:p>
          <a:p>
            <a:pPr lvl="1"/>
            <a:r>
              <a:rPr lang="en-US" altLang="en-US" dirty="0" smtClean="0"/>
              <a:t>melatonin (Campos 2004),</a:t>
            </a:r>
          </a:p>
          <a:p>
            <a:pPr lvl="1"/>
            <a:r>
              <a:rPr lang="en-US" altLang="en-US" dirty="0" err="1" smtClean="0"/>
              <a:t>ramelteon</a:t>
            </a:r>
            <a:r>
              <a:rPr lang="en-US" altLang="en-US" dirty="0" smtClean="0"/>
              <a:t> (</a:t>
            </a:r>
            <a:r>
              <a:rPr lang="en-US" altLang="en-US" dirty="0" err="1" smtClean="0"/>
              <a:t>Kryger</a:t>
            </a:r>
            <a:r>
              <a:rPr lang="en-US" altLang="en-US" dirty="0" smtClean="0"/>
              <a:t> 2007)</a:t>
            </a:r>
          </a:p>
          <a:p>
            <a:endParaRPr lang="en-US" altLang="en-US" dirty="0" smtClean="0"/>
          </a:p>
        </p:txBody>
      </p:sp>
      <p:sp>
        <p:nvSpPr>
          <p:cNvPr id="29700" name="Slide Number Placeholder 3"/>
          <p:cNvSpPr>
            <a:spLocks noGrp="1"/>
          </p:cNvSpPr>
          <p:nvPr>
            <p:ph type="sldNum" sz="quarter" idx="12"/>
          </p:nvPr>
        </p:nvSpPr>
        <p:spPr>
          <a:noFill/>
        </p:spPr>
        <p:txBody>
          <a:bodyPr/>
          <a:lstStyle/>
          <a:p>
            <a:pPr>
              <a:buFont typeface="Arial" pitchFamily="34" charset="0"/>
              <a:buNone/>
            </a:pPr>
            <a:fld id="{21194FB3-5BAB-4A63-9AA4-5421630950E6}" type="slidenum">
              <a:rPr lang="en-US" altLang="en-US" smtClean="0">
                <a:latin typeface="Arial" pitchFamily="34" charset="0"/>
                <a:cs typeface="Lucida Sans Unicode" pitchFamily="34" charset="0"/>
              </a:rPr>
              <a:pPr>
                <a:buFont typeface="Arial" pitchFamily="34" charset="0"/>
                <a:buNone/>
              </a:pPr>
              <a:t>27</a:t>
            </a:fld>
            <a:endParaRPr lang="en-US" altLang="en-US" smtClean="0">
              <a:latin typeface="Arial" pitchFamily="34" charset="0"/>
              <a:cs typeface="Lucida Sans Unicode"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819400"/>
            <a:ext cx="7772400" cy="2590800"/>
          </a:xfrm>
        </p:spPr>
        <p:txBody>
          <a:bodyPr/>
          <a:lstStyle/>
          <a:p>
            <a:pPr>
              <a:buFont typeface="Arial" charset="0"/>
              <a:buNone/>
              <a:defRPr/>
            </a:pPr>
            <a:r>
              <a:rPr lang="en-US" dirty="0" smtClean="0"/>
              <a:t>Neurological disorders</a:t>
            </a:r>
            <a:br>
              <a:rPr lang="en-US" dirty="0" smtClean="0"/>
            </a:br>
            <a:r>
              <a:rPr lang="en-US" dirty="0" smtClean="0"/>
              <a:t>Transplantation</a:t>
            </a:r>
            <a:br>
              <a:rPr lang="en-US" dirty="0" smtClean="0"/>
            </a:br>
            <a:endParaRPr lang="en-US" dirty="0"/>
          </a:p>
        </p:txBody>
      </p:sp>
      <p:sp>
        <p:nvSpPr>
          <p:cNvPr id="30723" name="Text Placeholder 5"/>
          <p:cNvSpPr>
            <a:spLocks noGrp="1"/>
          </p:cNvSpPr>
          <p:nvPr>
            <p:ph type="body" idx="1"/>
          </p:nvPr>
        </p:nvSpPr>
        <p:spPr>
          <a:xfrm>
            <a:off x="609600" y="990600"/>
            <a:ext cx="7772400" cy="1500188"/>
          </a:xfrm>
        </p:spPr>
        <p:txBody>
          <a:bodyPr/>
          <a:lstStyle/>
          <a:p>
            <a:r>
              <a:rPr lang="en-US" altLang="en-US" smtClean="0"/>
              <a:t>B. SPECIAL POPULATIONS</a:t>
            </a:r>
          </a:p>
        </p:txBody>
      </p:sp>
      <p:sp>
        <p:nvSpPr>
          <p:cNvPr id="30724" name="Slide Number Placeholder 3"/>
          <p:cNvSpPr>
            <a:spLocks noGrp="1"/>
          </p:cNvSpPr>
          <p:nvPr>
            <p:ph type="sldNum" idx="10"/>
          </p:nvPr>
        </p:nvSpPr>
        <p:spPr>
          <a:noFill/>
        </p:spPr>
        <p:txBody>
          <a:bodyPr/>
          <a:lstStyle/>
          <a:p>
            <a:pPr>
              <a:buFont typeface="Arial" pitchFamily="34" charset="0"/>
              <a:buNone/>
            </a:pPr>
            <a:fld id="{0794D5CB-E424-4323-BAFF-630283917D5E}" type="slidenum">
              <a:rPr lang="en-US" altLang="en-US" smtClean="0">
                <a:latin typeface="Arial" pitchFamily="34" charset="0"/>
                <a:cs typeface="Lucida Sans Unicode" pitchFamily="34" charset="0"/>
              </a:rPr>
              <a:pPr>
                <a:buFont typeface="Arial" pitchFamily="34" charset="0"/>
                <a:buNone/>
              </a:pPr>
              <a:t>28</a:t>
            </a:fld>
            <a:endParaRPr lang="en-US" altLang="en-US" smtClean="0">
              <a:latin typeface="Arial" pitchFamily="34" charset="0"/>
              <a:cs typeface="Lucida Sans Unicode"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p:txBody>
          <a:bodyPr/>
          <a:lstStyle/>
          <a:p>
            <a:r>
              <a:rPr lang="en-US" altLang="en-US" dirty="0" smtClean="0"/>
              <a:t>Neurological patient</a:t>
            </a:r>
            <a:br>
              <a:rPr lang="en-US" altLang="en-US" dirty="0" smtClean="0"/>
            </a:br>
            <a:r>
              <a:rPr lang="en-US" altLang="en-US" dirty="0" smtClean="0"/>
              <a:t>Stroke</a:t>
            </a:r>
          </a:p>
        </p:txBody>
      </p:sp>
      <p:sp>
        <p:nvSpPr>
          <p:cNvPr id="31747" name="Content Placeholder 5"/>
          <p:cNvSpPr>
            <a:spLocks noGrp="1"/>
          </p:cNvSpPr>
          <p:nvPr>
            <p:ph idx="1"/>
          </p:nvPr>
        </p:nvSpPr>
        <p:spPr>
          <a:xfrm>
            <a:off x="457200" y="1600200"/>
            <a:ext cx="8458200" cy="4522788"/>
          </a:xfrm>
        </p:spPr>
        <p:txBody>
          <a:bodyPr/>
          <a:lstStyle/>
          <a:p>
            <a:r>
              <a:rPr lang="en-US" altLang="en-US" smtClean="0"/>
              <a:t>SSRIs- efficacy in depression and positive effects on recovery</a:t>
            </a:r>
          </a:p>
          <a:p>
            <a:pPr lvl="4"/>
            <a:r>
              <a:rPr lang="en-US" altLang="en-US" sz="1400" i="1" smtClean="0"/>
              <a:t>Mead G, Hsieh C, Hackett M. Selective Serotonin Reuptake Inhibitors for Stroke Recovery. JAMA. 2013;310(10):1066-1067. </a:t>
            </a:r>
          </a:p>
          <a:p>
            <a:pPr lvl="4"/>
            <a:endParaRPr lang="en-US" altLang="en-US" sz="1400" i="1" smtClean="0"/>
          </a:p>
          <a:p>
            <a:r>
              <a:rPr lang="en-US" altLang="en-US" smtClean="0"/>
              <a:t>Mood stabilizers</a:t>
            </a:r>
          </a:p>
          <a:p>
            <a:pPr lvl="1"/>
            <a:r>
              <a:rPr lang="en-US" altLang="en-US" smtClean="0"/>
              <a:t>Effective in animal models as neuroprotectors</a:t>
            </a:r>
          </a:p>
          <a:p>
            <a:pPr lvl="4"/>
            <a:r>
              <a:rPr lang="en-US" altLang="en-US" sz="1400" i="1" smtClean="0"/>
              <a:t>Wang ZF. Fessler EB. Chuang DM. Zhongguo Yao Li Xue Bao Beneficial effects of mood stabilizers lithium, valproate and lamotrigine in experimental stroke models. Acta Pharmacologica Sinica. 32(12):1433-45, 2011 Dec. </a:t>
            </a:r>
          </a:p>
          <a:p>
            <a:pPr lvl="4"/>
            <a:endParaRPr lang="en-US" altLang="en-US" smtClean="0"/>
          </a:p>
          <a:p>
            <a:pPr lvl="4"/>
            <a:endParaRPr lang="en-US" altLang="en-US" sz="1400" i="1" smtClean="0"/>
          </a:p>
        </p:txBody>
      </p:sp>
      <p:sp>
        <p:nvSpPr>
          <p:cNvPr id="31748" name="Slide Number Placeholder 3"/>
          <p:cNvSpPr>
            <a:spLocks noGrp="1"/>
          </p:cNvSpPr>
          <p:nvPr>
            <p:ph type="sldNum" sz="quarter" idx="12"/>
          </p:nvPr>
        </p:nvSpPr>
        <p:spPr>
          <a:noFill/>
        </p:spPr>
        <p:txBody>
          <a:bodyPr/>
          <a:lstStyle/>
          <a:p>
            <a:pPr>
              <a:buFont typeface="Arial" pitchFamily="34" charset="0"/>
              <a:buNone/>
            </a:pPr>
            <a:fld id="{FF191A00-35F7-489C-8543-B921A1E5C3AF}" type="slidenum">
              <a:rPr lang="en-US" altLang="en-US" smtClean="0">
                <a:latin typeface="Arial" pitchFamily="34" charset="0"/>
                <a:cs typeface="Lucida Sans Unicode" pitchFamily="34" charset="0"/>
              </a:rPr>
              <a:pPr>
                <a:buFont typeface="Arial" pitchFamily="34" charset="0"/>
                <a:buNone/>
              </a:pPr>
              <a:t>29</a:t>
            </a:fld>
            <a:endParaRPr lang="en-US" altLang="en-US" smtClean="0">
              <a:latin typeface="Arial" pitchFamily="34" charset="0"/>
              <a:cs typeface="Lucida Sans Unicode"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endParaRPr lang="en-US" altLang="en-US" dirty="0" smtClean="0"/>
          </a:p>
        </p:txBody>
      </p:sp>
      <p:sp>
        <p:nvSpPr>
          <p:cNvPr id="5123" name="Content Placeholder 2"/>
          <p:cNvSpPr>
            <a:spLocks noGrp="1"/>
          </p:cNvSpPr>
          <p:nvPr>
            <p:ph idx="1"/>
          </p:nvPr>
        </p:nvSpPr>
        <p:spPr/>
        <p:txBody>
          <a:bodyPr/>
          <a:lstStyle/>
          <a:p>
            <a:r>
              <a:rPr lang="en-US" altLang="en-US" smtClean="0"/>
              <a:t>What is the evidence for </a:t>
            </a:r>
            <a:r>
              <a:rPr lang="en-US" altLang="en-US" b="1" u="sng" smtClean="0"/>
              <a:t>efficacy</a:t>
            </a:r>
            <a:r>
              <a:rPr lang="en-US" altLang="en-US" smtClean="0"/>
              <a:t> of specific agents for psychiatric illness associated with specific medical problem?</a:t>
            </a:r>
          </a:p>
          <a:p>
            <a:r>
              <a:rPr lang="en-US" altLang="en-US" smtClean="0"/>
              <a:t>What is the evidence for </a:t>
            </a:r>
            <a:r>
              <a:rPr lang="en-US" altLang="en-US" b="1" u="sng" smtClean="0"/>
              <a:t>safe</a:t>
            </a:r>
            <a:r>
              <a:rPr lang="en-US" altLang="en-US" smtClean="0"/>
              <a:t> us of psychotropics in a specific situation?</a:t>
            </a:r>
          </a:p>
          <a:p>
            <a:r>
              <a:rPr lang="en-US" altLang="en-US" smtClean="0"/>
              <a:t>Does the psychiatric treatment need to be </a:t>
            </a:r>
            <a:r>
              <a:rPr lang="en-US" altLang="en-US" b="1" u="sng" smtClean="0"/>
              <a:t>adjusted</a:t>
            </a:r>
            <a:r>
              <a:rPr lang="en-US" altLang="en-US" smtClean="0"/>
              <a:t> due to pharmacokinetics/dynamics?</a:t>
            </a:r>
          </a:p>
        </p:txBody>
      </p:sp>
      <p:sp>
        <p:nvSpPr>
          <p:cNvPr id="5124" name="Slide Number Placeholder 3"/>
          <p:cNvSpPr>
            <a:spLocks noGrp="1"/>
          </p:cNvSpPr>
          <p:nvPr>
            <p:ph type="sldNum" sz="quarter" idx="12"/>
          </p:nvPr>
        </p:nvSpPr>
        <p:spPr>
          <a:noFill/>
        </p:spPr>
        <p:txBody>
          <a:bodyPr/>
          <a:lstStyle/>
          <a:p>
            <a:pPr>
              <a:buFont typeface="Arial" pitchFamily="34" charset="0"/>
              <a:buNone/>
            </a:pPr>
            <a:fld id="{ADFFC9A6-C166-4E8F-8810-E6B89D002EAA}" type="slidenum">
              <a:rPr lang="en-US" altLang="en-US" smtClean="0">
                <a:latin typeface="Arial" pitchFamily="34" charset="0"/>
                <a:cs typeface="Lucida Sans Unicode" pitchFamily="34" charset="0"/>
              </a:rPr>
              <a:pPr>
                <a:buFont typeface="Arial" pitchFamily="34" charset="0"/>
                <a:buNone/>
              </a:pPr>
              <a:t>3</a:t>
            </a:fld>
            <a:endParaRPr lang="en-US" altLang="en-US" dirty="0" smtClean="0">
              <a:latin typeface="Arial" pitchFamily="34" charset="0"/>
              <a:cs typeface="Lucida Sans Unicode"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457200"/>
            <a:ext cx="8229600" cy="1143000"/>
          </a:xfrm>
        </p:spPr>
        <p:txBody>
          <a:bodyPr/>
          <a:lstStyle/>
          <a:p>
            <a:r>
              <a:rPr lang="en-US" altLang="en-US" dirty="0" smtClean="0"/>
              <a:t/>
            </a:r>
            <a:br>
              <a:rPr lang="en-US" altLang="en-US" dirty="0" smtClean="0"/>
            </a:br>
            <a:r>
              <a:rPr lang="en-US" altLang="en-US" dirty="0" smtClean="0"/>
              <a:t>Neurological patient</a:t>
            </a:r>
            <a:br>
              <a:rPr lang="en-US" altLang="en-US" dirty="0" smtClean="0"/>
            </a:br>
            <a:r>
              <a:rPr lang="en-US" altLang="en-US" sz="3600" dirty="0" err="1" smtClean="0"/>
              <a:t>Pseudobulbar</a:t>
            </a:r>
            <a:r>
              <a:rPr lang="en-US" altLang="en-US" sz="3600" dirty="0" smtClean="0"/>
              <a:t> affective instability </a:t>
            </a:r>
            <a:r>
              <a:rPr lang="en-US" altLang="en-US" dirty="0" smtClean="0"/>
              <a:t/>
            </a:r>
            <a:br>
              <a:rPr lang="en-US" altLang="en-US" dirty="0" smtClean="0"/>
            </a:br>
            <a:endParaRPr lang="en-US" altLang="en-US" dirty="0" smtClean="0"/>
          </a:p>
        </p:txBody>
      </p:sp>
      <p:sp>
        <p:nvSpPr>
          <p:cNvPr id="3" name="Content Placeholder 2"/>
          <p:cNvSpPr>
            <a:spLocks noGrp="1"/>
          </p:cNvSpPr>
          <p:nvPr>
            <p:ph idx="1"/>
          </p:nvPr>
        </p:nvSpPr>
        <p:spPr>
          <a:xfrm>
            <a:off x="304800" y="1600200"/>
            <a:ext cx="8378825" cy="4522788"/>
          </a:xfrm>
        </p:spPr>
        <p:txBody>
          <a:bodyPr/>
          <a:lstStyle/>
          <a:p>
            <a:pPr marL="457200" lvl="1" indent="0">
              <a:buFont typeface="Arial" pitchFamily="34" charset="0"/>
              <a:buNone/>
              <a:defRPr/>
            </a:pPr>
            <a:endParaRPr lang="en-US" dirty="0" smtClean="0"/>
          </a:p>
          <a:p>
            <a:pPr lvl="1">
              <a:defRPr/>
            </a:pPr>
            <a:r>
              <a:rPr lang="en-US" dirty="0" smtClean="0"/>
              <a:t>SSRI-case studies with Sertraline, Citalopram</a:t>
            </a:r>
          </a:p>
          <a:p>
            <a:pPr lvl="1">
              <a:defRPr/>
            </a:pPr>
            <a:endParaRPr lang="en-US" dirty="0"/>
          </a:p>
          <a:p>
            <a:pPr marL="457200" lvl="1" indent="0">
              <a:buFont typeface="Arial" pitchFamily="34" charset="0"/>
              <a:buNone/>
              <a:defRPr/>
            </a:pPr>
            <a:endParaRPr lang="en-US" dirty="0" smtClean="0"/>
          </a:p>
          <a:p>
            <a:pPr lvl="1">
              <a:defRPr/>
            </a:pPr>
            <a:r>
              <a:rPr lang="en-US" dirty="0" err="1" smtClean="0"/>
              <a:t>dextrometorphan</a:t>
            </a:r>
            <a:r>
              <a:rPr lang="en-US" dirty="0" smtClean="0"/>
              <a:t> and quinidine-FDA approved</a:t>
            </a:r>
          </a:p>
          <a:p>
            <a:pPr lvl="4">
              <a:defRPr/>
            </a:pPr>
            <a:r>
              <a:rPr lang="en-US" sz="1600" i="1" dirty="0" err="1" smtClean="0"/>
              <a:t>Pioro</a:t>
            </a:r>
            <a:r>
              <a:rPr lang="en-US" sz="1600" i="1" dirty="0" smtClean="0"/>
              <a:t> EP. Brooks BR. Cummings J. </a:t>
            </a:r>
            <a:r>
              <a:rPr lang="en-US" sz="1600" i="1" dirty="0" err="1" smtClean="0"/>
              <a:t>Schiffer</a:t>
            </a:r>
            <a:r>
              <a:rPr lang="en-US" sz="1600" i="1" dirty="0" smtClean="0"/>
              <a:t> R. </a:t>
            </a:r>
            <a:r>
              <a:rPr lang="en-US" sz="1600" i="1" dirty="0" err="1" smtClean="0"/>
              <a:t>Thisted</a:t>
            </a:r>
            <a:r>
              <a:rPr lang="en-US" sz="1600" i="1" dirty="0" smtClean="0"/>
              <a:t> RA. Wynn D. </a:t>
            </a:r>
            <a:r>
              <a:rPr lang="en-US" sz="1600" i="1" dirty="0" err="1" smtClean="0"/>
              <a:t>Hepner</a:t>
            </a:r>
            <a:r>
              <a:rPr lang="en-US" sz="1600" i="1" dirty="0" smtClean="0"/>
              <a:t> A. Kaye R. Dextromethorphan plus ultra low dose quinidine reduces </a:t>
            </a:r>
            <a:r>
              <a:rPr lang="en-US" sz="1600" i="1" dirty="0" err="1" smtClean="0"/>
              <a:t>pseudobulbar</a:t>
            </a:r>
            <a:r>
              <a:rPr lang="en-US" sz="1600" i="1" dirty="0" smtClean="0"/>
              <a:t> affect. Safety, Tolerability, and Efficacy Results Trial of AVP-923 in PBA Investigators. Annals of Neurology. 68(5):693-702, 2010 Nov. </a:t>
            </a:r>
          </a:p>
          <a:p>
            <a:pPr lvl="4">
              <a:defRPr/>
            </a:pPr>
            <a:endParaRPr lang="en-US" dirty="0" smtClean="0"/>
          </a:p>
          <a:p>
            <a:pPr>
              <a:defRPr/>
            </a:pPr>
            <a:endParaRPr lang="en-US" dirty="0"/>
          </a:p>
        </p:txBody>
      </p:sp>
      <p:sp>
        <p:nvSpPr>
          <p:cNvPr id="32772" name="Slide Number Placeholder 3"/>
          <p:cNvSpPr>
            <a:spLocks noGrp="1"/>
          </p:cNvSpPr>
          <p:nvPr>
            <p:ph type="sldNum" sz="quarter" idx="12"/>
          </p:nvPr>
        </p:nvSpPr>
        <p:spPr>
          <a:noFill/>
        </p:spPr>
        <p:txBody>
          <a:bodyPr/>
          <a:lstStyle/>
          <a:p>
            <a:pPr>
              <a:buFont typeface="Arial" pitchFamily="34" charset="0"/>
              <a:buNone/>
            </a:pPr>
            <a:fld id="{A4F16206-25AA-478D-9857-7B424E967F41}" type="slidenum">
              <a:rPr lang="en-US" altLang="en-US" smtClean="0">
                <a:latin typeface="Arial" pitchFamily="34" charset="0"/>
                <a:cs typeface="Lucida Sans Unicode" pitchFamily="34" charset="0"/>
              </a:rPr>
              <a:pPr>
                <a:buFont typeface="Arial" pitchFamily="34" charset="0"/>
                <a:buNone/>
              </a:pPr>
              <a:t>30</a:t>
            </a:fld>
            <a:endParaRPr lang="en-US" altLang="en-US" smtClean="0">
              <a:latin typeface="Arial" pitchFamily="34" charset="0"/>
              <a:cs typeface="Lucida Sans Unicode"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381000"/>
            <a:ext cx="8229600" cy="1143000"/>
          </a:xfrm>
        </p:spPr>
        <p:txBody>
          <a:bodyPr/>
          <a:lstStyle/>
          <a:p>
            <a:r>
              <a:rPr lang="en-US" altLang="en-US" dirty="0" smtClean="0"/>
              <a:t/>
            </a:r>
            <a:br>
              <a:rPr lang="en-US" altLang="en-US" dirty="0" smtClean="0"/>
            </a:br>
            <a:r>
              <a:rPr lang="en-US" altLang="en-US" dirty="0" smtClean="0"/>
              <a:t>Neurological patient</a:t>
            </a:r>
            <a:br>
              <a:rPr lang="en-US" altLang="en-US" dirty="0" smtClean="0"/>
            </a:br>
            <a:r>
              <a:rPr lang="en-US" altLang="en-US" sz="3200" dirty="0" smtClean="0"/>
              <a:t>Depression in </a:t>
            </a:r>
            <a:r>
              <a:rPr lang="en-US" altLang="en-US" sz="3200" dirty="0" err="1" smtClean="0"/>
              <a:t>Parkinsons’s</a:t>
            </a:r>
            <a:r>
              <a:rPr lang="en-US" altLang="en-US" sz="3200" dirty="0" smtClean="0"/>
              <a:t> disease</a:t>
            </a:r>
            <a:r>
              <a:rPr lang="en-US" altLang="en-US" dirty="0" smtClean="0"/>
              <a:t/>
            </a:r>
            <a:br>
              <a:rPr lang="en-US" altLang="en-US" dirty="0" smtClean="0"/>
            </a:br>
            <a:endParaRPr lang="en-US" altLang="en-US" dirty="0" smtClean="0"/>
          </a:p>
        </p:txBody>
      </p:sp>
      <p:sp>
        <p:nvSpPr>
          <p:cNvPr id="33795" name="Content Placeholder 2"/>
          <p:cNvSpPr>
            <a:spLocks noGrp="1"/>
          </p:cNvSpPr>
          <p:nvPr>
            <p:ph idx="1"/>
          </p:nvPr>
        </p:nvSpPr>
        <p:spPr>
          <a:xfrm>
            <a:off x="228600" y="1600200"/>
            <a:ext cx="8686800" cy="4953000"/>
          </a:xfrm>
        </p:spPr>
        <p:txBody>
          <a:bodyPr/>
          <a:lstStyle/>
          <a:p>
            <a:pPr lvl="2"/>
            <a:r>
              <a:rPr lang="en-US" altLang="en-US" smtClean="0"/>
              <a:t>Pramipexole </a:t>
            </a:r>
          </a:p>
          <a:p>
            <a:pPr lvl="4"/>
            <a:r>
              <a:rPr lang="en-US" altLang="en-US" sz="1400" i="1" smtClean="0"/>
              <a:t>Barone P, Scarzella L, Marconi R, et al. Pramipexole versus sertraline in the treatment of depression in Parkinson’s disease: a national multicenter parallel-group randomized study. J Neurol 2006; 253: 601–607. </a:t>
            </a:r>
            <a:endParaRPr lang="en-US" altLang="en-US" sz="1400" smtClean="0"/>
          </a:p>
          <a:p>
            <a:pPr lvl="2"/>
            <a:r>
              <a:rPr lang="en-US" altLang="en-US" smtClean="0"/>
              <a:t>TCAs –more effective than SSRIs, less tolerated</a:t>
            </a:r>
          </a:p>
          <a:p>
            <a:pPr lvl="4"/>
            <a:r>
              <a:rPr lang="en-US" altLang="en-US" sz="1400" i="1" smtClean="0"/>
              <a:t>Menza M, Dobkin RD, Marin H, et al. A controlled trial of antidepressants in patients with Parkinson disease and depression. Neurology 2009; 72: 886–892</a:t>
            </a:r>
            <a:r>
              <a:rPr lang="en-US" altLang="en-US" sz="1600" i="1" smtClean="0"/>
              <a:t>. </a:t>
            </a:r>
            <a:endParaRPr lang="en-US" altLang="en-US" sz="1600" smtClean="0"/>
          </a:p>
          <a:p>
            <a:pPr lvl="2"/>
            <a:r>
              <a:rPr lang="en-US" altLang="en-US" smtClean="0"/>
              <a:t>SSRI </a:t>
            </a:r>
          </a:p>
          <a:p>
            <a:pPr lvl="4"/>
            <a:r>
              <a:rPr lang="en-US" altLang="en-US" i="1" smtClean="0"/>
              <a:t> </a:t>
            </a:r>
            <a:r>
              <a:rPr lang="en-US" altLang="en-US" sz="1400" i="1" smtClean="0"/>
              <a:t>Barone P. Treatment of depressive symptoms in Parkinson’s disease,  European Journal of Neurology. 18 Suppl 1:11-5, 2011 Mar</a:t>
            </a:r>
            <a:endParaRPr lang="en-US" altLang="en-US" sz="1400" smtClean="0"/>
          </a:p>
          <a:p>
            <a:pPr lvl="2"/>
            <a:r>
              <a:rPr lang="en-US" altLang="en-US" smtClean="0"/>
              <a:t>Duloxetine </a:t>
            </a:r>
          </a:p>
          <a:p>
            <a:pPr lvl="4"/>
            <a:r>
              <a:rPr lang="en-US" altLang="en-US" sz="1400" i="1" smtClean="0"/>
              <a:t>Bonuccelli U. et al A non-comparative assessment of tolerability and efficacy of duloxetine in the treatment of depressed patients with Parkinson’s disease. Expert Opinion on Pharmacotherapy. 3(16):2269-80, 2012 Nov.</a:t>
            </a:r>
          </a:p>
          <a:p>
            <a:pPr lvl="4"/>
            <a:endParaRPr lang="en-US" altLang="en-US" smtClean="0"/>
          </a:p>
          <a:p>
            <a:endParaRPr lang="en-US" altLang="en-US" smtClean="0"/>
          </a:p>
        </p:txBody>
      </p:sp>
      <p:sp>
        <p:nvSpPr>
          <p:cNvPr id="33796" name="Slide Number Placeholder 3"/>
          <p:cNvSpPr>
            <a:spLocks noGrp="1"/>
          </p:cNvSpPr>
          <p:nvPr>
            <p:ph type="sldNum" sz="quarter" idx="12"/>
          </p:nvPr>
        </p:nvSpPr>
        <p:spPr>
          <a:noFill/>
        </p:spPr>
        <p:txBody>
          <a:bodyPr/>
          <a:lstStyle/>
          <a:p>
            <a:pPr>
              <a:buFont typeface="Arial" pitchFamily="34" charset="0"/>
              <a:buNone/>
            </a:pPr>
            <a:fld id="{3FA2D4F9-BF9A-4F6A-8667-A4C297C08769}" type="slidenum">
              <a:rPr lang="en-US" altLang="en-US" smtClean="0">
                <a:latin typeface="Arial" pitchFamily="34" charset="0"/>
                <a:cs typeface="Lucida Sans Unicode" pitchFamily="34" charset="0"/>
              </a:rPr>
              <a:pPr>
                <a:buFont typeface="Arial" pitchFamily="34" charset="0"/>
                <a:buNone/>
              </a:pPr>
              <a:t>31</a:t>
            </a:fld>
            <a:endParaRPr lang="en-US" altLang="en-US" smtClean="0">
              <a:latin typeface="Arial" pitchFamily="34" charset="0"/>
              <a:cs typeface="Lucida Sans Unicode"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579438"/>
            <a:ext cx="8229600" cy="1143000"/>
          </a:xfrm>
        </p:spPr>
        <p:txBody>
          <a:bodyPr/>
          <a:lstStyle/>
          <a:p>
            <a:r>
              <a:rPr lang="en-US" altLang="en-US" dirty="0" smtClean="0"/>
              <a:t>Neurological patient</a:t>
            </a:r>
            <a:br>
              <a:rPr lang="en-US" altLang="en-US" dirty="0" smtClean="0"/>
            </a:br>
            <a:r>
              <a:rPr lang="en-US" altLang="en-US" sz="4000" dirty="0" smtClean="0"/>
              <a:t>Psychosis in </a:t>
            </a:r>
            <a:r>
              <a:rPr lang="en-US" altLang="en-US" sz="4000" dirty="0" err="1" smtClean="0"/>
              <a:t>Parkinsons’s</a:t>
            </a:r>
            <a:r>
              <a:rPr lang="en-US" altLang="en-US" sz="4000" dirty="0" smtClean="0"/>
              <a:t> disease</a:t>
            </a:r>
          </a:p>
        </p:txBody>
      </p:sp>
      <p:sp>
        <p:nvSpPr>
          <p:cNvPr id="34819" name="Content Placeholder 2"/>
          <p:cNvSpPr>
            <a:spLocks noGrp="1"/>
          </p:cNvSpPr>
          <p:nvPr>
            <p:ph idx="1"/>
          </p:nvPr>
        </p:nvSpPr>
        <p:spPr>
          <a:xfrm>
            <a:off x="228600" y="1905000"/>
            <a:ext cx="8455025" cy="4419600"/>
          </a:xfrm>
        </p:spPr>
        <p:txBody>
          <a:bodyPr/>
          <a:lstStyle/>
          <a:p>
            <a:pPr lvl="2"/>
            <a:r>
              <a:rPr lang="en-US" altLang="en-US" dirty="0" smtClean="0"/>
              <a:t>Clozapine-treatment of choice with adequate monitoring</a:t>
            </a:r>
          </a:p>
          <a:p>
            <a:pPr lvl="4"/>
            <a:r>
              <a:rPr lang="en-US" altLang="en-US" sz="1600" i="1" dirty="0" smtClean="0"/>
              <a:t>Parkinson Study Group Low-dose clozapine for the treatment of drug-induced psychosis in Parkinson’s disease N </a:t>
            </a:r>
            <a:r>
              <a:rPr lang="en-US" altLang="en-US" sz="1600" i="1" dirty="0" err="1" smtClean="0"/>
              <a:t>Engl</a:t>
            </a:r>
            <a:r>
              <a:rPr lang="en-US" altLang="en-US" sz="1600" i="1" dirty="0" smtClean="0"/>
              <a:t> J Med, 340 (1999), pp. 757–763</a:t>
            </a:r>
            <a:endParaRPr lang="en-US" altLang="en-US" dirty="0" smtClean="0"/>
          </a:p>
          <a:p>
            <a:pPr lvl="2"/>
            <a:r>
              <a:rPr lang="en-US" altLang="en-US" dirty="0" smtClean="0"/>
              <a:t>Quetiapine-not effective; no motor side effects</a:t>
            </a:r>
          </a:p>
          <a:p>
            <a:pPr lvl="4"/>
            <a:r>
              <a:rPr lang="en-US" altLang="en-US" sz="1400" i="1" dirty="0" err="1" smtClean="0"/>
              <a:t>Seppi</a:t>
            </a:r>
            <a:r>
              <a:rPr lang="en-US" altLang="en-US" sz="1400" i="1" dirty="0" smtClean="0"/>
              <a:t> K, </a:t>
            </a:r>
            <a:r>
              <a:rPr lang="en-US" altLang="en-US" sz="1400" i="1" dirty="0" err="1" smtClean="0"/>
              <a:t>Weintraub</a:t>
            </a:r>
            <a:r>
              <a:rPr lang="en-US" altLang="en-US" sz="1400" i="1" dirty="0" smtClean="0"/>
              <a:t> D, Coelho M, et al. The Movement Disorder Society Evidence-Based Medicine Review Update: Treatments for the </a:t>
            </a:r>
            <a:r>
              <a:rPr lang="en-US" altLang="en-US" sz="1400" i="1" dirty="0" err="1" smtClean="0"/>
              <a:t>nonmotor</a:t>
            </a:r>
            <a:r>
              <a:rPr lang="en-US" altLang="en-US" sz="1400" i="1" dirty="0" smtClean="0"/>
              <a:t> symptoms of Parkinson's disease. </a:t>
            </a:r>
            <a:r>
              <a:rPr lang="en-US" altLang="en-US" sz="1400" i="1" dirty="0" err="1" smtClean="0"/>
              <a:t>Mov</a:t>
            </a:r>
            <a:r>
              <a:rPr lang="en-US" altLang="en-US" sz="1400" i="1" dirty="0" smtClean="0"/>
              <a:t> </a:t>
            </a:r>
            <a:r>
              <a:rPr lang="en-US" altLang="en-US" sz="1400" i="1" dirty="0" err="1" smtClean="0"/>
              <a:t>Disord</a:t>
            </a:r>
            <a:r>
              <a:rPr lang="en-US" altLang="en-US" sz="1400" i="1" dirty="0" smtClean="0"/>
              <a:t> 2011; 26 (</a:t>
            </a:r>
            <a:r>
              <a:rPr lang="en-US" altLang="en-US" sz="1400" i="1" dirty="0" err="1" smtClean="0"/>
              <a:t>Suppl</a:t>
            </a:r>
            <a:r>
              <a:rPr lang="en-US" altLang="en-US" sz="1400" i="1" dirty="0" smtClean="0"/>
              <a:t> 3):S42–S80</a:t>
            </a:r>
          </a:p>
          <a:p>
            <a:pPr lvl="2"/>
            <a:r>
              <a:rPr lang="en-US" altLang="en-US" dirty="0" err="1" smtClean="0"/>
              <a:t>Aripiprazole</a:t>
            </a:r>
            <a:r>
              <a:rPr lang="en-US" altLang="en-US" dirty="0" smtClean="0"/>
              <a:t>, </a:t>
            </a:r>
            <a:r>
              <a:rPr lang="en-US" altLang="en-US" dirty="0" err="1" smtClean="0"/>
              <a:t>Risperidone</a:t>
            </a:r>
            <a:r>
              <a:rPr lang="en-US" altLang="en-US" dirty="0" smtClean="0"/>
              <a:t>, Olanzapine-not helpful, sometimes worsening motor function</a:t>
            </a:r>
          </a:p>
          <a:p>
            <a:pPr lvl="4"/>
            <a:r>
              <a:rPr lang="en-US" altLang="en-US" sz="1400" dirty="0" smtClean="0"/>
              <a:t>J.H. Friedman, </a:t>
            </a:r>
            <a:r>
              <a:rPr lang="en-US" altLang="en-US" sz="1400" i="1" dirty="0" smtClean="0"/>
              <a:t>et al. </a:t>
            </a:r>
            <a:r>
              <a:rPr lang="en-US" altLang="en-US" sz="1400" dirty="0" smtClean="0"/>
              <a:t>Open-label flexible-dose pilot study to evaluate the safety and tolerability of </a:t>
            </a:r>
            <a:r>
              <a:rPr lang="en-US" altLang="en-US" sz="1400" dirty="0" err="1" smtClean="0"/>
              <a:t>aripiprazole</a:t>
            </a:r>
            <a:r>
              <a:rPr lang="en-US" altLang="en-US" sz="1400" dirty="0" smtClean="0"/>
              <a:t> in patients with psychosis associated with Parkinson’s disease </a:t>
            </a:r>
            <a:r>
              <a:rPr lang="en-US" altLang="en-US" sz="1400" dirty="0" err="1" smtClean="0"/>
              <a:t>Mov</a:t>
            </a:r>
            <a:r>
              <a:rPr lang="en-US" altLang="en-US" sz="1400" dirty="0" smtClean="0"/>
              <a:t> </a:t>
            </a:r>
            <a:r>
              <a:rPr lang="en-US" altLang="en-US" sz="1400" dirty="0" err="1" smtClean="0"/>
              <a:t>Disord</a:t>
            </a:r>
            <a:r>
              <a:rPr lang="en-US" altLang="en-US" sz="1400" dirty="0" smtClean="0"/>
              <a:t>, 21 (2006), pp. 2078–2081</a:t>
            </a:r>
          </a:p>
          <a:p>
            <a:pPr lvl="4"/>
            <a:r>
              <a:rPr lang="en-US" altLang="en-US" sz="1400" dirty="0" smtClean="0"/>
              <a:t>C.G. </a:t>
            </a:r>
            <a:r>
              <a:rPr lang="en-US" altLang="en-US" sz="1400" dirty="0" err="1" smtClean="0"/>
              <a:t>Goetz,et</a:t>
            </a:r>
            <a:r>
              <a:rPr lang="en-US" altLang="en-US" sz="1400" dirty="0" smtClean="0"/>
              <a:t> al Olanzapine and clozapine: comparative effects on motor function in hallucinating PD patients Neurology, 55 (2000), pp. 789–794</a:t>
            </a:r>
          </a:p>
          <a:p>
            <a:pPr lvl="4"/>
            <a:endParaRPr lang="en-US" altLang="en-US" dirty="0" smtClean="0"/>
          </a:p>
          <a:p>
            <a:endParaRPr lang="en-US" altLang="en-US" dirty="0" smtClean="0"/>
          </a:p>
        </p:txBody>
      </p:sp>
      <p:sp>
        <p:nvSpPr>
          <p:cNvPr id="34820" name="Slide Number Placeholder 3"/>
          <p:cNvSpPr>
            <a:spLocks noGrp="1"/>
          </p:cNvSpPr>
          <p:nvPr>
            <p:ph type="sldNum" sz="quarter" idx="12"/>
          </p:nvPr>
        </p:nvSpPr>
        <p:spPr>
          <a:noFill/>
        </p:spPr>
        <p:txBody>
          <a:bodyPr/>
          <a:lstStyle/>
          <a:p>
            <a:pPr>
              <a:buFont typeface="Arial" pitchFamily="34" charset="0"/>
              <a:buNone/>
            </a:pPr>
            <a:fld id="{32803793-DD13-46EF-9249-E7CFAB49C301}" type="slidenum">
              <a:rPr lang="en-US" altLang="en-US" smtClean="0">
                <a:latin typeface="Arial" pitchFamily="34" charset="0"/>
                <a:cs typeface="Lucida Sans Unicode" pitchFamily="34" charset="0"/>
              </a:rPr>
              <a:pPr>
                <a:buFont typeface="Arial" pitchFamily="34" charset="0"/>
                <a:buNone/>
              </a:pPr>
              <a:t>32</a:t>
            </a:fld>
            <a:endParaRPr lang="en-US" altLang="en-US" smtClean="0">
              <a:latin typeface="Arial" pitchFamily="34" charset="0"/>
              <a:cs typeface="Lucida Sans Unicode"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609600"/>
            <a:ext cx="8226425" cy="1139825"/>
          </a:xfrm>
        </p:spPr>
        <p:txBody>
          <a:bodyPr/>
          <a:lstStyle/>
          <a:p>
            <a:r>
              <a:rPr lang="en-US" altLang="en-US" dirty="0" smtClean="0"/>
              <a:t>Neurological patient</a:t>
            </a:r>
            <a:br>
              <a:rPr lang="en-US" altLang="en-US" dirty="0" smtClean="0"/>
            </a:br>
            <a:r>
              <a:rPr lang="en-US" altLang="en-US" dirty="0" smtClean="0"/>
              <a:t>Traumatic Brain Injury</a:t>
            </a:r>
          </a:p>
        </p:txBody>
      </p:sp>
      <p:sp>
        <p:nvSpPr>
          <p:cNvPr id="35843" name="Content Placeholder 2"/>
          <p:cNvSpPr>
            <a:spLocks noGrp="1"/>
          </p:cNvSpPr>
          <p:nvPr>
            <p:ph idx="1"/>
          </p:nvPr>
        </p:nvSpPr>
        <p:spPr/>
        <p:txBody>
          <a:bodyPr/>
          <a:lstStyle/>
          <a:p>
            <a:endParaRPr lang="en-US" altLang="en-US" smtClean="0"/>
          </a:p>
          <a:p>
            <a:r>
              <a:rPr lang="en-US" altLang="en-US" smtClean="0"/>
              <a:t>Cognitive rehabilitation/enhancement</a:t>
            </a:r>
          </a:p>
          <a:p>
            <a:pPr lvl="1"/>
            <a:r>
              <a:rPr lang="en-US" altLang="en-US" smtClean="0"/>
              <a:t>Positive results: stimulants, Minalcipran, dopamine enhancers</a:t>
            </a:r>
          </a:p>
          <a:p>
            <a:pPr lvl="1"/>
            <a:r>
              <a:rPr lang="en-US" altLang="en-US" smtClean="0"/>
              <a:t>Controversial results: SSRIs, mood stabilizers, antipsychotics, acethylcholinesterase inhibitors</a:t>
            </a:r>
          </a:p>
          <a:p>
            <a:pPr lvl="4"/>
            <a:r>
              <a:rPr lang="en-US" altLang="en-US" sz="1600" i="1" smtClean="0"/>
              <a:t>Writer,B.W., Schillerstrom J.E., Psychopharmacological Treatment for Cognitive Impairment in Survivors of Traumatic Brain Injury: A Critical Review, J Neuropsychiatry Clin Neurosci 21:4, Fall 2009</a:t>
            </a:r>
          </a:p>
        </p:txBody>
      </p:sp>
      <p:sp>
        <p:nvSpPr>
          <p:cNvPr id="35844" name="Slide Number Placeholder 3"/>
          <p:cNvSpPr>
            <a:spLocks noGrp="1"/>
          </p:cNvSpPr>
          <p:nvPr>
            <p:ph type="sldNum" sz="quarter" idx="12"/>
          </p:nvPr>
        </p:nvSpPr>
        <p:spPr>
          <a:noFill/>
        </p:spPr>
        <p:txBody>
          <a:bodyPr/>
          <a:lstStyle/>
          <a:p>
            <a:pPr>
              <a:buFont typeface="Arial" pitchFamily="34" charset="0"/>
              <a:buNone/>
            </a:pPr>
            <a:fld id="{4B046F16-C39B-465B-8E73-A8A8EBBFF0FC}" type="slidenum">
              <a:rPr lang="en-US" altLang="en-US" smtClean="0">
                <a:latin typeface="Arial" pitchFamily="34" charset="0"/>
                <a:cs typeface="Lucida Sans Unicode" pitchFamily="34" charset="0"/>
              </a:rPr>
              <a:pPr>
                <a:buFont typeface="Arial" pitchFamily="34" charset="0"/>
                <a:buNone/>
              </a:pPr>
              <a:t>33</a:t>
            </a:fld>
            <a:endParaRPr lang="en-US" altLang="en-US" smtClean="0">
              <a:latin typeface="Arial" pitchFamily="34" charset="0"/>
              <a:cs typeface="Lucida Sans Unicode"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381000"/>
            <a:ext cx="8229600" cy="1143000"/>
          </a:xfrm>
        </p:spPr>
        <p:txBody>
          <a:bodyPr/>
          <a:lstStyle/>
          <a:p>
            <a:r>
              <a:rPr lang="en-US" altLang="en-US" dirty="0" smtClean="0"/>
              <a:t>Organ Transplantation</a:t>
            </a:r>
          </a:p>
        </p:txBody>
      </p:sp>
      <p:sp>
        <p:nvSpPr>
          <p:cNvPr id="36867" name="Content Placeholder 2"/>
          <p:cNvSpPr>
            <a:spLocks noGrp="1"/>
          </p:cNvSpPr>
          <p:nvPr>
            <p:ph idx="1"/>
          </p:nvPr>
        </p:nvSpPr>
        <p:spPr/>
        <p:txBody>
          <a:bodyPr/>
          <a:lstStyle/>
          <a:p>
            <a:r>
              <a:rPr lang="en-US" altLang="en-US" smtClean="0"/>
              <a:t>Side effects of psychotropics relevant to the organ recipients:</a:t>
            </a:r>
          </a:p>
          <a:p>
            <a:pPr lvl="1"/>
            <a:r>
              <a:rPr lang="en-US" altLang="en-US" smtClean="0"/>
              <a:t>Direct organ toxicity (divalproex, disulfiram, lithium)</a:t>
            </a:r>
          </a:p>
          <a:p>
            <a:pPr lvl="1"/>
            <a:r>
              <a:rPr lang="en-US" altLang="en-US" smtClean="0"/>
              <a:t>Leukopenia</a:t>
            </a:r>
          </a:p>
          <a:p>
            <a:pPr lvl="1"/>
            <a:r>
              <a:rPr lang="en-US" altLang="en-US" smtClean="0"/>
              <a:t>Metabolic acidosis (topiramate)</a:t>
            </a:r>
          </a:p>
          <a:p>
            <a:pPr lvl="1"/>
            <a:r>
              <a:rPr lang="en-US" altLang="en-US" smtClean="0"/>
              <a:t>Hyper-prolactinemia (may increase the immune response)</a:t>
            </a:r>
          </a:p>
          <a:p>
            <a:endParaRPr lang="en-US" altLang="en-US" smtClean="0"/>
          </a:p>
        </p:txBody>
      </p:sp>
      <p:sp>
        <p:nvSpPr>
          <p:cNvPr id="36868" name="Slide Number Placeholder 3"/>
          <p:cNvSpPr>
            <a:spLocks noGrp="1"/>
          </p:cNvSpPr>
          <p:nvPr>
            <p:ph type="sldNum" sz="quarter" idx="12"/>
          </p:nvPr>
        </p:nvSpPr>
        <p:spPr>
          <a:noFill/>
        </p:spPr>
        <p:txBody>
          <a:bodyPr/>
          <a:lstStyle/>
          <a:p>
            <a:pPr>
              <a:buFont typeface="Arial" pitchFamily="34" charset="0"/>
              <a:buNone/>
            </a:pPr>
            <a:fld id="{2B6FFB13-6B45-473C-8306-A3F7C48E7B12}" type="slidenum">
              <a:rPr lang="en-US" altLang="en-US" smtClean="0">
                <a:latin typeface="Arial" pitchFamily="34" charset="0"/>
                <a:cs typeface="Lucida Sans Unicode" pitchFamily="34" charset="0"/>
              </a:rPr>
              <a:pPr>
                <a:buFont typeface="Arial" pitchFamily="34" charset="0"/>
                <a:buNone/>
              </a:pPr>
              <a:t>34</a:t>
            </a:fld>
            <a:endParaRPr lang="en-US" altLang="en-US" smtClean="0">
              <a:latin typeface="Arial" pitchFamily="34" charset="0"/>
              <a:cs typeface="Lucida Sans Unicode"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2819400"/>
            <a:ext cx="8839200" cy="2590800"/>
          </a:xfrm>
        </p:spPr>
        <p:txBody>
          <a:bodyPr>
            <a:normAutofit fontScale="90000"/>
          </a:bodyPr>
          <a:lstStyle/>
          <a:p>
            <a:pPr marL="514350" indent="-514350">
              <a:buFont typeface="Arial" charset="0"/>
              <a:buNone/>
              <a:defRPr/>
            </a:pPr>
            <a:r>
              <a:rPr lang="en-US" sz="2800" dirty="0" smtClean="0"/>
              <a:t>	Non psychiatric use of psychotropic medications</a:t>
            </a:r>
            <a:br>
              <a:rPr lang="en-US" sz="2800" dirty="0" smtClean="0"/>
            </a:br>
            <a:r>
              <a:rPr lang="en-US" sz="2800" dirty="0" smtClean="0"/>
              <a:t/>
            </a:r>
            <a:br>
              <a:rPr lang="en-US" sz="2800" dirty="0" smtClean="0"/>
            </a:br>
            <a:r>
              <a:rPr lang="en-US" sz="2800" dirty="0"/>
              <a:t>alternate modes of </a:t>
            </a:r>
            <a:r>
              <a:rPr lang="en-US" sz="2800" dirty="0" smtClean="0"/>
              <a:t>administration</a:t>
            </a:r>
            <a:br>
              <a:rPr lang="en-US" sz="2800" dirty="0" smtClean="0"/>
            </a:br>
            <a:r>
              <a:rPr lang="en-US" sz="2800" dirty="0"/>
              <a:t/>
            </a:r>
            <a:br>
              <a:rPr lang="en-US" sz="2800" dirty="0"/>
            </a:br>
            <a:r>
              <a:rPr lang="en-US" sz="2800" dirty="0" smtClean="0"/>
              <a:t>major drug to drug interactions</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endParaRPr lang="en-US" sz="2800" dirty="0"/>
          </a:p>
        </p:txBody>
      </p:sp>
      <p:sp>
        <p:nvSpPr>
          <p:cNvPr id="37891" name="Text Placeholder 5"/>
          <p:cNvSpPr>
            <a:spLocks noGrp="1"/>
          </p:cNvSpPr>
          <p:nvPr>
            <p:ph type="body" idx="1"/>
          </p:nvPr>
        </p:nvSpPr>
        <p:spPr>
          <a:xfrm>
            <a:off x="457200" y="609600"/>
            <a:ext cx="7772400" cy="1500188"/>
          </a:xfrm>
        </p:spPr>
        <p:txBody>
          <a:bodyPr/>
          <a:lstStyle/>
          <a:p>
            <a:r>
              <a:rPr lang="en-US" altLang="en-US" sz="2800" smtClean="0"/>
              <a:t>C. SPECIAL TOPICS</a:t>
            </a:r>
          </a:p>
        </p:txBody>
      </p:sp>
      <p:sp>
        <p:nvSpPr>
          <p:cNvPr id="37892" name="Slide Number Placeholder 3"/>
          <p:cNvSpPr>
            <a:spLocks noGrp="1"/>
          </p:cNvSpPr>
          <p:nvPr>
            <p:ph type="sldNum" idx="10"/>
          </p:nvPr>
        </p:nvSpPr>
        <p:spPr>
          <a:noFill/>
        </p:spPr>
        <p:txBody>
          <a:bodyPr/>
          <a:lstStyle/>
          <a:p>
            <a:pPr>
              <a:buFont typeface="Arial" pitchFamily="34" charset="0"/>
              <a:buNone/>
            </a:pPr>
            <a:fld id="{A658C37D-EE19-45FA-9793-E6B89888DE90}" type="slidenum">
              <a:rPr lang="en-US" altLang="en-US" smtClean="0">
                <a:latin typeface="Arial" pitchFamily="34" charset="0"/>
                <a:cs typeface="Lucida Sans Unicode" pitchFamily="34" charset="0"/>
              </a:rPr>
              <a:pPr>
                <a:buFont typeface="Arial" pitchFamily="34" charset="0"/>
                <a:buNone/>
              </a:pPr>
              <a:t>35</a:t>
            </a:fld>
            <a:endParaRPr lang="en-US" altLang="en-US" smtClean="0">
              <a:latin typeface="Arial" pitchFamily="34" charset="0"/>
              <a:cs typeface="Lucida Sans Unicode" pitchFamily="34" charset="0"/>
            </a:endParaRPr>
          </a:p>
        </p:txBody>
      </p:sp>
      <p:pic>
        <p:nvPicPr>
          <p:cNvPr id="37893" name="Picture 2" descr="https://encrypted-tbn0.gstatic.com/images?q=tbn:ANd9GcTtJeFwWy-5UO162am9LqHNmMAJxgBPYHE0uOqt1G6PJpQibNxv"/>
          <p:cNvPicPr>
            <a:picLocks noChangeAspect="1" noChangeArrowheads="1"/>
          </p:cNvPicPr>
          <p:nvPr/>
        </p:nvPicPr>
        <p:blipFill>
          <a:blip r:embed="rId2" cstate="print"/>
          <a:srcRect/>
          <a:stretch>
            <a:fillRect/>
          </a:stretch>
        </p:blipFill>
        <p:spPr bwMode="auto">
          <a:xfrm>
            <a:off x="5638800" y="533400"/>
            <a:ext cx="2895600" cy="21336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4"/>
          <p:cNvSpPr>
            <a:spLocks noGrp="1"/>
          </p:cNvSpPr>
          <p:nvPr>
            <p:ph type="title"/>
          </p:nvPr>
        </p:nvSpPr>
        <p:spPr>
          <a:xfrm>
            <a:off x="533400" y="384175"/>
            <a:ext cx="8226425" cy="1139825"/>
          </a:xfrm>
        </p:spPr>
        <p:txBody>
          <a:bodyPr/>
          <a:lstStyle/>
          <a:p>
            <a:r>
              <a:rPr lang="en-US" altLang="en-US" dirty="0" smtClean="0"/>
              <a:t>Non psychiatric use of psychotropic medications</a:t>
            </a:r>
          </a:p>
        </p:txBody>
      </p:sp>
      <p:sp>
        <p:nvSpPr>
          <p:cNvPr id="38915" name="Content Placeholder 5"/>
          <p:cNvSpPr>
            <a:spLocks noGrp="1"/>
          </p:cNvSpPr>
          <p:nvPr>
            <p:ph idx="1"/>
          </p:nvPr>
        </p:nvSpPr>
        <p:spPr>
          <a:xfrm>
            <a:off x="762000" y="1600200"/>
            <a:ext cx="8226425" cy="4522788"/>
          </a:xfrm>
        </p:spPr>
        <p:txBody>
          <a:bodyPr/>
          <a:lstStyle/>
          <a:p>
            <a:endParaRPr lang="en-US" altLang="en-US" smtClean="0"/>
          </a:p>
          <a:p>
            <a:r>
              <a:rPr lang="en-US" altLang="en-US" smtClean="0"/>
              <a:t>Doxepin for pruritus</a:t>
            </a:r>
          </a:p>
          <a:p>
            <a:pPr lvl="4"/>
            <a:r>
              <a:rPr lang="en-US" altLang="en-US" i="1" smtClean="0"/>
              <a:t>Groene D, Martus P, Heyer G. Doxepin affects acetylcholine induced cutaneous reactions in atopic eczema. Exp Dermatol 2001;10:110–7.</a:t>
            </a:r>
          </a:p>
          <a:p>
            <a:endParaRPr lang="en-US" altLang="en-US" smtClean="0"/>
          </a:p>
          <a:p>
            <a:r>
              <a:rPr lang="en-US" altLang="en-US" smtClean="0"/>
              <a:t>SSRIs for pruritus</a:t>
            </a:r>
          </a:p>
          <a:p>
            <a:pPr lvl="4"/>
            <a:r>
              <a:rPr lang="en-US" altLang="en-US" i="1" smtClean="0"/>
              <a:t>Mayo MJ.et al Sertraline as a first-line treatment for cholestatic pruritus, Hepatology. 45(3):666-74, 2007 Mar.</a:t>
            </a:r>
          </a:p>
          <a:p>
            <a:endParaRPr lang="en-US" altLang="en-US" smtClean="0"/>
          </a:p>
          <a:p>
            <a:pPr lvl="1"/>
            <a:endParaRPr lang="en-US" altLang="en-US" smtClean="0"/>
          </a:p>
          <a:p>
            <a:endParaRPr lang="en-US" altLang="en-US" smtClean="0"/>
          </a:p>
        </p:txBody>
      </p:sp>
      <p:sp>
        <p:nvSpPr>
          <p:cNvPr id="38916" name="Slide Number Placeholder 3"/>
          <p:cNvSpPr>
            <a:spLocks noGrp="1"/>
          </p:cNvSpPr>
          <p:nvPr>
            <p:ph type="sldNum" sz="quarter" idx="12"/>
          </p:nvPr>
        </p:nvSpPr>
        <p:spPr>
          <a:noFill/>
        </p:spPr>
        <p:txBody>
          <a:bodyPr/>
          <a:lstStyle/>
          <a:p>
            <a:pPr>
              <a:buFont typeface="Arial" pitchFamily="34" charset="0"/>
              <a:buNone/>
            </a:pPr>
            <a:fld id="{67DDC8B2-0374-4B22-89BF-FE62DC0AFFD9}" type="slidenum">
              <a:rPr lang="en-US" altLang="en-US" smtClean="0">
                <a:latin typeface="Arial" pitchFamily="34" charset="0"/>
                <a:cs typeface="Lucida Sans Unicode" pitchFamily="34" charset="0"/>
              </a:rPr>
              <a:pPr>
                <a:buFont typeface="Arial" pitchFamily="34" charset="0"/>
                <a:buNone/>
              </a:pPr>
              <a:t>36</a:t>
            </a:fld>
            <a:endParaRPr lang="en-US" altLang="en-US" smtClean="0">
              <a:latin typeface="Arial" pitchFamily="34" charset="0"/>
              <a:cs typeface="Lucida Sans Unicode"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381000"/>
            <a:ext cx="8229600" cy="1143000"/>
          </a:xfrm>
        </p:spPr>
        <p:txBody>
          <a:bodyPr/>
          <a:lstStyle/>
          <a:p>
            <a:r>
              <a:rPr lang="en-US" altLang="en-US" dirty="0" smtClean="0"/>
              <a:t>Non psychiatric use of psychotropic medications</a:t>
            </a:r>
          </a:p>
        </p:txBody>
      </p:sp>
      <p:sp>
        <p:nvSpPr>
          <p:cNvPr id="39939" name="Content Placeholder 2"/>
          <p:cNvSpPr>
            <a:spLocks noGrp="1"/>
          </p:cNvSpPr>
          <p:nvPr>
            <p:ph idx="1"/>
          </p:nvPr>
        </p:nvSpPr>
        <p:spPr/>
        <p:txBody>
          <a:bodyPr/>
          <a:lstStyle/>
          <a:p>
            <a:endParaRPr lang="en-US" altLang="en-US" smtClean="0"/>
          </a:p>
          <a:p>
            <a:r>
              <a:rPr lang="en-US" altLang="en-US" smtClean="0"/>
              <a:t>Duloxetine-diabetic neuropathy (FDA approved)</a:t>
            </a:r>
          </a:p>
          <a:p>
            <a:endParaRPr lang="en-US" altLang="en-US" smtClean="0"/>
          </a:p>
          <a:p>
            <a:r>
              <a:rPr lang="en-US" altLang="en-US" smtClean="0"/>
              <a:t>Mirtazapine for appetite stimulation in oncology patients</a:t>
            </a:r>
          </a:p>
          <a:p>
            <a:pPr lvl="4"/>
            <a:r>
              <a:rPr lang="en-US" altLang="en-US" i="1" smtClean="0"/>
              <a:t>Riechelmann RP et al Phase II trial of mirtazapine for cancer-related cachexia and anorexia. American Journal of Hospice &amp; Palliative Medicine. 27(2):106-10, 2010 Mar.</a:t>
            </a:r>
          </a:p>
          <a:p>
            <a:pPr lvl="4"/>
            <a:endParaRPr lang="en-US" altLang="en-US" smtClean="0"/>
          </a:p>
        </p:txBody>
      </p:sp>
      <p:sp>
        <p:nvSpPr>
          <p:cNvPr id="39940" name="Slide Number Placeholder 3"/>
          <p:cNvSpPr>
            <a:spLocks noGrp="1"/>
          </p:cNvSpPr>
          <p:nvPr>
            <p:ph type="sldNum" sz="quarter" idx="12"/>
          </p:nvPr>
        </p:nvSpPr>
        <p:spPr>
          <a:noFill/>
        </p:spPr>
        <p:txBody>
          <a:bodyPr/>
          <a:lstStyle/>
          <a:p>
            <a:pPr>
              <a:buFont typeface="Arial" pitchFamily="34" charset="0"/>
              <a:buNone/>
            </a:pPr>
            <a:fld id="{2B1D84BA-84BA-41F9-985A-5AEEFEBB19FE}" type="slidenum">
              <a:rPr lang="en-US" altLang="en-US" smtClean="0">
                <a:latin typeface="Arial" pitchFamily="34" charset="0"/>
                <a:cs typeface="Lucida Sans Unicode" pitchFamily="34" charset="0"/>
              </a:rPr>
              <a:pPr>
                <a:buFont typeface="Arial" pitchFamily="34" charset="0"/>
                <a:buNone/>
              </a:pPr>
              <a:t>37</a:t>
            </a:fld>
            <a:endParaRPr lang="en-US" altLang="en-US" smtClean="0">
              <a:latin typeface="Arial" pitchFamily="34" charset="0"/>
              <a:cs typeface="Lucida Sans Unicode"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381000"/>
            <a:ext cx="8229600" cy="1143000"/>
          </a:xfrm>
        </p:spPr>
        <p:txBody>
          <a:bodyPr/>
          <a:lstStyle/>
          <a:p>
            <a:r>
              <a:rPr lang="en-US" altLang="en-US" dirty="0" smtClean="0"/>
              <a:t>Non psychiatric use of psychotropic medications</a:t>
            </a:r>
          </a:p>
        </p:txBody>
      </p:sp>
      <p:sp>
        <p:nvSpPr>
          <p:cNvPr id="40963" name="Content Placeholder 2"/>
          <p:cNvSpPr>
            <a:spLocks noGrp="1"/>
          </p:cNvSpPr>
          <p:nvPr>
            <p:ph idx="1"/>
          </p:nvPr>
        </p:nvSpPr>
        <p:spPr/>
        <p:txBody>
          <a:bodyPr/>
          <a:lstStyle/>
          <a:p>
            <a:r>
              <a:rPr lang="en-US" altLang="en-US" smtClean="0"/>
              <a:t>Hot flashes</a:t>
            </a:r>
          </a:p>
          <a:p>
            <a:pPr lvl="1"/>
            <a:r>
              <a:rPr lang="en-US" altLang="en-US" smtClean="0"/>
              <a:t>In breast cancer: mirtazapine</a:t>
            </a:r>
          </a:p>
          <a:p>
            <a:pPr lvl="4"/>
            <a:r>
              <a:rPr lang="en-US" altLang="en-US" i="1" smtClean="0"/>
              <a:t>Biglia N. et al, Mirtazapine for the treatment of hot flushes in breast cancer survivors: a prospective pilot trial, Breast Journal. 13(5):490-5, 2007 Sep-Oct. </a:t>
            </a:r>
            <a:endParaRPr lang="en-US" altLang="en-US" smtClean="0"/>
          </a:p>
          <a:p>
            <a:pPr lvl="1"/>
            <a:r>
              <a:rPr lang="en-US" altLang="en-US" smtClean="0"/>
              <a:t>in menopause-escitalopram</a:t>
            </a:r>
          </a:p>
          <a:p>
            <a:pPr lvl="4"/>
            <a:r>
              <a:rPr lang="en-US" altLang="en-US" i="1" smtClean="0"/>
              <a:t>Dobkin, R et al Esciralopam reduces hot flashes in nondepressed menopausal women: a pilot study PsycINFOAnnals of Clinical Psychiatry. Vol.21(2), May 2009, pp. 70-76. </a:t>
            </a:r>
          </a:p>
          <a:p>
            <a:endParaRPr lang="en-US" altLang="en-US" smtClean="0"/>
          </a:p>
        </p:txBody>
      </p:sp>
      <p:sp>
        <p:nvSpPr>
          <p:cNvPr id="40964" name="Slide Number Placeholder 3"/>
          <p:cNvSpPr>
            <a:spLocks noGrp="1"/>
          </p:cNvSpPr>
          <p:nvPr>
            <p:ph type="sldNum" sz="quarter" idx="12"/>
          </p:nvPr>
        </p:nvSpPr>
        <p:spPr>
          <a:noFill/>
        </p:spPr>
        <p:txBody>
          <a:bodyPr/>
          <a:lstStyle/>
          <a:p>
            <a:pPr>
              <a:buFont typeface="Arial" pitchFamily="34" charset="0"/>
              <a:buNone/>
            </a:pPr>
            <a:fld id="{54F7A61C-D804-47C8-9EAF-7B02F99C91E8}" type="slidenum">
              <a:rPr lang="en-US" altLang="en-US" smtClean="0">
                <a:latin typeface="Arial" pitchFamily="34" charset="0"/>
                <a:cs typeface="Lucida Sans Unicode" pitchFamily="34" charset="0"/>
              </a:rPr>
              <a:pPr>
                <a:buFont typeface="Arial" pitchFamily="34" charset="0"/>
                <a:buNone/>
              </a:pPr>
              <a:t>38</a:t>
            </a:fld>
            <a:endParaRPr lang="en-US" altLang="en-US" smtClean="0">
              <a:latin typeface="Arial" pitchFamily="34" charset="0"/>
              <a:cs typeface="Lucida Sans Unicode"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p:cNvSpPr>
            <a:spLocks noGrp="1"/>
          </p:cNvSpPr>
          <p:nvPr>
            <p:ph type="title"/>
          </p:nvPr>
        </p:nvSpPr>
        <p:spPr>
          <a:xfrm>
            <a:off x="457200" y="384175"/>
            <a:ext cx="8382000" cy="1139825"/>
          </a:xfrm>
        </p:spPr>
        <p:txBody>
          <a:bodyPr/>
          <a:lstStyle/>
          <a:p>
            <a:r>
              <a:rPr lang="en-US" altLang="en-US" sz="4000" dirty="0" smtClean="0"/>
              <a:t>Alternate routes of administration</a:t>
            </a:r>
          </a:p>
        </p:txBody>
      </p:sp>
      <p:graphicFrame>
        <p:nvGraphicFramePr>
          <p:cNvPr id="7" name="Content Placeholder 6"/>
          <p:cNvGraphicFramePr>
            <a:graphicFrameLocks noGrp="1"/>
          </p:cNvGraphicFramePr>
          <p:nvPr>
            <p:ph idx="1"/>
          </p:nvPr>
        </p:nvGraphicFramePr>
        <p:xfrm>
          <a:off x="457200" y="1828800"/>
          <a:ext cx="8226426" cy="3336921"/>
        </p:xfrm>
        <a:graphic>
          <a:graphicData uri="http://schemas.openxmlformats.org/drawingml/2006/table">
            <a:tbl>
              <a:tblPr firstRow="1" bandRow="1">
                <a:tableStyleId>{5C22544A-7EE6-4342-B048-85BDC9FD1C3A}</a:tableStyleId>
              </a:tblPr>
              <a:tblGrid>
                <a:gridCol w="2590798"/>
                <a:gridCol w="990600"/>
                <a:gridCol w="1143000"/>
                <a:gridCol w="914400"/>
                <a:gridCol w="914400"/>
                <a:gridCol w="838200"/>
                <a:gridCol w="835028"/>
              </a:tblGrid>
              <a:tr h="370769">
                <a:tc>
                  <a:txBody>
                    <a:bodyPr/>
                    <a:lstStyle/>
                    <a:p>
                      <a:r>
                        <a:rPr lang="en-US" sz="1800" dirty="0" smtClean="0"/>
                        <a:t>Antidepressants</a:t>
                      </a:r>
                      <a:endParaRPr lang="en-US" sz="1800" dirty="0"/>
                    </a:p>
                  </a:txBody>
                  <a:tcPr marT="45711" marB="45711"/>
                </a:tc>
                <a:tc>
                  <a:txBody>
                    <a:bodyPr/>
                    <a:lstStyle/>
                    <a:p>
                      <a:r>
                        <a:rPr lang="en-US" sz="1800" dirty="0" smtClean="0"/>
                        <a:t>IV</a:t>
                      </a:r>
                      <a:endParaRPr lang="en-US" sz="1800" dirty="0"/>
                    </a:p>
                  </a:txBody>
                  <a:tcPr marT="45711" marB="45711"/>
                </a:tc>
                <a:tc>
                  <a:txBody>
                    <a:bodyPr/>
                    <a:lstStyle/>
                    <a:p>
                      <a:r>
                        <a:rPr lang="en-US" sz="1800" dirty="0" smtClean="0"/>
                        <a:t>IM</a:t>
                      </a:r>
                      <a:endParaRPr lang="en-US" sz="1800" dirty="0"/>
                    </a:p>
                  </a:txBody>
                  <a:tcPr marT="45711" marB="45711"/>
                </a:tc>
                <a:tc>
                  <a:txBody>
                    <a:bodyPr/>
                    <a:lstStyle/>
                    <a:p>
                      <a:r>
                        <a:rPr lang="en-US" sz="1800" dirty="0" smtClean="0"/>
                        <a:t>SL</a:t>
                      </a:r>
                      <a:endParaRPr lang="en-US" sz="1800" dirty="0"/>
                    </a:p>
                  </a:txBody>
                  <a:tcPr marT="45711" marB="45711"/>
                </a:tc>
                <a:tc>
                  <a:txBody>
                    <a:bodyPr/>
                    <a:lstStyle/>
                    <a:p>
                      <a:r>
                        <a:rPr lang="en-US" sz="1800" dirty="0" smtClean="0"/>
                        <a:t>R</a:t>
                      </a:r>
                      <a:endParaRPr lang="en-US" sz="1800" dirty="0"/>
                    </a:p>
                  </a:txBody>
                  <a:tcPr marT="45711" marB="45711"/>
                </a:tc>
                <a:tc>
                  <a:txBody>
                    <a:bodyPr/>
                    <a:lstStyle/>
                    <a:p>
                      <a:r>
                        <a:rPr lang="en-US" sz="1800" dirty="0" smtClean="0"/>
                        <a:t>TD</a:t>
                      </a:r>
                      <a:endParaRPr lang="en-US" sz="1800" dirty="0"/>
                    </a:p>
                  </a:txBody>
                  <a:tcPr marT="45711" marB="45711"/>
                </a:tc>
                <a:tc>
                  <a:txBody>
                    <a:bodyPr/>
                    <a:lstStyle/>
                    <a:p>
                      <a:r>
                        <a:rPr lang="en-US" sz="1800" dirty="0" smtClean="0"/>
                        <a:t>IN</a:t>
                      </a:r>
                      <a:endParaRPr lang="en-US" sz="1800" dirty="0"/>
                    </a:p>
                  </a:txBody>
                  <a:tcPr marT="45711" marB="45711"/>
                </a:tc>
              </a:tr>
              <a:tr h="370769">
                <a:tc>
                  <a:txBody>
                    <a:bodyPr/>
                    <a:lstStyle/>
                    <a:p>
                      <a:r>
                        <a:rPr lang="en-US" sz="1800" dirty="0" err="1" smtClean="0"/>
                        <a:t>Fluoxetine</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r>
                        <a:rPr lang="en-US" sz="1800" dirty="0" smtClean="0"/>
                        <a:t>N</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r>
              <a:tr h="370769">
                <a:tc>
                  <a:txBody>
                    <a:bodyPr/>
                    <a:lstStyle/>
                    <a:p>
                      <a:r>
                        <a:rPr lang="en-US" sz="1800" dirty="0" err="1" smtClean="0"/>
                        <a:t>Citalopram</a:t>
                      </a:r>
                      <a:endParaRPr lang="en-US" sz="1800" dirty="0"/>
                    </a:p>
                  </a:txBody>
                  <a:tcPr marT="45711" marB="45711"/>
                </a:tc>
                <a:tc>
                  <a:txBody>
                    <a:bodyPr/>
                    <a:lstStyle/>
                    <a:p>
                      <a:r>
                        <a:rPr lang="en-US" sz="1800" dirty="0" smtClean="0"/>
                        <a:t>O</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r>
              <a:tr h="370769">
                <a:tc>
                  <a:txBody>
                    <a:bodyPr/>
                    <a:lstStyle/>
                    <a:p>
                      <a:r>
                        <a:rPr lang="en-US" sz="1800" dirty="0" err="1" smtClean="0"/>
                        <a:t>Amitriptyline</a:t>
                      </a:r>
                      <a:endParaRPr lang="en-US" sz="1800" dirty="0"/>
                    </a:p>
                  </a:txBody>
                  <a:tcPr marT="45711" marB="45711"/>
                </a:tc>
                <a:tc>
                  <a:txBody>
                    <a:bodyPr/>
                    <a:lstStyle/>
                    <a:p>
                      <a:r>
                        <a:rPr lang="en-US" sz="1800" dirty="0" smtClean="0"/>
                        <a:t>O</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r>
                        <a:rPr lang="en-US" sz="1800" dirty="0" smtClean="0"/>
                        <a:t>N</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r>
              <a:tr h="370769">
                <a:tc>
                  <a:txBody>
                    <a:bodyPr/>
                    <a:lstStyle/>
                    <a:p>
                      <a:r>
                        <a:rPr lang="en-US" sz="1800" dirty="0" err="1" smtClean="0"/>
                        <a:t>Imipramine</a:t>
                      </a:r>
                      <a:endParaRPr lang="en-US" sz="1800" dirty="0"/>
                    </a:p>
                  </a:txBody>
                  <a:tcPr marT="45711" marB="45711"/>
                </a:tc>
                <a:tc>
                  <a:txBody>
                    <a:bodyPr/>
                    <a:lstStyle/>
                    <a:p>
                      <a:r>
                        <a:rPr lang="en-US" sz="1800" dirty="0" smtClean="0"/>
                        <a:t>O</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r>
              <a:tr h="370769">
                <a:tc>
                  <a:txBody>
                    <a:bodyPr/>
                    <a:lstStyle/>
                    <a:p>
                      <a:r>
                        <a:rPr lang="en-US" sz="1800" dirty="0" err="1" smtClean="0"/>
                        <a:t>Clomipramine</a:t>
                      </a:r>
                      <a:endParaRPr lang="en-US" sz="1800" dirty="0"/>
                    </a:p>
                  </a:txBody>
                  <a:tcPr marT="45711" marB="45711"/>
                </a:tc>
                <a:tc>
                  <a:txBody>
                    <a:bodyPr/>
                    <a:lstStyle/>
                    <a:p>
                      <a:r>
                        <a:rPr lang="en-US" sz="1800" dirty="0" smtClean="0"/>
                        <a:t>O</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r>
                        <a:rPr lang="en-US" sz="1800" dirty="0" smtClean="0"/>
                        <a:t>N</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r>
              <a:tr h="370769">
                <a:tc>
                  <a:txBody>
                    <a:bodyPr/>
                    <a:lstStyle/>
                    <a:p>
                      <a:r>
                        <a:rPr lang="en-US" sz="1800" dirty="0" err="1" smtClean="0"/>
                        <a:t>Trazodone</a:t>
                      </a:r>
                      <a:endParaRPr lang="en-US" sz="1800" dirty="0"/>
                    </a:p>
                  </a:txBody>
                  <a:tcPr marT="45711" marB="45711"/>
                </a:tc>
                <a:tc>
                  <a:txBody>
                    <a:bodyPr/>
                    <a:lstStyle/>
                    <a:p>
                      <a:r>
                        <a:rPr lang="en-US" sz="1800" dirty="0" smtClean="0"/>
                        <a:t>O</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r>
                        <a:rPr lang="en-US" sz="1800" dirty="0" smtClean="0"/>
                        <a:t>N</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r>
              <a:tr h="370769">
                <a:tc>
                  <a:txBody>
                    <a:bodyPr/>
                    <a:lstStyle/>
                    <a:p>
                      <a:r>
                        <a:rPr lang="en-US" sz="1800" dirty="0" err="1" smtClean="0"/>
                        <a:t>Selegiline</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r>
                        <a:rPr lang="en-US" sz="1800" dirty="0" smtClean="0"/>
                        <a:t>Yes</a:t>
                      </a:r>
                      <a:endParaRPr lang="en-US" sz="1800" dirty="0"/>
                    </a:p>
                  </a:txBody>
                  <a:tcPr marT="45711" marB="45711"/>
                </a:tc>
                <a:tc>
                  <a:txBody>
                    <a:bodyPr/>
                    <a:lstStyle/>
                    <a:p>
                      <a:endParaRPr lang="en-US" sz="1800" dirty="0"/>
                    </a:p>
                  </a:txBody>
                  <a:tcPr marT="45711" marB="45711"/>
                </a:tc>
                <a:tc>
                  <a:txBody>
                    <a:bodyPr/>
                    <a:lstStyle/>
                    <a:p>
                      <a:r>
                        <a:rPr lang="en-US" sz="1800" dirty="0" smtClean="0"/>
                        <a:t>Yes</a:t>
                      </a:r>
                      <a:endParaRPr lang="en-US" sz="1800" dirty="0"/>
                    </a:p>
                  </a:txBody>
                  <a:tcPr marT="45711" marB="45711"/>
                </a:tc>
                <a:tc>
                  <a:txBody>
                    <a:bodyPr/>
                    <a:lstStyle/>
                    <a:p>
                      <a:endParaRPr lang="en-US" sz="1800" dirty="0"/>
                    </a:p>
                  </a:txBody>
                  <a:tcPr marT="45711" marB="45711"/>
                </a:tc>
              </a:tr>
              <a:tr h="370769">
                <a:tc>
                  <a:txBody>
                    <a:bodyPr/>
                    <a:lstStyle/>
                    <a:p>
                      <a:r>
                        <a:rPr lang="en-US" sz="1800" dirty="0" err="1" smtClean="0"/>
                        <a:t>Mirtazapine</a:t>
                      </a:r>
                      <a:endParaRPr lang="en-US" sz="1800" dirty="0"/>
                    </a:p>
                  </a:txBody>
                  <a:tcPr marT="45711" marB="45711"/>
                </a:tc>
                <a:tc>
                  <a:txBody>
                    <a:bodyPr/>
                    <a:lstStyle/>
                    <a:p>
                      <a:r>
                        <a:rPr lang="en-US" sz="1800" dirty="0" smtClean="0"/>
                        <a:t>N</a:t>
                      </a:r>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c>
                  <a:txBody>
                    <a:bodyPr/>
                    <a:lstStyle/>
                    <a:p>
                      <a:endParaRPr lang="en-US" sz="1800" dirty="0"/>
                    </a:p>
                  </a:txBody>
                  <a:tcPr marT="45711" marB="45711"/>
                </a:tc>
              </a:tr>
            </a:tbl>
          </a:graphicData>
        </a:graphic>
      </p:graphicFrame>
      <p:sp>
        <p:nvSpPr>
          <p:cNvPr id="42069" name="Slide Number Placeholder 3"/>
          <p:cNvSpPr>
            <a:spLocks noGrp="1"/>
          </p:cNvSpPr>
          <p:nvPr>
            <p:ph type="sldNum" sz="quarter" idx="12"/>
          </p:nvPr>
        </p:nvSpPr>
        <p:spPr>
          <a:noFill/>
        </p:spPr>
        <p:txBody>
          <a:bodyPr/>
          <a:lstStyle/>
          <a:p>
            <a:pPr>
              <a:buFont typeface="Arial" pitchFamily="34" charset="0"/>
              <a:buNone/>
            </a:pPr>
            <a:fld id="{C126DB4F-FC3F-4208-9919-D5E0353E3F6D}" type="slidenum">
              <a:rPr lang="en-US" altLang="en-US" smtClean="0">
                <a:latin typeface="Arial" pitchFamily="34" charset="0"/>
                <a:cs typeface="Lucida Sans Unicode" pitchFamily="34" charset="0"/>
              </a:rPr>
              <a:pPr>
                <a:buFont typeface="Arial" pitchFamily="34" charset="0"/>
                <a:buNone/>
              </a:pPr>
              <a:t>39</a:t>
            </a:fld>
            <a:endParaRPr lang="en-US" altLang="en-US" smtClean="0">
              <a:latin typeface="Arial" pitchFamily="34" charset="0"/>
              <a:cs typeface="Lucida Sans Unicode" pitchFamily="34" charset="0"/>
            </a:endParaRPr>
          </a:p>
        </p:txBody>
      </p:sp>
      <p:sp>
        <p:nvSpPr>
          <p:cNvPr id="2" name="TextBox 1"/>
          <p:cNvSpPr txBox="1"/>
          <p:nvPr/>
        </p:nvSpPr>
        <p:spPr>
          <a:xfrm>
            <a:off x="1219200" y="5486400"/>
            <a:ext cx="7010400" cy="923925"/>
          </a:xfrm>
          <a:prstGeom prst="rect">
            <a:avLst/>
          </a:prstGeom>
          <a:noFill/>
        </p:spPr>
        <p:txBody>
          <a:bodyPr>
            <a:spAutoFit/>
          </a:bodyPr>
          <a:lstStyle/>
          <a:p>
            <a:pPr>
              <a:defRPr/>
            </a:pPr>
            <a:r>
              <a:rPr lang="en-US" dirty="0">
                <a:solidFill>
                  <a:schemeClr val="accent1">
                    <a:lumMod val="75000"/>
                  </a:schemeClr>
                </a:solidFill>
              </a:rPr>
              <a:t>N-not available  O=outside the US  IV= intravenously  IM=intramuscular   SL=sublingual  R=rectal   TD=transdermal  IN=inhaler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altLang="en-US" dirty="0" smtClean="0"/>
          </a:p>
        </p:txBody>
      </p:sp>
      <p:sp>
        <p:nvSpPr>
          <p:cNvPr id="6147" name="Content Placeholder 2"/>
          <p:cNvSpPr>
            <a:spLocks noGrp="1"/>
          </p:cNvSpPr>
          <p:nvPr>
            <p:ph idx="1"/>
          </p:nvPr>
        </p:nvSpPr>
        <p:spPr/>
        <p:txBody>
          <a:bodyPr/>
          <a:lstStyle/>
          <a:p>
            <a:r>
              <a:rPr lang="en-US" altLang="en-US" smtClean="0"/>
              <a:t>Studies, if any, are typically small or open </a:t>
            </a:r>
          </a:p>
          <a:p>
            <a:r>
              <a:rPr lang="en-US" altLang="en-US" smtClean="0"/>
              <a:t>Patients with significant medical problems are typically excluded from medication trials</a:t>
            </a:r>
          </a:p>
          <a:p>
            <a:endParaRPr lang="en-US" altLang="en-US" smtClean="0"/>
          </a:p>
        </p:txBody>
      </p:sp>
      <p:sp>
        <p:nvSpPr>
          <p:cNvPr id="6148" name="Slide Number Placeholder 3"/>
          <p:cNvSpPr>
            <a:spLocks noGrp="1"/>
          </p:cNvSpPr>
          <p:nvPr>
            <p:ph type="sldNum" sz="quarter" idx="12"/>
          </p:nvPr>
        </p:nvSpPr>
        <p:spPr>
          <a:noFill/>
        </p:spPr>
        <p:txBody>
          <a:bodyPr/>
          <a:lstStyle/>
          <a:p>
            <a:pPr>
              <a:buFont typeface="Arial" pitchFamily="34" charset="0"/>
              <a:buNone/>
            </a:pPr>
            <a:fld id="{8D48CE3F-5B05-49B3-A1B3-35A724FAA605}" type="slidenum">
              <a:rPr lang="en-US" altLang="en-US" smtClean="0">
                <a:latin typeface="Arial" pitchFamily="34" charset="0"/>
                <a:cs typeface="Lucida Sans Unicode" pitchFamily="34" charset="0"/>
              </a:rPr>
              <a:pPr>
                <a:buFont typeface="Arial" pitchFamily="34" charset="0"/>
                <a:buNone/>
              </a:pPr>
              <a:t>4</a:t>
            </a:fld>
            <a:endParaRPr lang="en-US" altLang="en-US" smtClean="0">
              <a:latin typeface="Arial" pitchFamily="34" charset="0"/>
              <a:cs typeface="Lucida Sans Unicode"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381000"/>
            <a:ext cx="8229600" cy="1143000"/>
          </a:xfrm>
        </p:spPr>
        <p:txBody>
          <a:bodyPr/>
          <a:lstStyle/>
          <a:p>
            <a:r>
              <a:rPr lang="en-US" altLang="en-US" sz="4000" dirty="0" smtClean="0"/>
              <a:t>Alternate routes of administration</a:t>
            </a:r>
          </a:p>
        </p:txBody>
      </p:sp>
      <p:graphicFrame>
        <p:nvGraphicFramePr>
          <p:cNvPr id="5" name="Content Placeholder 4"/>
          <p:cNvGraphicFramePr>
            <a:graphicFrameLocks noGrp="1"/>
          </p:cNvGraphicFramePr>
          <p:nvPr>
            <p:ph idx="1"/>
          </p:nvPr>
        </p:nvGraphicFramePr>
        <p:xfrm>
          <a:off x="457200" y="1600200"/>
          <a:ext cx="8229601" cy="4821232"/>
        </p:xfrm>
        <a:graphic>
          <a:graphicData uri="http://schemas.openxmlformats.org/drawingml/2006/table">
            <a:tbl>
              <a:tblPr firstRow="1" bandRow="1">
                <a:tableStyleId>{5C22544A-7EE6-4342-B048-85BDC9FD1C3A}</a:tableStyleId>
              </a:tblPr>
              <a:tblGrid>
                <a:gridCol w="2972945"/>
                <a:gridCol w="990982"/>
                <a:gridCol w="838524"/>
                <a:gridCol w="914753"/>
                <a:gridCol w="914753"/>
                <a:gridCol w="914753"/>
                <a:gridCol w="682891"/>
              </a:tblGrid>
              <a:tr h="370864">
                <a:tc>
                  <a:txBody>
                    <a:bodyPr/>
                    <a:lstStyle/>
                    <a:p>
                      <a:r>
                        <a:rPr lang="en-US" sz="1800" dirty="0" smtClean="0"/>
                        <a:t>Antipsychotics</a:t>
                      </a:r>
                      <a:endParaRPr lang="en-US" sz="1800" dirty="0"/>
                    </a:p>
                  </a:txBody>
                  <a:tcPr marL="91475" marR="91475" marT="45723" marB="45723"/>
                </a:tc>
                <a:tc>
                  <a:txBody>
                    <a:bodyPr/>
                    <a:lstStyle/>
                    <a:p>
                      <a:r>
                        <a:rPr lang="en-US" sz="1800" dirty="0" smtClean="0"/>
                        <a:t>IV</a:t>
                      </a:r>
                      <a:endParaRPr lang="en-US" sz="1800" dirty="0"/>
                    </a:p>
                  </a:txBody>
                  <a:tcPr marL="91475" marR="91475" marT="45723" marB="45723"/>
                </a:tc>
                <a:tc>
                  <a:txBody>
                    <a:bodyPr/>
                    <a:lstStyle/>
                    <a:p>
                      <a:r>
                        <a:rPr lang="en-US" sz="1800" dirty="0" smtClean="0"/>
                        <a:t>IM</a:t>
                      </a:r>
                      <a:endParaRPr lang="en-US" sz="1800" dirty="0"/>
                    </a:p>
                  </a:txBody>
                  <a:tcPr marL="91475" marR="91475" marT="45723" marB="45723"/>
                </a:tc>
                <a:tc>
                  <a:txBody>
                    <a:bodyPr/>
                    <a:lstStyle/>
                    <a:p>
                      <a:r>
                        <a:rPr lang="en-US" sz="1800" dirty="0" smtClean="0"/>
                        <a:t>SL</a:t>
                      </a:r>
                      <a:endParaRPr lang="en-US" sz="1800" dirty="0"/>
                    </a:p>
                  </a:txBody>
                  <a:tcPr marL="91475" marR="91475" marT="45723" marB="45723"/>
                </a:tc>
                <a:tc>
                  <a:txBody>
                    <a:bodyPr/>
                    <a:lstStyle/>
                    <a:p>
                      <a:r>
                        <a:rPr lang="en-US" sz="1800" dirty="0" smtClean="0"/>
                        <a:t>R</a:t>
                      </a:r>
                      <a:endParaRPr lang="en-US" sz="1800" dirty="0"/>
                    </a:p>
                  </a:txBody>
                  <a:tcPr marL="91475" marR="91475" marT="45723" marB="45723"/>
                </a:tc>
                <a:tc>
                  <a:txBody>
                    <a:bodyPr/>
                    <a:lstStyle/>
                    <a:p>
                      <a:r>
                        <a:rPr lang="en-US" sz="1800" dirty="0" smtClean="0"/>
                        <a:t>TD</a:t>
                      </a:r>
                      <a:endParaRPr lang="en-US" sz="1800" dirty="0"/>
                    </a:p>
                  </a:txBody>
                  <a:tcPr marL="91475" marR="91475" marT="45723" marB="45723"/>
                </a:tc>
                <a:tc>
                  <a:txBody>
                    <a:bodyPr/>
                    <a:lstStyle/>
                    <a:p>
                      <a:r>
                        <a:rPr lang="en-US" sz="1800" dirty="0" smtClean="0"/>
                        <a:t>IN</a:t>
                      </a:r>
                      <a:endParaRPr lang="en-US" sz="1800" dirty="0"/>
                    </a:p>
                  </a:txBody>
                  <a:tcPr marL="91475" marR="91475" marT="45723" marB="45723"/>
                </a:tc>
              </a:tr>
              <a:tr h="370864">
                <a:tc>
                  <a:txBody>
                    <a:bodyPr/>
                    <a:lstStyle/>
                    <a:p>
                      <a:r>
                        <a:rPr lang="en-US" sz="1800" dirty="0" smtClean="0"/>
                        <a:t>Haloperidol</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Chlopromazine</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Fluphenazine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Loxapine</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r>
              <a:tr h="370864">
                <a:tc>
                  <a:txBody>
                    <a:bodyPr/>
                    <a:lstStyle/>
                    <a:p>
                      <a:r>
                        <a:rPr lang="en-US" sz="1800" dirty="0" err="1" smtClean="0"/>
                        <a:t>Thiotixene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Prochlorperazine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Olanzapine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Risperidone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Zipreasidone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Paliperidone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depot</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Aripiprazole</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4">
                <a:tc>
                  <a:txBody>
                    <a:bodyPr/>
                    <a:lstStyle/>
                    <a:p>
                      <a:r>
                        <a:rPr lang="en-US" sz="1800" dirty="0" err="1" smtClean="0"/>
                        <a:t>Latuda</a:t>
                      </a:r>
                      <a:r>
                        <a:rPr lang="en-US" sz="1800" dirty="0" smtClean="0"/>
                        <a:t>!!</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bl>
          </a:graphicData>
        </a:graphic>
      </p:graphicFrame>
      <p:sp>
        <p:nvSpPr>
          <p:cNvPr id="43125" name="Slide Number Placeholder 3"/>
          <p:cNvSpPr>
            <a:spLocks noGrp="1"/>
          </p:cNvSpPr>
          <p:nvPr>
            <p:ph type="sldNum" sz="quarter" idx="12"/>
          </p:nvPr>
        </p:nvSpPr>
        <p:spPr>
          <a:noFill/>
        </p:spPr>
        <p:txBody>
          <a:bodyPr/>
          <a:lstStyle/>
          <a:p>
            <a:pPr>
              <a:buFont typeface="Arial" pitchFamily="34" charset="0"/>
              <a:buNone/>
            </a:pPr>
            <a:fld id="{66D5ACCA-6399-47D1-942F-9A3F59128650}" type="slidenum">
              <a:rPr lang="en-US" altLang="en-US" smtClean="0">
                <a:latin typeface="Arial" pitchFamily="34" charset="0"/>
                <a:cs typeface="Lucida Sans Unicode" pitchFamily="34" charset="0"/>
              </a:rPr>
              <a:pPr>
                <a:buFont typeface="Arial" pitchFamily="34" charset="0"/>
                <a:buNone/>
              </a:pPr>
              <a:t>40</a:t>
            </a:fld>
            <a:endParaRPr lang="en-US" altLang="en-US" smtClean="0">
              <a:latin typeface="Arial" pitchFamily="34" charset="0"/>
              <a:cs typeface="Lucida Sans Unicode"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381000"/>
            <a:ext cx="8229600" cy="1143000"/>
          </a:xfrm>
        </p:spPr>
        <p:txBody>
          <a:bodyPr/>
          <a:lstStyle/>
          <a:p>
            <a:r>
              <a:rPr lang="en-US" altLang="en-US" dirty="0" smtClean="0"/>
              <a:t>Alternate routes of administration</a:t>
            </a:r>
          </a:p>
        </p:txBody>
      </p:sp>
      <p:graphicFrame>
        <p:nvGraphicFramePr>
          <p:cNvPr id="5" name="Content Placeholder 4"/>
          <p:cNvGraphicFramePr>
            <a:graphicFrameLocks noGrp="1"/>
          </p:cNvGraphicFramePr>
          <p:nvPr>
            <p:ph idx="1"/>
          </p:nvPr>
        </p:nvGraphicFramePr>
        <p:xfrm>
          <a:off x="457200" y="1600200"/>
          <a:ext cx="8229600" cy="2225676"/>
        </p:xfrm>
        <a:graphic>
          <a:graphicData uri="http://schemas.openxmlformats.org/drawingml/2006/table">
            <a:tbl>
              <a:tblPr firstRow="1" bandRow="1">
                <a:tableStyleId>{5C22544A-7EE6-4342-B048-85BDC9FD1C3A}</a:tableStyleId>
              </a:tblPr>
              <a:tblGrid>
                <a:gridCol w="2363110"/>
                <a:gridCol w="1143441"/>
                <a:gridCol w="990982"/>
                <a:gridCol w="990982"/>
                <a:gridCol w="990982"/>
                <a:gridCol w="914753"/>
                <a:gridCol w="835350"/>
              </a:tblGrid>
              <a:tr h="370946">
                <a:tc>
                  <a:txBody>
                    <a:bodyPr/>
                    <a:lstStyle/>
                    <a:p>
                      <a:r>
                        <a:rPr lang="en-US" sz="1800" dirty="0" smtClean="0"/>
                        <a:t>Mood stabilizer</a:t>
                      </a:r>
                      <a:endParaRPr lang="en-US" sz="1800" dirty="0"/>
                    </a:p>
                  </a:txBody>
                  <a:tcPr marL="91475" marR="91475" marT="45733" marB="45733"/>
                </a:tc>
                <a:tc>
                  <a:txBody>
                    <a:bodyPr/>
                    <a:lstStyle/>
                    <a:p>
                      <a:r>
                        <a:rPr lang="en-US" sz="1800" dirty="0" smtClean="0"/>
                        <a:t>IV</a:t>
                      </a:r>
                      <a:endParaRPr lang="en-US" sz="1800" dirty="0"/>
                    </a:p>
                  </a:txBody>
                  <a:tcPr marL="91475" marR="91475" marT="45733" marB="45733"/>
                </a:tc>
                <a:tc>
                  <a:txBody>
                    <a:bodyPr/>
                    <a:lstStyle/>
                    <a:p>
                      <a:r>
                        <a:rPr lang="en-US" sz="1800" dirty="0" smtClean="0"/>
                        <a:t>IM</a:t>
                      </a:r>
                      <a:endParaRPr lang="en-US" sz="1800" dirty="0"/>
                    </a:p>
                  </a:txBody>
                  <a:tcPr marL="91475" marR="91475" marT="45733" marB="45733"/>
                </a:tc>
                <a:tc>
                  <a:txBody>
                    <a:bodyPr/>
                    <a:lstStyle/>
                    <a:p>
                      <a:r>
                        <a:rPr lang="en-US" sz="1800" dirty="0" smtClean="0"/>
                        <a:t>SL</a:t>
                      </a:r>
                      <a:endParaRPr lang="en-US" sz="1800" dirty="0"/>
                    </a:p>
                  </a:txBody>
                  <a:tcPr marL="91475" marR="91475" marT="45733" marB="45733"/>
                </a:tc>
                <a:tc>
                  <a:txBody>
                    <a:bodyPr/>
                    <a:lstStyle/>
                    <a:p>
                      <a:r>
                        <a:rPr lang="en-US" sz="1800" dirty="0" smtClean="0"/>
                        <a:t>R</a:t>
                      </a:r>
                      <a:endParaRPr lang="en-US" sz="1800" dirty="0"/>
                    </a:p>
                  </a:txBody>
                  <a:tcPr marL="91475" marR="91475" marT="45733" marB="45733"/>
                </a:tc>
                <a:tc>
                  <a:txBody>
                    <a:bodyPr/>
                    <a:lstStyle/>
                    <a:p>
                      <a:r>
                        <a:rPr lang="en-US" sz="1800" dirty="0" smtClean="0"/>
                        <a:t>TD</a:t>
                      </a:r>
                      <a:endParaRPr lang="en-US" sz="1800" dirty="0"/>
                    </a:p>
                  </a:txBody>
                  <a:tcPr marL="91475" marR="91475" marT="45733" marB="45733"/>
                </a:tc>
                <a:tc>
                  <a:txBody>
                    <a:bodyPr/>
                    <a:lstStyle/>
                    <a:p>
                      <a:r>
                        <a:rPr lang="en-US" sz="1800" dirty="0" smtClean="0"/>
                        <a:t>IN</a:t>
                      </a:r>
                      <a:endParaRPr lang="en-US" sz="1800" dirty="0"/>
                    </a:p>
                  </a:txBody>
                  <a:tcPr marL="91475" marR="91475" marT="45733" marB="45733"/>
                </a:tc>
              </a:tr>
              <a:tr h="370946">
                <a:tc>
                  <a:txBody>
                    <a:bodyPr/>
                    <a:lstStyle/>
                    <a:p>
                      <a:r>
                        <a:rPr lang="en-US" sz="1800" dirty="0" err="1" smtClean="0"/>
                        <a:t>Carbamazepine</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r>
                        <a:rPr lang="en-US" sz="1800" dirty="0" smtClean="0"/>
                        <a:t>N</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r>
              <a:tr h="370946">
                <a:tc>
                  <a:txBody>
                    <a:bodyPr/>
                    <a:lstStyle/>
                    <a:p>
                      <a:r>
                        <a:rPr lang="en-US" sz="1800" dirty="0" err="1" smtClean="0"/>
                        <a:t>Lamotrigine</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r>
                        <a:rPr lang="en-US" sz="1800" dirty="0" smtClean="0"/>
                        <a:t>N</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r>
              <a:tr h="370946">
                <a:tc>
                  <a:txBody>
                    <a:bodyPr/>
                    <a:lstStyle/>
                    <a:p>
                      <a:r>
                        <a:rPr lang="en-US" sz="1800" dirty="0" err="1" smtClean="0"/>
                        <a:t>Topiramate</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r>
                        <a:rPr lang="en-US" sz="1800" dirty="0" smtClean="0"/>
                        <a:t>N</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r>
              <a:tr h="370946">
                <a:tc>
                  <a:txBody>
                    <a:bodyPr/>
                    <a:lstStyle/>
                    <a:p>
                      <a:r>
                        <a:rPr lang="en-US" sz="1800" dirty="0" err="1" smtClean="0"/>
                        <a:t>Divalproex</a:t>
                      </a:r>
                      <a:endParaRPr lang="en-US" sz="1800" dirty="0"/>
                    </a:p>
                  </a:txBody>
                  <a:tcPr marL="91475" marR="91475" marT="45733" marB="45733"/>
                </a:tc>
                <a:tc>
                  <a:txBody>
                    <a:bodyPr/>
                    <a:lstStyle/>
                    <a:p>
                      <a:r>
                        <a:rPr lang="en-US" sz="1800" dirty="0" smtClean="0"/>
                        <a:t>Y</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r>
                        <a:rPr lang="en-US" sz="1800" dirty="0" smtClean="0"/>
                        <a:t>N</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r>
              <a:tr h="370946">
                <a:tc>
                  <a:txBody>
                    <a:bodyPr/>
                    <a:lstStyle/>
                    <a:p>
                      <a:r>
                        <a:rPr lang="en-US" sz="1800" dirty="0" smtClean="0"/>
                        <a:t>lithium</a:t>
                      </a:r>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c>
                  <a:txBody>
                    <a:bodyPr/>
                    <a:lstStyle/>
                    <a:p>
                      <a:endParaRPr lang="en-US" sz="1800" dirty="0"/>
                    </a:p>
                  </a:txBody>
                  <a:tcPr marL="91475" marR="91475" marT="45733" marB="45733"/>
                </a:tc>
              </a:tr>
            </a:tbl>
          </a:graphicData>
        </a:graphic>
      </p:graphicFrame>
      <p:sp>
        <p:nvSpPr>
          <p:cNvPr id="44093" name="Slide Number Placeholder 3"/>
          <p:cNvSpPr>
            <a:spLocks noGrp="1"/>
          </p:cNvSpPr>
          <p:nvPr>
            <p:ph type="sldNum" sz="quarter" idx="12"/>
          </p:nvPr>
        </p:nvSpPr>
        <p:spPr>
          <a:noFill/>
        </p:spPr>
        <p:txBody>
          <a:bodyPr/>
          <a:lstStyle/>
          <a:p>
            <a:pPr>
              <a:buFont typeface="Arial" pitchFamily="34" charset="0"/>
              <a:buNone/>
            </a:pPr>
            <a:fld id="{31A107AF-B8D6-4CF9-9AAB-9F36ABB8351F}" type="slidenum">
              <a:rPr lang="en-US" altLang="en-US" smtClean="0">
                <a:latin typeface="Arial" pitchFamily="34" charset="0"/>
                <a:cs typeface="Lucida Sans Unicode" pitchFamily="34" charset="0"/>
              </a:rPr>
              <a:pPr>
                <a:buFont typeface="Arial" pitchFamily="34" charset="0"/>
                <a:buNone/>
              </a:pPr>
              <a:t>41</a:t>
            </a:fld>
            <a:endParaRPr lang="en-US" altLang="en-US" smtClean="0">
              <a:latin typeface="Arial" pitchFamily="34" charset="0"/>
              <a:cs typeface="Lucida Sans Unicode" pitchFamily="34" charset="0"/>
            </a:endParaRPr>
          </a:p>
        </p:txBody>
      </p:sp>
      <p:sp>
        <p:nvSpPr>
          <p:cNvPr id="6" name="TextBox 5"/>
          <p:cNvSpPr txBox="1"/>
          <p:nvPr/>
        </p:nvSpPr>
        <p:spPr>
          <a:xfrm>
            <a:off x="1219200" y="5486400"/>
            <a:ext cx="7010400" cy="923925"/>
          </a:xfrm>
          <a:prstGeom prst="rect">
            <a:avLst/>
          </a:prstGeom>
          <a:noFill/>
        </p:spPr>
        <p:txBody>
          <a:bodyPr>
            <a:spAutoFit/>
          </a:bodyPr>
          <a:lstStyle/>
          <a:p>
            <a:pPr>
              <a:defRPr/>
            </a:pPr>
            <a:r>
              <a:rPr lang="en-US" dirty="0">
                <a:solidFill>
                  <a:schemeClr val="accent1">
                    <a:lumMod val="75000"/>
                  </a:schemeClr>
                </a:solidFill>
              </a:rPr>
              <a:t>N-not available  O=outside the US  IV= intravenously  IM=intramuscular   SL=sublingual  R=rectal   TD=transdermal  IN=inhaler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381000"/>
            <a:ext cx="8229600" cy="1143000"/>
          </a:xfrm>
        </p:spPr>
        <p:txBody>
          <a:bodyPr/>
          <a:lstStyle/>
          <a:p>
            <a:r>
              <a:rPr lang="en-US" altLang="en-US" dirty="0" smtClean="0"/>
              <a:t>Alternate routes of administration</a:t>
            </a:r>
          </a:p>
        </p:txBody>
      </p:sp>
      <p:graphicFrame>
        <p:nvGraphicFramePr>
          <p:cNvPr id="5" name="Content Placeholder 4"/>
          <p:cNvGraphicFramePr>
            <a:graphicFrameLocks noGrp="1"/>
          </p:cNvGraphicFramePr>
          <p:nvPr>
            <p:ph idx="1"/>
          </p:nvPr>
        </p:nvGraphicFramePr>
        <p:xfrm>
          <a:off x="457200" y="1600200"/>
          <a:ext cx="8229601" cy="4618040"/>
        </p:xfrm>
        <a:graphic>
          <a:graphicData uri="http://schemas.openxmlformats.org/drawingml/2006/table">
            <a:tbl>
              <a:tblPr firstRow="1" bandRow="1">
                <a:tableStyleId>{5C22544A-7EE6-4342-B048-85BDC9FD1C3A}</a:tableStyleId>
              </a:tblPr>
              <a:tblGrid>
                <a:gridCol w="2668027"/>
                <a:gridCol w="1143441"/>
                <a:gridCol w="990982"/>
                <a:gridCol w="914753"/>
                <a:gridCol w="914753"/>
                <a:gridCol w="838524"/>
                <a:gridCol w="759121"/>
              </a:tblGrid>
              <a:tr h="640123">
                <a:tc>
                  <a:txBody>
                    <a:bodyPr/>
                    <a:lstStyle/>
                    <a:p>
                      <a:endParaRPr lang="en-US" sz="1800" dirty="0" smtClean="0"/>
                    </a:p>
                    <a:p>
                      <a:r>
                        <a:rPr lang="en-US" sz="1800" dirty="0" err="1" smtClean="0"/>
                        <a:t>Anxiolytics</a:t>
                      </a:r>
                      <a:endParaRPr lang="en-US" sz="1800" dirty="0"/>
                    </a:p>
                  </a:txBody>
                  <a:tcPr marL="91475" marR="91475" marT="45723" marB="45723"/>
                </a:tc>
                <a:tc>
                  <a:txBody>
                    <a:bodyPr/>
                    <a:lstStyle/>
                    <a:p>
                      <a:r>
                        <a:rPr lang="en-US" sz="1800" dirty="0" smtClean="0"/>
                        <a:t>IV</a:t>
                      </a:r>
                      <a:endParaRPr lang="en-US" sz="1800" dirty="0"/>
                    </a:p>
                  </a:txBody>
                  <a:tcPr marL="91475" marR="91475" marT="45723" marB="45723"/>
                </a:tc>
                <a:tc>
                  <a:txBody>
                    <a:bodyPr/>
                    <a:lstStyle/>
                    <a:p>
                      <a:r>
                        <a:rPr lang="en-US" sz="1800" dirty="0" smtClean="0"/>
                        <a:t>IM</a:t>
                      </a:r>
                      <a:endParaRPr lang="en-US" sz="1800" dirty="0"/>
                    </a:p>
                  </a:txBody>
                  <a:tcPr marL="91475" marR="91475" marT="45723" marB="45723"/>
                </a:tc>
                <a:tc>
                  <a:txBody>
                    <a:bodyPr/>
                    <a:lstStyle/>
                    <a:p>
                      <a:r>
                        <a:rPr lang="en-US" sz="1800" dirty="0" smtClean="0"/>
                        <a:t>SL</a:t>
                      </a:r>
                      <a:endParaRPr lang="en-US" sz="1800" dirty="0"/>
                    </a:p>
                  </a:txBody>
                  <a:tcPr marL="91475" marR="91475" marT="45723" marB="45723"/>
                </a:tc>
                <a:tc>
                  <a:txBody>
                    <a:bodyPr/>
                    <a:lstStyle/>
                    <a:p>
                      <a:r>
                        <a:rPr lang="en-US" sz="1800" dirty="0" smtClean="0"/>
                        <a:t>R</a:t>
                      </a:r>
                      <a:endParaRPr lang="en-US" sz="1800" dirty="0"/>
                    </a:p>
                  </a:txBody>
                  <a:tcPr marL="91475" marR="91475" marT="45723" marB="45723"/>
                </a:tc>
                <a:tc>
                  <a:txBody>
                    <a:bodyPr/>
                    <a:lstStyle/>
                    <a:p>
                      <a:r>
                        <a:rPr lang="en-US" sz="1800" dirty="0" smtClean="0"/>
                        <a:t>TD</a:t>
                      </a:r>
                      <a:endParaRPr lang="en-US" sz="1800" dirty="0"/>
                    </a:p>
                  </a:txBody>
                  <a:tcPr marL="91475" marR="91475" marT="45723" marB="45723"/>
                </a:tc>
                <a:tc>
                  <a:txBody>
                    <a:bodyPr/>
                    <a:lstStyle/>
                    <a:p>
                      <a:r>
                        <a:rPr lang="en-US" sz="1800" dirty="0" smtClean="0"/>
                        <a:t>IN</a:t>
                      </a:r>
                      <a:endParaRPr lang="en-US" sz="1800" dirty="0"/>
                    </a:p>
                  </a:txBody>
                  <a:tcPr marL="91475" marR="91475" marT="45723" marB="45723"/>
                </a:tc>
              </a:tr>
              <a:tr h="370866">
                <a:tc>
                  <a:txBody>
                    <a:bodyPr/>
                    <a:lstStyle/>
                    <a:p>
                      <a:r>
                        <a:rPr lang="en-US" sz="1800" dirty="0" err="1" smtClean="0"/>
                        <a:t>Alprazolam</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6">
                <a:tc>
                  <a:txBody>
                    <a:bodyPr/>
                    <a:lstStyle/>
                    <a:p>
                      <a:r>
                        <a:rPr lang="en-US" sz="1800" dirty="0" err="1" smtClean="0"/>
                        <a:t>Clonazepam</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6">
                <a:tc>
                  <a:txBody>
                    <a:bodyPr/>
                    <a:lstStyle/>
                    <a:p>
                      <a:r>
                        <a:rPr lang="en-US" sz="1800" dirty="0" smtClean="0"/>
                        <a:t>Diazepam</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6">
                <a:tc>
                  <a:txBody>
                    <a:bodyPr/>
                    <a:lstStyle/>
                    <a:p>
                      <a:r>
                        <a:rPr lang="en-US" sz="1800" dirty="0" err="1" smtClean="0"/>
                        <a:t>Flunitraepam</a:t>
                      </a:r>
                      <a:endParaRPr lang="en-US" sz="1800" dirty="0"/>
                    </a:p>
                  </a:txBody>
                  <a:tcPr marL="91475" marR="91475" marT="45723" marB="45723"/>
                </a:tc>
                <a:tc>
                  <a:txBody>
                    <a:bodyPr/>
                    <a:lstStyle/>
                    <a:p>
                      <a:r>
                        <a:rPr lang="en-US" sz="1800" dirty="0" smtClean="0"/>
                        <a:t>O</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6">
                <a:tc>
                  <a:txBody>
                    <a:bodyPr/>
                    <a:lstStyle/>
                    <a:p>
                      <a:r>
                        <a:rPr lang="en-US" sz="1800" dirty="0" err="1" smtClean="0"/>
                        <a:t>Lorazepam</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N</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6">
                <a:tc>
                  <a:txBody>
                    <a:bodyPr/>
                    <a:lstStyle/>
                    <a:p>
                      <a:r>
                        <a:rPr lang="en-US" sz="1800" dirty="0" err="1" smtClean="0"/>
                        <a:t>Midazolam</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r>
                        <a:rPr lang="en-US" sz="1800" dirty="0" smtClean="0"/>
                        <a:t>N</a:t>
                      </a:r>
                      <a:endParaRPr lang="en-US" sz="1800" dirty="0"/>
                    </a:p>
                  </a:txBody>
                  <a:tcPr marL="91475" marR="91475" marT="45723" marB="45723"/>
                </a:tc>
                <a:tc>
                  <a:txBody>
                    <a:bodyPr/>
                    <a:lstStyle/>
                    <a:p>
                      <a:r>
                        <a:rPr lang="en-US" sz="1800" dirty="0" smtClean="0"/>
                        <a:t>N</a:t>
                      </a:r>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N</a:t>
                      </a:r>
                      <a:endParaRPr lang="en-US" sz="1800" dirty="0"/>
                    </a:p>
                  </a:txBody>
                  <a:tcPr marL="91475" marR="91475" marT="45723" marB="45723"/>
                </a:tc>
              </a:tr>
              <a:tr h="370866">
                <a:tc>
                  <a:txBody>
                    <a:bodyPr/>
                    <a:lstStyle/>
                    <a:p>
                      <a:r>
                        <a:rPr lang="en-US" sz="1800" dirty="0" err="1" smtClean="0"/>
                        <a:t>Temazepam</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O</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370866">
                <a:tc>
                  <a:txBody>
                    <a:bodyPr/>
                    <a:lstStyle/>
                    <a:p>
                      <a:r>
                        <a:rPr lang="en-US" sz="1800" dirty="0" err="1" smtClean="0"/>
                        <a:t>Triazolam</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N</a:t>
                      </a:r>
                      <a:endParaRPr lang="en-US" sz="1800" dirty="0"/>
                    </a:p>
                  </a:txBody>
                  <a:tcPr marL="91475" marR="91475" marT="45723" marB="45723"/>
                </a:tc>
                <a:tc>
                  <a:txBody>
                    <a:bodyPr/>
                    <a:lstStyle/>
                    <a:p>
                      <a:r>
                        <a:rPr lang="en-US" sz="1800" dirty="0" smtClean="0"/>
                        <a:t>N</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r h="640123">
                <a:tc>
                  <a:txBody>
                    <a:bodyPr/>
                    <a:lstStyle/>
                    <a:p>
                      <a:endParaRPr lang="en-US" sz="1800" dirty="0" smtClean="0"/>
                    </a:p>
                    <a:p>
                      <a:r>
                        <a:rPr lang="en-US" sz="1800" dirty="0" smtClean="0"/>
                        <a:t>Sedatives</a:t>
                      </a:r>
                      <a:endParaRPr lang="en-US" sz="1800" dirty="0"/>
                    </a:p>
                  </a:txBody>
                  <a:tcPr marL="91475" marR="91475" marT="45723" marB="45723">
                    <a:solidFill>
                      <a:schemeClr val="accent1"/>
                    </a:solidFill>
                  </a:tcPr>
                </a:tc>
                <a:tc>
                  <a:txBody>
                    <a:bodyPr/>
                    <a:lstStyle/>
                    <a:p>
                      <a:endParaRPr lang="en-US" sz="1800" dirty="0"/>
                    </a:p>
                  </a:txBody>
                  <a:tcPr marL="91475" marR="91475" marT="45723" marB="45723">
                    <a:solidFill>
                      <a:schemeClr val="accent1"/>
                    </a:solidFill>
                  </a:tcPr>
                </a:tc>
                <a:tc>
                  <a:txBody>
                    <a:bodyPr/>
                    <a:lstStyle/>
                    <a:p>
                      <a:endParaRPr lang="en-US" sz="1800" dirty="0"/>
                    </a:p>
                  </a:txBody>
                  <a:tcPr marL="91475" marR="91475" marT="45723" marB="45723">
                    <a:solidFill>
                      <a:schemeClr val="accent1"/>
                    </a:solidFill>
                  </a:tcPr>
                </a:tc>
                <a:tc>
                  <a:txBody>
                    <a:bodyPr/>
                    <a:lstStyle/>
                    <a:p>
                      <a:endParaRPr lang="en-US" sz="1800" dirty="0"/>
                    </a:p>
                  </a:txBody>
                  <a:tcPr marL="91475" marR="91475" marT="45723" marB="45723">
                    <a:solidFill>
                      <a:schemeClr val="accent1"/>
                    </a:solidFill>
                  </a:tcPr>
                </a:tc>
                <a:tc>
                  <a:txBody>
                    <a:bodyPr/>
                    <a:lstStyle/>
                    <a:p>
                      <a:endParaRPr lang="en-US" sz="1800" dirty="0"/>
                    </a:p>
                  </a:txBody>
                  <a:tcPr marL="91475" marR="91475" marT="45723" marB="45723">
                    <a:solidFill>
                      <a:schemeClr val="accent1"/>
                    </a:solidFill>
                  </a:tcPr>
                </a:tc>
                <a:tc>
                  <a:txBody>
                    <a:bodyPr/>
                    <a:lstStyle/>
                    <a:p>
                      <a:endParaRPr lang="en-US" sz="1800" dirty="0"/>
                    </a:p>
                  </a:txBody>
                  <a:tcPr marL="91475" marR="91475" marT="45723" marB="45723">
                    <a:solidFill>
                      <a:schemeClr val="accent1"/>
                    </a:solidFill>
                  </a:tcPr>
                </a:tc>
                <a:tc>
                  <a:txBody>
                    <a:bodyPr/>
                    <a:lstStyle/>
                    <a:p>
                      <a:endParaRPr lang="en-US" sz="1800" dirty="0"/>
                    </a:p>
                  </a:txBody>
                  <a:tcPr marL="91475" marR="91475" marT="45723" marB="45723">
                    <a:solidFill>
                      <a:schemeClr val="accent1"/>
                    </a:solidFill>
                  </a:tcPr>
                </a:tc>
              </a:tr>
              <a:tr h="370866">
                <a:tc>
                  <a:txBody>
                    <a:bodyPr/>
                    <a:lstStyle/>
                    <a:p>
                      <a:r>
                        <a:rPr lang="en-US" sz="1800" dirty="0" err="1" smtClean="0"/>
                        <a:t>Zolpidem</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r>
                        <a:rPr lang="en-US" sz="1800" dirty="0" smtClean="0"/>
                        <a:t>Y</a:t>
                      </a:r>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c>
                  <a:txBody>
                    <a:bodyPr/>
                    <a:lstStyle/>
                    <a:p>
                      <a:endParaRPr lang="en-US" sz="1800" dirty="0"/>
                    </a:p>
                  </a:txBody>
                  <a:tcPr marL="91475" marR="91475" marT="45723" marB="45723"/>
                </a:tc>
              </a:tr>
            </a:tbl>
          </a:graphicData>
        </a:graphic>
      </p:graphicFrame>
      <p:sp>
        <p:nvSpPr>
          <p:cNvPr id="45157" name="Slide Number Placeholder 3"/>
          <p:cNvSpPr>
            <a:spLocks noGrp="1"/>
          </p:cNvSpPr>
          <p:nvPr>
            <p:ph type="sldNum" sz="quarter" idx="12"/>
          </p:nvPr>
        </p:nvSpPr>
        <p:spPr>
          <a:noFill/>
        </p:spPr>
        <p:txBody>
          <a:bodyPr/>
          <a:lstStyle/>
          <a:p>
            <a:pPr>
              <a:buFont typeface="Arial" pitchFamily="34" charset="0"/>
              <a:buNone/>
            </a:pPr>
            <a:fld id="{48A2E54D-38E3-4AF5-854E-880B37608B7D}" type="slidenum">
              <a:rPr lang="en-US" altLang="en-US" smtClean="0">
                <a:latin typeface="Arial" pitchFamily="34" charset="0"/>
                <a:cs typeface="Lucida Sans Unicode" pitchFamily="34" charset="0"/>
              </a:rPr>
              <a:pPr>
                <a:buFont typeface="Arial" pitchFamily="34" charset="0"/>
                <a:buNone/>
              </a:pPr>
              <a:t>42</a:t>
            </a:fld>
            <a:endParaRPr lang="en-US" altLang="en-US" smtClean="0">
              <a:latin typeface="Arial" pitchFamily="34" charset="0"/>
              <a:cs typeface="Lucida Sans Unicode"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304800"/>
            <a:ext cx="8229600" cy="1143000"/>
          </a:xfrm>
        </p:spPr>
        <p:txBody>
          <a:bodyPr/>
          <a:lstStyle/>
          <a:p>
            <a:r>
              <a:rPr lang="en-US" altLang="en-US" dirty="0" smtClean="0"/>
              <a:t>Alternate routes of administration</a:t>
            </a:r>
          </a:p>
        </p:txBody>
      </p:sp>
      <p:graphicFrame>
        <p:nvGraphicFramePr>
          <p:cNvPr id="5" name="Content Placeholder 4"/>
          <p:cNvGraphicFramePr>
            <a:graphicFrameLocks noGrp="1"/>
          </p:cNvGraphicFramePr>
          <p:nvPr>
            <p:ph idx="1"/>
          </p:nvPr>
        </p:nvGraphicFramePr>
        <p:xfrm>
          <a:off x="457200" y="1981200"/>
          <a:ext cx="8226426" cy="1482724"/>
        </p:xfrm>
        <a:graphic>
          <a:graphicData uri="http://schemas.openxmlformats.org/drawingml/2006/table">
            <a:tbl>
              <a:tblPr firstRow="1" bandRow="1">
                <a:tableStyleId>{5C22544A-7EE6-4342-B048-85BDC9FD1C3A}</a:tableStyleId>
              </a:tblPr>
              <a:tblGrid>
                <a:gridCol w="2819398"/>
                <a:gridCol w="990600"/>
                <a:gridCol w="1066800"/>
                <a:gridCol w="990600"/>
                <a:gridCol w="762000"/>
                <a:gridCol w="838200"/>
                <a:gridCol w="758828"/>
              </a:tblGrid>
              <a:tr h="370681">
                <a:tc>
                  <a:txBody>
                    <a:bodyPr/>
                    <a:lstStyle/>
                    <a:p>
                      <a:r>
                        <a:rPr lang="en-US" sz="1800" dirty="0" smtClean="0"/>
                        <a:t>Stimulants</a:t>
                      </a:r>
                      <a:endParaRPr lang="en-US" sz="1800" dirty="0"/>
                    </a:p>
                  </a:txBody>
                  <a:tcPr marT="45700" marB="45700"/>
                </a:tc>
                <a:tc>
                  <a:txBody>
                    <a:bodyPr/>
                    <a:lstStyle/>
                    <a:p>
                      <a:r>
                        <a:rPr lang="en-US" sz="1800" dirty="0" smtClean="0"/>
                        <a:t>IV</a:t>
                      </a:r>
                      <a:endParaRPr lang="en-US" sz="1800" dirty="0"/>
                    </a:p>
                  </a:txBody>
                  <a:tcPr marT="45700" marB="45700"/>
                </a:tc>
                <a:tc>
                  <a:txBody>
                    <a:bodyPr/>
                    <a:lstStyle/>
                    <a:p>
                      <a:r>
                        <a:rPr lang="en-US" sz="1800" dirty="0" smtClean="0"/>
                        <a:t>IM</a:t>
                      </a:r>
                      <a:endParaRPr lang="en-US" sz="1800" dirty="0"/>
                    </a:p>
                  </a:txBody>
                  <a:tcPr marT="45700" marB="45700"/>
                </a:tc>
                <a:tc>
                  <a:txBody>
                    <a:bodyPr/>
                    <a:lstStyle/>
                    <a:p>
                      <a:r>
                        <a:rPr lang="en-US" sz="1800" dirty="0" smtClean="0"/>
                        <a:t>SL</a:t>
                      </a:r>
                      <a:endParaRPr lang="en-US" sz="1800" dirty="0"/>
                    </a:p>
                  </a:txBody>
                  <a:tcPr marT="45700" marB="45700"/>
                </a:tc>
                <a:tc>
                  <a:txBody>
                    <a:bodyPr/>
                    <a:lstStyle/>
                    <a:p>
                      <a:r>
                        <a:rPr lang="en-US" sz="1800" dirty="0" smtClean="0"/>
                        <a:t>R</a:t>
                      </a:r>
                      <a:endParaRPr lang="en-US" sz="1800" dirty="0"/>
                    </a:p>
                  </a:txBody>
                  <a:tcPr marT="45700" marB="45700"/>
                </a:tc>
                <a:tc>
                  <a:txBody>
                    <a:bodyPr/>
                    <a:lstStyle/>
                    <a:p>
                      <a:r>
                        <a:rPr lang="en-US" sz="1800" dirty="0" smtClean="0"/>
                        <a:t>TD</a:t>
                      </a:r>
                      <a:endParaRPr lang="en-US" sz="1800" dirty="0"/>
                    </a:p>
                  </a:txBody>
                  <a:tcPr marT="45700" marB="45700"/>
                </a:tc>
                <a:tc>
                  <a:txBody>
                    <a:bodyPr/>
                    <a:lstStyle/>
                    <a:p>
                      <a:r>
                        <a:rPr lang="en-US" sz="1800" dirty="0" smtClean="0"/>
                        <a:t>IN</a:t>
                      </a:r>
                      <a:endParaRPr lang="en-US" sz="1800" dirty="0"/>
                    </a:p>
                  </a:txBody>
                  <a:tcPr marT="45700" marB="45700"/>
                </a:tc>
              </a:tr>
              <a:tr h="370681">
                <a:tc>
                  <a:txBody>
                    <a:bodyPr/>
                    <a:lstStyle/>
                    <a:p>
                      <a:r>
                        <a:rPr lang="en-US" sz="1800" dirty="0" err="1" smtClean="0"/>
                        <a:t>Dextroamphetamine</a:t>
                      </a:r>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r>
                        <a:rPr lang="en-US" sz="1800" dirty="0" smtClean="0"/>
                        <a:t>N</a:t>
                      </a:r>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r>
              <a:tr h="370681">
                <a:tc>
                  <a:txBody>
                    <a:bodyPr/>
                    <a:lstStyle/>
                    <a:p>
                      <a:r>
                        <a:rPr lang="en-US" sz="1800" dirty="0" smtClean="0"/>
                        <a:t>Methamphetamine</a:t>
                      </a:r>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r>
                        <a:rPr lang="en-US" sz="1800" dirty="0" smtClean="0"/>
                        <a:t>N</a:t>
                      </a:r>
                      <a:endParaRPr lang="en-US" sz="1800" dirty="0"/>
                    </a:p>
                  </a:txBody>
                  <a:tcPr marT="45700" marB="45700"/>
                </a:tc>
              </a:tr>
              <a:tr h="370681">
                <a:tc>
                  <a:txBody>
                    <a:bodyPr/>
                    <a:lstStyle/>
                    <a:p>
                      <a:r>
                        <a:rPr lang="en-US" sz="1800" dirty="0" smtClean="0"/>
                        <a:t>methylphenidate</a:t>
                      </a:r>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r>
                        <a:rPr lang="en-US" sz="1800" dirty="0" smtClean="0"/>
                        <a:t>yes</a:t>
                      </a:r>
                      <a:endParaRPr lang="en-US" sz="1800" dirty="0"/>
                    </a:p>
                  </a:txBody>
                  <a:tcPr marT="45700" marB="45700"/>
                </a:tc>
                <a:tc>
                  <a:txBody>
                    <a:bodyPr/>
                    <a:lstStyle/>
                    <a:p>
                      <a:endParaRPr lang="en-US" sz="1800" dirty="0"/>
                    </a:p>
                  </a:txBody>
                  <a:tcPr marT="45700" marB="45700"/>
                </a:tc>
              </a:tr>
            </a:tbl>
          </a:graphicData>
        </a:graphic>
      </p:graphicFrame>
      <p:sp>
        <p:nvSpPr>
          <p:cNvPr id="46125" name="Slide Number Placeholder 3"/>
          <p:cNvSpPr>
            <a:spLocks noGrp="1"/>
          </p:cNvSpPr>
          <p:nvPr>
            <p:ph type="sldNum" sz="quarter" idx="12"/>
          </p:nvPr>
        </p:nvSpPr>
        <p:spPr>
          <a:noFill/>
        </p:spPr>
        <p:txBody>
          <a:bodyPr/>
          <a:lstStyle/>
          <a:p>
            <a:pPr>
              <a:buFont typeface="Arial" pitchFamily="34" charset="0"/>
              <a:buNone/>
            </a:pPr>
            <a:fld id="{7B5AC431-0CE5-42BE-8D64-7960FF1D7EBD}" type="slidenum">
              <a:rPr lang="en-US" altLang="en-US" smtClean="0">
                <a:latin typeface="Arial" pitchFamily="34" charset="0"/>
                <a:cs typeface="Lucida Sans Unicode" pitchFamily="34" charset="0"/>
              </a:rPr>
              <a:pPr>
                <a:buFont typeface="Arial" pitchFamily="34" charset="0"/>
                <a:buNone/>
              </a:pPr>
              <a:t>43</a:t>
            </a:fld>
            <a:endParaRPr lang="en-US" altLang="en-US" smtClean="0">
              <a:latin typeface="Arial" pitchFamily="34" charset="0"/>
              <a:cs typeface="Lucida Sans Unicode" pitchFamily="34" charset="0"/>
            </a:endParaRPr>
          </a:p>
        </p:txBody>
      </p:sp>
      <p:sp>
        <p:nvSpPr>
          <p:cNvPr id="6" name="TextBox 5"/>
          <p:cNvSpPr txBox="1"/>
          <p:nvPr/>
        </p:nvSpPr>
        <p:spPr>
          <a:xfrm>
            <a:off x="1219200" y="5486400"/>
            <a:ext cx="7010400" cy="923925"/>
          </a:xfrm>
          <a:prstGeom prst="rect">
            <a:avLst/>
          </a:prstGeom>
          <a:noFill/>
        </p:spPr>
        <p:txBody>
          <a:bodyPr>
            <a:spAutoFit/>
          </a:bodyPr>
          <a:lstStyle/>
          <a:p>
            <a:pPr>
              <a:defRPr/>
            </a:pPr>
            <a:r>
              <a:rPr lang="en-US" dirty="0">
                <a:solidFill>
                  <a:schemeClr val="accent1">
                    <a:lumMod val="75000"/>
                  </a:schemeClr>
                </a:solidFill>
              </a:rPr>
              <a:t>N-not available  O=outside the US  IV= intravenously  IM=intramuscular   SL=sublingual  R=rectal   TD=transdermal  IN=inhaler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dirty="0" smtClean="0"/>
              <a:t>Case no. 4</a:t>
            </a:r>
          </a:p>
        </p:txBody>
      </p:sp>
      <p:sp>
        <p:nvSpPr>
          <p:cNvPr id="47107" name="Content Placeholder 2"/>
          <p:cNvSpPr>
            <a:spLocks noGrp="1"/>
          </p:cNvSpPr>
          <p:nvPr>
            <p:ph idx="1"/>
          </p:nvPr>
        </p:nvSpPr>
        <p:spPr/>
        <p:txBody>
          <a:bodyPr/>
          <a:lstStyle/>
          <a:p>
            <a:r>
              <a:rPr lang="en-US" altLang="en-US" smtClean="0"/>
              <a:t>45y/o man with history of opioid dependence, on methadone maintenance, HIV positive, admitted for lethargy. He has been off efavirenz (</a:t>
            </a:r>
            <a:r>
              <a:rPr lang="en-US" altLang="en-US" i="1" smtClean="0"/>
              <a:t>Sustiva</a:t>
            </a:r>
            <a:r>
              <a:rPr lang="en-US" altLang="en-US" smtClean="0"/>
              <a:t>),  for 3 days because his insurance expired. His lethargy improved with narcan. Shortly after, team resumed both methadone and the efavirenz (</a:t>
            </a:r>
            <a:r>
              <a:rPr lang="en-US" altLang="en-US" i="1" smtClean="0"/>
              <a:t>Sustiva</a:t>
            </a:r>
            <a:r>
              <a:rPr lang="en-US" altLang="en-US" smtClean="0"/>
              <a:t>), but he became agitated on his second day in the hospital. </a:t>
            </a:r>
          </a:p>
        </p:txBody>
      </p:sp>
      <p:sp>
        <p:nvSpPr>
          <p:cNvPr id="47108" name="Slide Number Placeholder 3"/>
          <p:cNvSpPr>
            <a:spLocks noGrp="1"/>
          </p:cNvSpPr>
          <p:nvPr>
            <p:ph type="sldNum" sz="quarter" idx="12"/>
          </p:nvPr>
        </p:nvSpPr>
        <p:spPr>
          <a:noFill/>
        </p:spPr>
        <p:txBody>
          <a:bodyPr/>
          <a:lstStyle/>
          <a:p>
            <a:pPr>
              <a:buFont typeface="Arial" pitchFamily="34" charset="0"/>
              <a:buNone/>
            </a:pPr>
            <a:fld id="{39FA1DE7-0D13-414D-BF4C-5E8CFEBF8508}" type="slidenum">
              <a:rPr lang="en-US" altLang="en-US" smtClean="0">
                <a:latin typeface="Arial" pitchFamily="34" charset="0"/>
                <a:cs typeface="Lucida Sans Unicode" pitchFamily="34" charset="0"/>
              </a:rPr>
              <a:pPr>
                <a:buFont typeface="Arial" pitchFamily="34" charset="0"/>
                <a:buNone/>
              </a:pPr>
              <a:t>44</a:t>
            </a:fld>
            <a:endParaRPr lang="en-US" altLang="en-US" smtClean="0">
              <a:latin typeface="Arial" pitchFamily="34" charset="0"/>
              <a:cs typeface="Lucida Sans Unicode"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Case no. 4</a:t>
            </a:r>
          </a:p>
        </p:txBody>
      </p:sp>
      <p:sp>
        <p:nvSpPr>
          <p:cNvPr id="48131" name="Content Placeholder 2"/>
          <p:cNvSpPr>
            <a:spLocks noGrp="1"/>
          </p:cNvSpPr>
          <p:nvPr>
            <p:ph idx="1"/>
          </p:nvPr>
        </p:nvSpPr>
        <p:spPr/>
        <p:txBody>
          <a:bodyPr/>
          <a:lstStyle/>
          <a:p>
            <a:r>
              <a:rPr lang="en-US" altLang="en-US" smtClean="0"/>
              <a:t>Efavirenz induces the CYP2B6 enzyme therefore patients need higher doses of methadone; when Efavirenz was stopped, methadone levels increased, leading to lethargy. Narcan and resuming Efavirenz led to withdrawal and agitation. </a:t>
            </a:r>
          </a:p>
        </p:txBody>
      </p:sp>
      <p:sp>
        <p:nvSpPr>
          <p:cNvPr id="48132" name="Slide Number Placeholder 3"/>
          <p:cNvSpPr>
            <a:spLocks noGrp="1"/>
          </p:cNvSpPr>
          <p:nvPr>
            <p:ph type="sldNum" sz="quarter" idx="12"/>
          </p:nvPr>
        </p:nvSpPr>
        <p:spPr>
          <a:noFill/>
        </p:spPr>
        <p:txBody>
          <a:bodyPr/>
          <a:lstStyle/>
          <a:p>
            <a:pPr>
              <a:buFont typeface="Arial" pitchFamily="34" charset="0"/>
              <a:buNone/>
            </a:pPr>
            <a:fld id="{F99AAC0F-86CB-40BB-97DE-6B7F69C8F7E3}" type="slidenum">
              <a:rPr lang="en-US" altLang="en-US" smtClean="0">
                <a:latin typeface="Arial" pitchFamily="34" charset="0"/>
                <a:cs typeface="Lucida Sans Unicode" pitchFamily="34" charset="0"/>
              </a:rPr>
              <a:pPr>
                <a:buFont typeface="Arial" pitchFamily="34" charset="0"/>
                <a:buNone/>
              </a:pPr>
              <a:t>45</a:t>
            </a:fld>
            <a:endParaRPr lang="en-US" altLang="en-US" smtClean="0">
              <a:latin typeface="Arial" pitchFamily="34" charset="0"/>
              <a:cs typeface="Lucida Sans Unicode"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dirty="0" smtClean="0"/>
              <a:t>Drug to drug interactions</a:t>
            </a:r>
          </a:p>
        </p:txBody>
      </p:sp>
      <p:sp>
        <p:nvSpPr>
          <p:cNvPr id="49155" name="Content Placeholder 2"/>
          <p:cNvSpPr>
            <a:spLocks noGrp="1"/>
          </p:cNvSpPr>
          <p:nvPr>
            <p:ph idx="1"/>
          </p:nvPr>
        </p:nvSpPr>
        <p:spPr/>
        <p:txBody>
          <a:bodyPr/>
          <a:lstStyle/>
          <a:p>
            <a:r>
              <a:rPr lang="en-US" altLang="en-US" smtClean="0"/>
              <a:t>EMRs typically allow instant checking for drug to drug interactions</a:t>
            </a:r>
          </a:p>
          <a:p>
            <a:r>
              <a:rPr lang="en-US" altLang="en-US" smtClean="0"/>
              <a:t>Mainly on CYP 450</a:t>
            </a:r>
          </a:p>
          <a:p>
            <a:r>
              <a:rPr lang="en-US" altLang="en-US" smtClean="0"/>
              <a:t>Have to consider when starting/stopping/discontinuing a medication</a:t>
            </a:r>
          </a:p>
        </p:txBody>
      </p:sp>
      <p:sp>
        <p:nvSpPr>
          <p:cNvPr id="49156" name="Slide Number Placeholder 3"/>
          <p:cNvSpPr>
            <a:spLocks noGrp="1"/>
          </p:cNvSpPr>
          <p:nvPr>
            <p:ph type="sldNum" sz="quarter" idx="12"/>
          </p:nvPr>
        </p:nvSpPr>
        <p:spPr>
          <a:noFill/>
        </p:spPr>
        <p:txBody>
          <a:bodyPr/>
          <a:lstStyle/>
          <a:p>
            <a:pPr>
              <a:buFont typeface="Arial" pitchFamily="34" charset="0"/>
              <a:buNone/>
            </a:pPr>
            <a:fld id="{D12F78B0-4ED4-4594-AC5B-668465E38996}" type="slidenum">
              <a:rPr lang="en-US" altLang="en-US" smtClean="0">
                <a:latin typeface="Arial" pitchFamily="34" charset="0"/>
                <a:cs typeface="Lucida Sans Unicode" pitchFamily="34" charset="0"/>
              </a:rPr>
              <a:pPr>
                <a:buFont typeface="Arial" pitchFamily="34" charset="0"/>
                <a:buNone/>
              </a:pPr>
              <a:t>46</a:t>
            </a:fld>
            <a:endParaRPr lang="en-US" altLang="en-US" smtClean="0">
              <a:latin typeface="Arial" pitchFamily="34" charset="0"/>
              <a:cs typeface="Lucida Sans Unicode"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smtClean="0"/>
              <a:t>Conclusions</a:t>
            </a:r>
          </a:p>
        </p:txBody>
      </p:sp>
      <p:sp>
        <p:nvSpPr>
          <p:cNvPr id="3" name="Content Placeholder 2"/>
          <p:cNvSpPr>
            <a:spLocks noGrp="1"/>
          </p:cNvSpPr>
          <p:nvPr>
            <p:ph idx="1"/>
          </p:nvPr>
        </p:nvSpPr>
        <p:spPr>
          <a:xfrm>
            <a:off x="152400" y="1600200"/>
            <a:ext cx="8686800" cy="4522788"/>
          </a:xfrm>
        </p:spPr>
        <p:txBody>
          <a:bodyPr/>
          <a:lstStyle/>
          <a:p>
            <a:pPr>
              <a:defRPr/>
            </a:pPr>
            <a:r>
              <a:rPr lang="en-US" dirty="0" smtClean="0"/>
              <a:t>In the medical setting you may be asked to prescribe psychotropic medications for:</a:t>
            </a:r>
          </a:p>
          <a:p>
            <a:pPr lvl="1">
              <a:defRPr/>
            </a:pPr>
            <a:r>
              <a:rPr lang="en-US" dirty="0" smtClean="0"/>
              <a:t>underlying psychiatric illness</a:t>
            </a:r>
          </a:p>
          <a:p>
            <a:pPr lvl="1">
              <a:defRPr/>
            </a:pPr>
            <a:r>
              <a:rPr lang="en-US" dirty="0" smtClean="0"/>
              <a:t>various symptoms (e.g. lack of appetite or energy) </a:t>
            </a:r>
          </a:p>
          <a:p>
            <a:pPr>
              <a:defRPr/>
            </a:pPr>
            <a:r>
              <a:rPr lang="en-US" dirty="0" smtClean="0"/>
              <a:t>Know:</a:t>
            </a:r>
          </a:p>
          <a:p>
            <a:pPr lvl="1">
              <a:defRPr/>
            </a:pPr>
            <a:r>
              <a:rPr lang="en-US" dirty="0" smtClean="0"/>
              <a:t>the evidence for efficacy</a:t>
            </a:r>
          </a:p>
          <a:p>
            <a:pPr lvl="1">
              <a:defRPr/>
            </a:pPr>
            <a:r>
              <a:rPr lang="en-US" dirty="0" smtClean="0"/>
              <a:t>how/when to adjust doses</a:t>
            </a:r>
          </a:p>
          <a:p>
            <a:pPr lvl="1">
              <a:defRPr/>
            </a:pPr>
            <a:r>
              <a:rPr lang="en-US" dirty="0" smtClean="0"/>
              <a:t>when to say no due to negative risk/benefit ratio</a:t>
            </a:r>
          </a:p>
          <a:p>
            <a:pPr marL="0" indent="0">
              <a:buFont typeface="Arial" pitchFamily="34" charset="0"/>
              <a:buNone/>
              <a:defRPr/>
            </a:pPr>
            <a:endParaRPr lang="en-US" dirty="0" smtClean="0"/>
          </a:p>
          <a:p>
            <a:pPr marL="0" indent="0">
              <a:buFont typeface="Arial" pitchFamily="34" charset="0"/>
              <a:buNone/>
              <a:defRPr/>
            </a:pPr>
            <a:endParaRPr lang="en-US" dirty="0"/>
          </a:p>
        </p:txBody>
      </p:sp>
      <p:sp>
        <p:nvSpPr>
          <p:cNvPr id="50180" name="Slide Number Placeholder 3"/>
          <p:cNvSpPr>
            <a:spLocks noGrp="1"/>
          </p:cNvSpPr>
          <p:nvPr>
            <p:ph type="sldNum" sz="quarter" idx="12"/>
          </p:nvPr>
        </p:nvSpPr>
        <p:spPr>
          <a:noFill/>
        </p:spPr>
        <p:txBody>
          <a:bodyPr/>
          <a:lstStyle/>
          <a:p>
            <a:pPr>
              <a:buFont typeface="Arial" pitchFamily="34" charset="0"/>
              <a:buNone/>
            </a:pPr>
            <a:fld id="{FCE9D8CA-99D9-4451-94D1-EB15983D854F}" type="slidenum">
              <a:rPr lang="en-US" altLang="en-US" smtClean="0">
                <a:latin typeface="Arial" pitchFamily="34" charset="0"/>
                <a:cs typeface="Lucida Sans Unicode" pitchFamily="34" charset="0"/>
              </a:rPr>
              <a:pPr>
                <a:buFont typeface="Arial" pitchFamily="34" charset="0"/>
                <a:buNone/>
              </a:pPr>
              <a:t>47</a:t>
            </a:fld>
            <a:endParaRPr lang="en-US" altLang="en-US" smtClean="0">
              <a:latin typeface="Arial" pitchFamily="34" charset="0"/>
              <a:cs typeface="Lucida Sans Unicode"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676400"/>
            <a:ext cx="7772400" cy="4092575"/>
          </a:xfrm>
        </p:spPr>
        <p:txBody>
          <a:bodyPr/>
          <a:lstStyle/>
          <a:p>
            <a:pPr>
              <a:buFont typeface="Arial" charset="0"/>
              <a:buNone/>
              <a:defRPr/>
            </a:pPr>
            <a:r>
              <a:rPr lang="en-US" dirty="0" smtClean="0"/>
              <a:t>A. Psychopharmacology </a:t>
            </a:r>
            <a:r>
              <a:rPr lang="en-US" dirty="0"/>
              <a:t>of organ </a:t>
            </a:r>
            <a:r>
              <a:rPr lang="en-US" dirty="0" smtClean="0"/>
              <a:t>insufficiency</a:t>
            </a:r>
            <a:br>
              <a:rPr lang="en-US" dirty="0" smtClean="0"/>
            </a:br>
            <a:r>
              <a:rPr lang="en-US" dirty="0" smtClean="0"/>
              <a:t/>
            </a:r>
            <a:br>
              <a:rPr lang="en-US" dirty="0" smtClean="0"/>
            </a:br>
            <a:r>
              <a:rPr lang="en-US" sz="2400" dirty="0" smtClean="0"/>
              <a:t>cardiovascular disease</a:t>
            </a:r>
            <a:br>
              <a:rPr lang="en-US" sz="2400" dirty="0" smtClean="0"/>
            </a:br>
            <a:r>
              <a:rPr lang="en-US" sz="2400" dirty="0" smtClean="0"/>
              <a:t>liver disease</a:t>
            </a:r>
            <a:br>
              <a:rPr lang="en-US" sz="2400" dirty="0" smtClean="0"/>
            </a:br>
            <a:r>
              <a:rPr lang="en-US" sz="2400" dirty="0" smtClean="0"/>
              <a:t>renal insufficiency/dialysis</a:t>
            </a:r>
            <a:br>
              <a:rPr lang="en-US" sz="2400" dirty="0" smtClean="0"/>
            </a:br>
            <a:r>
              <a:rPr lang="en-US" sz="2400" dirty="0" smtClean="0"/>
              <a:t>respiratory disease</a:t>
            </a:r>
            <a:r>
              <a:rPr lang="en-US" sz="2400" dirty="0"/>
              <a:t/>
            </a:r>
            <a:br>
              <a:rPr lang="en-US" sz="2400" dirty="0"/>
            </a:br>
            <a:endParaRPr lang="en-US" sz="2400" dirty="0"/>
          </a:p>
        </p:txBody>
      </p:sp>
      <p:sp>
        <p:nvSpPr>
          <p:cNvPr id="7171" name="Slide Number Placeholder 3"/>
          <p:cNvSpPr>
            <a:spLocks noGrp="1"/>
          </p:cNvSpPr>
          <p:nvPr>
            <p:ph type="sldNum" idx="10"/>
          </p:nvPr>
        </p:nvSpPr>
        <p:spPr>
          <a:noFill/>
        </p:spPr>
        <p:txBody>
          <a:bodyPr/>
          <a:lstStyle/>
          <a:p>
            <a:pPr>
              <a:buFont typeface="Arial" pitchFamily="34" charset="0"/>
              <a:buNone/>
            </a:pPr>
            <a:fld id="{ADB9F768-880C-40AA-BAE9-CA1E04B72F9F}" type="slidenum">
              <a:rPr lang="en-US" altLang="en-US" smtClean="0">
                <a:latin typeface="Arial" pitchFamily="34" charset="0"/>
                <a:cs typeface="Lucida Sans Unicode" pitchFamily="34" charset="0"/>
              </a:rPr>
              <a:pPr>
                <a:buFont typeface="Arial" pitchFamily="34" charset="0"/>
                <a:buNone/>
              </a:pPr>
              <a:t>5</a:t>
            </a:fld>
            <a:endParaRPr lang="en-US" altLang="en-US" smtClean="0">
              <a:latin typeface="Arial" pitchFamily="34" charset="0"/>
              <a:cs typeface="Lucida Sans Unicode" pitchFamily="34" charset="0"/>
            </a:endParaRPr>
          </a:p>
        </p:txBody>
      </p:sp>
      <p:pic>
        <p:nvPicPr>
          <p:cNvPr id="7172" name="Picture 2" descr="http://ts1.mm.bing.net/th?id=H.4756217850691948&amp;w=311&amp;h=188&amp;c=7&amp;rs=1&amp;pid=1.7"/>
          <p:cNvPicPr>
            <a:picLocks noChangeAspect="1" noChangeArrowheads="1"/>
          </p:cNvPicPr>
          <p:nvPr/>
        </p:nvPicPr>
        <p:blipFill>
          <a:blip r:embed="rId3" cstate="print"/>
          <a:srcRect/>
          <a:stretch>
            <a:fillRect/>
          </a:stretch>
        </p:blipFill>
        <p:spPr bwMode="auto">
          <a:xfrm>
            <a:off x="5867400" y="3733800"/>
            <a:ext cx="2962275" cy="17907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Case no 1. </a:t>
            </a:r>
          </a:p>
        </p:txBody>
      </p:sp>
      <p:sp>
        <p:nvSpPr>
          <p:cNvPr id="8195" name="Content Placeholder 2"/>
          <p:cNvSpPr>
            <a:spLocks noGrp="1"/>
          </p:cNvSpPr>
          <p:nvPr>
            <p:ph idx="1"/>
          </p:nvPr>
        </p:nvSpPr>
        <p:spPr/>
        <p:txBody>
          <a:bodyPr/>
          <a:lstStyle/>
          <a:p>
            <a:r>
              <a:rPr lang="en-US" altLang="en-US" smtClean="0"/>
              <a:t>55y/o m with CAD, s/p MI 2 months ago, admitted with CP, MI ruled out. History reveals a recurrence of panic attacks since he returned to work after his MI, as well as mild depressive symptoms. He is a busy professional with no time for psychotherapy but would take a medication for his symptoms. </a:t>
            </a:r>
          </a:p>
        </p:txBody>
      </p:sp>
      <p:sp>
        <p:nvSpPr>
          <p:cNvPr id="8196" name="Slide Number Placeholder 3"/>
          <p:cNvSpPr>
            <a:spLocks noGrp="1"/>
          </p:cNvSpPr>
          <p:nvPr>
            <p:ph type="sldNum" sz="quarter" idx="12"/>
          </p:nvPr>
        </p:nvSpPr>
        <p:spPr>
          <a:noFill/>
        </p:spPr>
        <p:txBody>
          <a:bodyPr/>
          <a:lstStyle/>
          <a:p>
            <a:pPr>
              <a:buFont typeface="Arial" pitchFamily="34" charset="0"/>
              <a:buNone/>
            </a:pPr>
            <a:fld id="{5EF8F02D-AEC2-44D5-A49F-CB25BC10D9AE}" type="slidenum">
              <a:rPr lang="en-US" altLang="en-US" smtClean="0">
                <a:latin typeface="Arial" pitchFamily="34" charset="0"/>
                <a:cs typeface="Lucida Sans Unicode" pitchFamily="34" charset="0"/>
              </a:rPr>
              <a:pPr>
                <a:buFont typeface="Arial" pitchFamily="34" charset="0"/>
                <a:buNone/>
              </a:pPr>
              <a:t>6</a:t>
            </a:fld>
            <a:endParaRPr lang="en-US" altLang="en-US" smtClean="0">
              <a:latin typeface="Arial" pitchFamily="34" charset="0"/>
              <a:cs typeface="Lucida Sans Unicode"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457200" y="533400"/>
            <a:ext cx="8229600" cy="1143000"/>
          </a:xfrm>
        </p:spPr>
        <p:txBody>
          <a:bodyPr/>
          <a:lstStyle/>
          <a:p>
            <a:r>
              <a:rPr lang="en-US" altLang="en-US" dirty="0" smtClean="0"/>
              <a:t>Cardiovascular disease</a:t>
            </a:r>
            <a:br>
              <a:rPr lang="en-US" altLang="en-US" dirty="0" smtClean="0"/>
            </a:br>
            <a:r>
              <a:rPr lang="en-US" altLang="en-US" sz="3200" dirty="0" smtClean="0"/>
              <a:t>antidepressants of choice</a:t>
            </a:r>
          </a:p>
        </p:txBody>
      </p:sp>
      <p:sp>
        <p:nvSpPr>
          <p:cNvPr id="9219" name="Content Placeholder 4"/>
          <p:cNvSpPr>
            <a:spLocks noGrp="1"/>
          </p:cNvSpPr>
          <p:nvPr>
            <p:ph idx="1"/>
          </p:nvPr>
        </p:nvSpPr>
        <p:spPr>
          <a:xfrm>
            <a:off x="228600" y="1828800"/>
            <a:ext cx="8686800" cy="4724400"/>
          </a:xfrm>
        </p:spPr>
        <p:txBody>
          <a:bodyPr/>
          <a:lstStyle/>
          <a:p>
            <a:endParaRPr lang="en-US" altLang="en-US" b="1" u="sng" dirty="0" smtClean="0"/>
          </a:p>
          <a:p>
            <a:r>
              <a:rPr lang="en-US" altLang="en-US" b="1" u="sng" dirty="0" smtClean="0"/>
              <a:t>Sertraline</a:t>
            </a:r>
            <a:r>
              <a:rPr lang="en-US" altLang="en-US" dirty="0" smtClean="0"/>
              <a:t>-good safety record for patients with CAD (SAD HEART, ENRICHED trials)</a:t>
            </a:r>
          </a:p>
          <a:p>
            <a:pPr lvl="2"/>
            <a:r>
              <a:rPr lang="en-US" altLang="en-US" sz="1200" dirty="0" smtClean="0"/>
              <a:t>Glassman AH, O’Connor CM, </a:t>
            </a:r>
            <a:r>
              <a:rPr lang="en-US" altLang="en-US" sz="1200" dirty="0" err="1" smtClean="0"/>
              <a:t>Califf</a:t>
            </a:r>
            <a:r>
              <a:rPr lang="en-US" altLang="en-US" sz="1200" dirty="0" smtClean="0"/>
              <a:t> RM, et al. Sertraline treatment of major depression in patients with acute MI or unstable angina. </a:t>
            </a:r>
            <a:r>
              <a:rPr lang="en-US" altLang="en-US" sz="1200" i="1" dirty="0" smtClean="0"/>
              <a:t>JAMA</a:t>
            </a:r>
            <a:r>
              <a:rPr lang="en-US" altLang="en-US" sz="1200" dirty="0" smtClean="0"/>
              <a:t>. 2002;288(6):701-709.</a:t>
            </a:r>
          </a:p>
          <a:p>
            <a:endParaRPr lang="en-US" altLang="en-US" b="1" dirty="0" smtClean="0"/>
          </a:p>
          <a:p>
            <a:r>
              <a:rPr lang="en-US" altLang="en-US" b="1" u="sng" dirty="0" smtClean="0"/>
              <a:t>Mirtazapine</a:t>
            </a:r>
            <a:r>
              <a:rPr lang="en-US" altLang="en-US" b="1" dirty="0" smtClean="0"/>
              <a:t> </a:t>
            </a:r>
            <a:r>
              <a:rPr lang="en-US" altLang="en-US" dirty="0" smtClean="0"/>
              <a:t>(MIND-IT trial)-no cardiac side effects; sedating</a:t>
            </a:r>
          </a:p>
          <a:p>
            <a:pPr lvl="2"/>
            <a:r>
              <a:rPr lang="en-US" altLang="en-US" sz="1200" dirty="0" smtClean="0"/>
              <a:t>van den Brink RH, van </a:t>
            </a:r>
            <a:r>
              <a:rPr lang="en-US" altLang="en-US" sz="1200" dirty="0" err="1" smtClean="0"/>
              <a:t>Melle</a:t>
            </a:r>
            <a:r>
              <a:rPr lang="en-US" altLang="en-US" sz="1200" dirty="0" smtClean="0"/>
              <a:t> JP, </a:t>
            </a:r>
            <a:r>
              <a:rPr lang="en-US" altLang="en-US" sz="1200" dirty="0" err="1" smtClean="0"/>
              <a:t>Honig</a:t>
            </a:r>
            <a:r>
              <a:rPr lang="en-US" altLang="en-US" sz="1200" dirty="0" smtClean="0"/>
              <a:t> A, </a:t>
            </a:r>
            <a:r>
              <a:rPr lang="en-US" altLang="en-US" sz="1200" dirty="0" err="1" smtClean="0"/>
              <a:t>Schene</a:t>
            </a:r>
            <a:r>
              <a:rPr lang="en-US" altLang="en-US" sz="1200" dirty="0" smtClean="0"/>
              <a:t> AH, </a:t>
            </a:r>
            <a:r>
              <a:rPr lang="en-US" altLang="en-US" sz="1200" dirty="0" err="1" smtClean="0"/>
              <a:t>Crijns</a:t>
            </a:r>
            <a:r>
              <a:rPr lang="en-US" altLang="en-US" sz="1200" dirty="0" smtClean="0"/>
              <a:t> HJ, Lambert FP, </a:t>
            </a:r>
            <a:r>
              <a:rPr lang="en-US" altLang="en-US" sz="1200" dirty="0" err="1" smtClean="0"/>
              <a:t>Ormel</a:t>
            </a:r>
            <a:r>
              <a:rPr lang="en-US" altLang="en-US" sz="1200" dirty="0" smtClean="0"/>
              <a:t> </a:t>
            </a:r>
            <a:r>
              <a:rPr lang="en-US" altLang="en-US" sz="1200" dirty="0" err="1" smtClean="0"/>
              <a:t>J.Treatment</a:t>
            </a:r>
            <a:r>
              <a:rPr lang="en-US" altLang="en-US" sz="1200" dirty="0" smtClean="0"/>
              <a:t> of depression after myocardial infarction and the effects on prognosis and quality of life –rationale of the Myocardial Infraction  and Depression Intervention Trial (MIND_IT) Am Heart J. 2002 Aug;144(2):219-25.</a:t>
            </a:r>
          </a:p>
          <a:p>
            <a:endParaRPr lang="en-US" altLang="en-US" dirty="0" smtClean="0"/>
          </a:p>
          <a:p>
            <a:endParaRPr lang="en-US" altLang="en-US" dirty="0" smtClean="0"/>
          </a:p>
        </p:txBody>
      </p:sp>
      <p:sp>
        <p:nvSpPr>
          <p:cNvPr id="9220" name="Slide Number Placeholder 1"/>
          <p:cNvSpPr>
            <a:spLocks noGrp="1"/>
          </p:cNvSpPr>
          <p:nvPr>
            <p:ph type="sldNum" sz="quarter" idx="12"/>
          </p:nvPr>
        </p:nvSpPr>
        <p:spPr>
          <a:noFill/>
        </p:spPr>
        <p:txBody>
          <a:bodyPr/>
          <a:lstStyle/>
          <a:p>
            <a:pPr>
              <a:buFont typeface="Arial" pitchFamily="34" charset="0"/>
              <a:buNone/>
            </a:pPr>
            <a:fld id="{30C08D61-3059-42A0-B3BE-9CB24C07D8DB}" type="slidenum">
              <a:rPr lang="en-US" altLang="en-US" smtClean="0">
                <a:latin typeface="Arial" pitchFamily="34" charset="0"/>
                <a:cs typeface="Lucida Sans Unicode" pitchFamily="34" charset="0"/>
              </a:rPr>
              <a:pPr>
                <a:buFont typeface="Arial" pitchFamily="34" charset="0"/>
                <a:buNone/>
              </a:pPr>
              <a:t>7</a:t>
            </a:fld>
            <a:endParaRPr lang="en-US" altLang="en-US" smtClean="0">
              <a:latin typeface="Arial" pitchFamily="34" charset="0"/>
              <a:cs typeface="Lucida Sans Unicode"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609600"/>
            <a:ext cx="8229600" cy="1143000"/>
          </a:xfrm>
        </p:spPr>
        <p:txBody>
          <a:bodyPr/>
          <a:lstStyle/>
          <a:p>
            <a:r>
              <a:rPr lang="en-US" altLang="en-US" dirty="0" smtClean="0"/>
              <a:t>Cardiovascular disease</a:t>
            </a:r>
            <a:br>
              <a:rPr lang="en-US" altLang="en-US" dirty="0" smtClean="0"/>
            </a:br>
            <a:r>
              <a:rPr lang="en-US" altLang="en-US" dirty="0" smtClean="0"/>
              <a:t>antidepressants of choice</a:t>
            </a:r>
          </a:p>
        </p:txBody>
      </p:sp>
      <p:sp>
        <p:nvSpPr>
          <p:cNvPr id="10243" name="Content Placeholder 2"/>
          <p:cNvSpPr>
            <a:spLocks noGrp="1"/>
          </p:cNvSpPr>
          <p:nvPr>
            <p:ph idx="1"/>
          </p:nvPr>
        </p:nvSpPr>
        <p:spPr/>
        <p:txBody>
          <a:bodyPr/>
          <a:lstStyle/>
          <a:p>
            <a:endParaRPr lang="en-US" altLang="en-US" b="1" u="sng" smtClean="0"/>
          </a:p>
          <a:p>
            <a:r>
              <a:rPr lang="en-US" altLang="en-US" b="1" u="sng" smtClean="0"/>
              <a:t>Citalopram</a:t>
            </a:r>
            <a:r>
              <a:rPr lang="en-US" altLang="en-US" smtClean="0"/>
              <a:t> (CREATE trial) was initially reported as safe and efficient for patients with CAD up to 40mg; subsequently was found to increase QTc in doses &gt; 60mg; </a:t>
            </a:r>
          </a:p>
          <a:p>
            <a:r>
              <a:rPr lang="en-US" altLang="en-US" sz="1200" smtClean="0"/>
              <a:t>Lespérance F, Frasure-Smith N, Koszycki D, Laliberté MA, van Zyl LT, Baker B, Swenson JR, Ghatavi K, Abramson BL, Dorian P, Guertin MC; Effects of citalopram and interpersonal psychotherapy on depression in patients with coronary artery disease; JAMA. 2007 Jan 24;297(4):367-79.</a:t>
            </a:r>
          </a:p>
          <a:p>
            <a:r>
              <a:rPr lang="en-US" altLang="en-US" b="1" u="sng" smtClean="0">
                <a:solidFill>
                  <a:schemeClr val="tx1"/>
                </a:solidFill>
              </a:rPr>
              <a:t>Escitalopram</a:t>
            </a:r>
            <a:r>
              <a:rPr lang="en-US" altLang="en-US" smtClean="0"/>
              <a:t> now preferred</a:t>
            </a:r>
          </a:p>
          <a:p>
            <a:endParaRPr lang="en-US" altLang="en-US" smtClean="0"/>
          </a:p>
        </p:txBody>
      </p:sp>
      <p:sp>
        <p:nvSpPr>
          <p:cNvPr id="10244" name="Slide Number Placeholder 3"/>
          <p:cNvSpPr>
            <a:spLocks noGrp="1"/>
          </p:cNvSpPr>
          <p:nvPr>
            <p:ph type="sldNum" sz="quarter" idx="12"/>
          </p:nvPr>
        </p:nvSpPr>
        <p:spPr>
          <a:noFill/>
        </p:spPr>
        <p:txBody>
          <a:bodyPr/>
          <a:lstStyle/>
          <a:p>
            <a:pPr>
              <a:buFont typeface="Arial" pitchFamily="34" charset="0"/>
              <a:buNone/>
            </a:pPr>
            <a:fld id="{7BDEF372-97B1-47BF-BF4F-93FD59D0D2E4}" type="slidenum">
              <a:rPr lang="en-US" altLang="en-US" smtClean="0">
                <a:latin typeface="Arial" pitchFamily="34" charset="0"/>
                <a:cs typeface="Lucida Sans Unicode" pitchFamily="34" charset="0"/>
              </a:rPr>
              <a:pPr>
                <a:buFont typeface="Arial" pitchFamily="34" charset="0"/>
                <a:buNone/>
              </a:pPr>
              <a:t>8</a:t>
            </a:fld>
            <a:endParaRPr lang="en-US" altLang="en-US" smtClean="0">
              <a:latin typeface="Arial" pitchFamily="34" charset="0"/>
              <a:cs typeface="Lucida Sans Unicode"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Cardiovascular disease</a:t>
            </a:r>
            <a:br>
              <a:rPr lang="en-US" altLang="en-US" dirty="0" smtClean="0"/>
            </a:br>
            <a:r>
              <a:rPr lang="en-US" altLang="en-US" sz="3600" dirty="0" smtClean="0"/>
              <a:t>side effects of antidepressants</a:t>
            </a:r>
          </a:p>
        </p:txBody>
      </p:sp>
      <p:graphicFrame>
        <p:nvGraphicFramePr>
          <p:cNvPr id="5" name="Content Placeholder 4"/>
          <p:cNvGraphicFramePr>
            <a:graphicFrameLocks noGrp="1"/>
          </p:cNvGraphicFramePr>
          <p:nvPr>
            <p:ph idx="1"/>
          </p:nvPr>
        </p:nvGraphicFramePr>
        <p:xfrm>
          <a:off x="457200" y="1905000"/>
          <a:ext cx="8226426" cy="3962400"/>
        </p:xfrm>
        <a:graphic>
          <a:graphicData uri="http://schemas.openxmlformats.org/drawingml/2006/table">
            <a:tbl>
              <a:tblPr firstRow="1" bandRow="1">
                <a:tableStyleId>{5C22544A-7EE6-4342-B048-85BDC9FD1C3A}</a:tableStyleId>
              </a:tblPr>
              <a:tblGrid>
                <a:gridCol w="4113213"/>
                <a:gridCol w="4113213"/>
              </a:tblGrid>
              <a:tr h="370840">
                <a:tc>
                  <a:txBody>
                    <a:bodyPr/>
                    <a:lstStyle/>
                    <a:p>
                      <a:r>
                        <a:rPr lang="en-US" dirty="0" smtClean="0"/>
                        <a:t>Medication</a:t>
                      </a:r>
                      <a:endParaRPr lang="en-US" dirty="0"/>
                    </a:p>
                  </a:txBody>
                  <a:tcPr/>
                </a:tc>
                <a:tc>
                  <a:txBody>
                    <a:bodyPr/>
                    <a:lstStyle/>
                    <a:p>
                      <a:r>
                        <a:rPr lang="en-US" dirty="0" smtClean="0"/>
                        <a:t>Cardiac effects</a:t>
                      </a:r>
                      <a:endParaRPr lang="en-US" dirty="0"/>
                    </a:p>
                  </a:txBody>
                  <a:tcPr/>
                </a:tc>
              </a:tr>
              <a:tr h="370840">
                <a:tc>
                  <a:txBody>
                    <a:bodyPr/>
                    <a:lstStyle/>
                    <a:p>
                      <a:r>
                        <a:rPr lang="en-US" dirty="0" smtClean="0"/>
                        <a:t>SSRIs</a:t>
                      </a:r>
                      <a:endParaRPr lang="en-US" dirty="0"/>
                    </a:p>
                  </a:txBody>
                  <a:tcPr/>
                </a:tc>
                <a:tc>
                  <a:txBody>
                    <a:bodyPr/>
                    <a:lstStyle/>
                    <a:p>
                      <a:r>
                        <a:rPr lang="en-US" dirty="0" smtClean="0"/>
                        <a:t>Hypertension</a:t>
                      </a:r>
                      <a:endParaRPr lang="en-US" dirty="0"/>
                    </a:p>
                  </a:txBody>
                  <a:tcPr/>
                </a:tc>
              </a:tr>
              <a:tr h="370840">
                <a:tc>
                  <a:txBody>
                    <a:bodyPr/>
                    <a:lstStyle/>
                    <a:p>
                      <a:r>
                        <a:rPr lang="en-US" dirty="0" smtClean="0"/>
                        <a:t>SSRIs</a:t>
                      </a:r>
                      <a:endParaRPr lang="en-US" dirty="0"/>
                    </a:p>
                  </a:txBody>
                  <a:tcPr/>
                </a:tc>
                <a:tc>
                  <a:txBody>
                    <a:bodyPr/>
                    <a:lstStyle/>
                    <a:p>
                      <a:r>
                        <a:rPr lang="en-US" dirty="0" smtClean="0"/>
                        <a:t>(Sinus) </a:t>
                      </a:r>
                      <a:r>
                        <a:rPr lang="en-US" dirty="0" err="1" smtClean="0"/>
                        <a:t>Bradycardia</a:t>
                      </a:r>
                      <a:endParaRPr lang="en-US" dirty="0"/>
                    </a:p>
                  </a:txBody>
                  <a:tcPr/>
                </a:tc>
              </a:tr>
              <a:tr h="370840">
                <a:tc>
                  <a:txBody>
                    <a:bodyPr/>
                    <a:lstStyle/>
                    <a:p>
                      <a:r>
                        <a:rPr lang="en-US" dirty="0" smtClean="0"/>
                        <a:t>Venlafaxine</a:t>
                      </a:r>
                      <a:endParaRPr lang="en-US" dirty="0"/>
                    </a:p>
                  </a:txBody>
                  <a:tcPr/>
                </a:tc>
                <a:tc>
                  <a:txBody>
                    <a:bodyPr/>
                    <a:lstStyle/>
                    <a:p>
                      <a:r>
                        <a:rPr lang="en-US" dirty="0" smtClean="0"/>
                        <a:t>Hypertension</a:t>
                      </a:r>
                      <a:endParaRPr lang="en-US" dirty="0"/>
                    </a:p>
                  </a:txBody>
                  <a:tcPr/>
                </a:tc>
              </a:tr>
              <a:tr h="370840">
                <a:tc>
                  <a:txBody>
                    <a:bodyPr/>
                    <a:lstStyle/>
                    <a:p>
                      <a:r>
                        <a:rPr lang="en-US" dirty="0" smtClean="0"/>
                        <a:t>Bupropion</a:t>
                      </a:r>
                      <a:endParaRPr lang="en-US" dirty="0"/>
                    </a:p>
                  </a:txBody>
                  <a:tcPr/>
                </a:tc>
                <a:tc>
                  <a:txBody>
                    <a:bodyPr/>
                    <a:lstStyle/>
                    <a:p>
                      <a:r>
                        <a:rPr lang="en-US" dirty="0" smtClean="0"/>
                        <a:t>Hypertension</a:t>
                      </a:r>
                      <a:endParaRPr lang="en-US" dirty="0"/>
                    </a:p>
                  </a:txBody>
                  <a:tcPr/>
                </a:tc>
              </a:tr>
              <a:tr h="370840">
                <a:tc>
                  <a:txBody>
                    <a:bodyPr/>
                    <a:lstStyle/>
                    <a:p>
                      <a:r>
                        <a:rPr lang="en-US" dirty="0" smtClean="0"/>
                        <a:t>Tricyclic antidepressants</a:t>
                      </a:r>
                      <a:endParaRPr lang="en-US" dirty="0"/>
                    </a:p>
                  </a:txBody>
                  <a:tcPr/>
                </a:tc>
                <a:tc>
                  <a:txBody>
                    <a:bodyPr/>
                    <a:lstStyle/>
                    <a:p>
                      <a:r>
                        <a:rPr lang="en-US" dirty="0" smtClean="0"/>
                        <a:t>Hypotension, Type 1A anti-</a:t>
                      </a:r>
                      <a:r>
                        <a:rPr lang="en-US" dirty="0" err="1" smtClean="0"/>
                        <a:t>arrythmic</a:t>
                      </a:r>
                      <a:r>
                        <a:rPr lang="en-US" baseline="0" dirty="0" smtClean="0"/>
                        <a:t> effects</a:t>
                      </a:r>
                    </a:p>
                    <a:p>
                      <a:r>
                        <a:rPr lang="en-US" baseline="0" dirty="0" smtClean="0"/>
                        <a:t>Heart block through slowing conduction through the A-V node</a:t>
                      </a:r>
                    </a:p>
                    <a:p>
                      <a:r>
                        <a:rPr lang="en-US" baseline="0" dirty="0" err="1" smtClean="0"/>
                        <a:t>QTc</a:t>
                      </a:r>
                      <a:r>
                        <a:rPr lang="en-US" baseline="0" dirty="0" smtClean="0"/>
                        <a:t> prolongation</a:t>
                      </a:r>
                    </a:p>
                    <a:p>
                      <a:r>
                        <a:rPr lang="en-US" baseline="0" dirty="0" smtClean="0"/>
                        <a:t>Ventricular fibrillation</a:t>
                      </a:r>
                      <a:endParaRPr lang="en-US" dirty="0"/>
                    </a:p>
                  </a:txBody>
                  <a:tcPr/>
                </a:tc>
              </a:tr>
              <a:tr h="370840">
                <a:tc>
                  <a:txBody>
                    <a:bodyPr/>
                    <a:lstStyle/>
                    <a:p>
                      <a:r>
                        <a:rPr lang="en-US" dirty="0" err="1" smtClean="0"/>
                        <a:t>Trazodone</a:t>
                      </a:r>
                      <a:endParaRPr lang="en-US" dirty="0"/>
                    </a:p>
                  </a:txBody>
                  <a:tcPr/>
                </a:tc>
                <a:tc>
                  <a:txBody>
                    <a:bodyPr/>
                    <a:lstStyle/>
                    <a:p>
                      <a:r>
                        <a:rPr lang="en-US" dirty="0" smtClean="0"/>
                        <a:t>Orthostatic hypotension</a:t>
                      </a:r>
                      <a:endParaRPr lang="en-US" dirty="0"/>
                    </a:p>
                  </a:txBody>
                  <a:tcPr/>
                </a:tc>
              </a:tr>
            </a:tbl>
          </a:graphicData>
        </a:graphic>
      </p:graphicFrame>
      <p:sp>
        <p:nvSpPr>
          <p:cNvPr id="11293" name="Slide Number Placeholder 3"/>
          <p:cNvSpPr>
            <a:spLocks noGrp="1"/>
          </p:cNvSpPr>
          <p:nvPr>
            <p:ph type="sldNum" sz="quarter" idx="12"/>
          </p:nvPr>
        </p:nvSpPr>
        <p:spPr>
          <a:noFill/>
        </p:spPr>
        <p:txBody>
          <a:bodyPr/>
          <a:lstStyle/>
          <a:p>
            <a:pPr>
              <a:buFont typeface="Arial" pitchFamily="34" charset="0"/>
              <a:buNone/>
            </a:pPr>
            <a:fld id="{FE61ED92-23BA-40C4-930A-EAE371D0CDB3}" type="slidenum">
              <a:rPr lang="en-US" altLang="en-US" smtClean="0">
                <a:latin typeface="Arial" pitchFamily="34" charset="0"/>
                <a:cs typeface="Lucida Sans Unicode" pitchFamily="34" charset="0"/>
              </a:rPr>
              <a:pPr>
                <a:buFont typeface="Arial" pitchFamily="34" charset="0"/>
                <a:buNone/>
              </a:pPr>
              <a:t>9</a:t>
            </a:fld>
            <a:endParaRPr lang="en-US" altLang="en-US" smtClean="0">
              <a:latin typeface="Arial" pitchFamily="34" charset="0"/>
              <a:cs typeface="Lucida Sans Unicode" pitchFamily="34" charset="0"/>
            </a:endParaRPr>
          </a:p>
        </p:txBody>
      </p:sp>
    </p:spTree>
  </p:cSld>
  <p:clrMapOvr>
    <a:masterClrMapping/>
  </p:clrMapOvr>
</p:sld>
</file>

<file path=ppt/theme/theme1.xml><?xml version="1.0" encoding="utf-8"?>
<a:theme xmlns:a="http://schemas.openxmlformats.org/drawingml/2006/main" name="APM-2014-resident-curriculum">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1034</TotalTime>
  <Words>3472</Words>
  <Application>Microsoft Office PowerPoint</Application>
  <PresentationFormat>On-screen Show (4:3)</PresentationFormat>
  <Paragraphs>523</Paragraphs>
  <Slides>47</Slides>
  <Notes>25</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APM-2014-resident-curriculum</vt:lpstr>
      <vt:lpstr>Psychopharmacology in the Medically Ill</vt:lpstr>
      <vt:lpstr>PowerPoint Presentation</vt:lpstr>
      <vt:lpstr>PowerPoint Presentation</vt:lpstr>
      <vt:lpstr>PowerPoint Presentation</vt:lpstr>
      <vt:lpstr>A. Psychopharmacology of organ insufficiency  cardiovascular disease liver disease renal insufficiency/dialysis respiratory disease </vt:lpstr>
      <vt:lpstr>Case no 1. </vt:lpstr>
      <vt:lpstr>Cardiovascular disease antidepressants of choice</vt:lpstr>
      <vt:lpstr>Cardiovascular disease antidepressants of choice</vt:lpstr>
      <vt:lpstr>Cardiovascular disease side effects of antidepressants</vt:lpstr>
      <vt:lpstr>Cardiovascular disease cardiac side effects of antipsychotics</vt:lpstr>
      <vt:lpstr>Cardiovascular disease antipsychotics and the QTc interval</vt:lpstr>
      <vt:lpstr>Cardiovascular disease  Torsade de pointes induced by psychotropic drugs and the prevalence of its risk factors</vt:lpstr>
      <vt:lpstr>Cardiovascular disease mood stabilizers</vt:lpstr>
      <vt:lpstr>Liver disease</vt:lpstr>
      <vt:lpstr>Liver disease psychotropics with hepatotoxic potential to avoid</vt:lpstr>
      <vt:lpstr>Liver disease psychotropics and elevated transaminases</vt:lpstr>
      <vt:lpstr>Liver Disease Benzodiazepines</vt:lpstr>
      <vt:lpstr>Case no. 2</vt:lpstr>
      <vt:lpstr>Renal Disease</vt:lpstr>
      <vt:lpstr>Case no 3: </vt:lpstr>
      <vt:lpstr>Renal disorders Dialysis patients</vt:lpstr>
      <vt:lpstr>Renal disorders Dialysis patients</vt:lpstr>
      <vt:lpstr>Renal Disease Toxic effects of psychotropics</vt:lpstr>
      <vt:lpstr>Respiratory disorders impact of psychotropics</vt:lpstr>
      <vt:lpstr>Respiratory disorders some evidence for efficacy and safety exists for the following: </vt:lpstr>
      <vt:lpstr>Respiratory disorders medications to avoid</vt:lpstr>
      <vt:lpstr>Respiratory disorders some evidence for efficacy and safety exists for the following: </vt:lpstr>
      <vt:lpstr>Neurological disorders Transplantation </vt:lpstr>
      <vt:lpstr>Neurological patient Stroke</vt:lpstr>
      <vt:lpstr> Neurological patient Pseudobulbar affective instability  </vt:lpstr>
      <vt:lpstr> Neurological patient Depression in Parkinsons’s disease </vt:lpstr>
      <vt:lpstr>Neurological patient Psychosis in Parkinsons’s disease</vt:lpstr>
      <vt:lpstr>Neurological patient Traumatic Brain Injury</vt:lpstr>
      <vt:lpstr>Organ Transplantation</vt:lpstr>
      <vt:lpstr> Non psychiatric use of psychotropic medications  alternate modes of administration  major drug to drug interactions      </vt:lpstr>
      <vt:lpstr>Non psychiatric use of psychotropic medications</vt:lpstr>
      <vt:lpstr>Non psychiatric use of psychotropic medications</vt:lpstr>
      <vt:lpstr>Non psychiatric use of psychotropic medications</vt:lpstr>
      <vt:lpstr>Alternate routes of administration</vt:lpstr>
      <vt:lpstr>Alternate routes of administration</vt:lpstr>
      <vt:lpstr>Alternate routes of administration</vt:lpstr>
      <vt:lpstr>Alternate routes of administration</vt:lpstr>
      <vt:lpstr>Alternate routes of administration</vt:lpstr>
      <vt:lpstr>Case no. 4</vt:lpstr>
      <vt:lpstr>Case no. 4</vt:lpstr>
      <vt:lpstr>Drug to drug interactions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Alison Holcomb</dc:creator>
  <cp:lastModifiedBy>GSB</cp:lastModifiedBy>
  <cp:revision>100</cp:revision>
  <cp:lastPrinted>2014-07-16T00:22:28Z</cp:lastPrinted>
  <dcterms:modified xsi:type="dcterms:W3CDTF">2014-07-16T00:28:12Z</dcterms:modified>
</cp:coreProperties>
</file>