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17"/>
  </p:notesMasterIdLst>
  <p:handoutMasterIdLst>
    <p:handoutMasterId r:id="rId118"/>
  </p:handoutMasterIdLst>
  <p:sldIdLst>
    <p:sldId id="434" r:id="rId2"/>
    <p:sldId id="259" r:id="rId3"/>
    <p:sldId id="438" r:id="rId4"/>
    <p:sldId id="260" r:id="rId5"/>
    <p:sldId id="435" r:id="rId6"/>
    <p:sldId id="388" r:id="rId7"/>
    <p:sldId id="389" r:id="rId8"/>
    <p:sldId id="436" r:id="rId9"/>
    <p:sldId id="263" r:id="rId10"/>
    <p:sldId id="264" r:id="rId11"/>
    <p:sldId id="443" r:id="rId12"/>
    <p:sldId id="439" r:id="rId13"/>
    <p:sldId id="269" r:id="rId14"/>
    <p:sldId id="270" r:id="rId15"/>
    <p:sldId id="444" r:id="rId16"/>
    <p:sldId id="410" r:id="rId17"/>
    <p:sldId id="357" r:id="rId18"/>
    <p:sldId id="383" r:id="rId19"/>
    <p:sldId id="384" r:id="rId20"/>
    <p:sldId id="385" r:id="rId21"/>
    <p:sldId id="386" r:id="rId22"/>
    <p:sldId id="272" r:id="rId23"/>
    <p:sldId id="273" r:id="rId24"/>
    <p:sldId id="445" r:id="rId25"/>
    <p:sldId id="274" r:id="rId26"/>
    <p:sldId id="401" r:id="rId27"/>
    <p:sldId id="391" r:id="rId28"/>
    <p:sldId id="392" r:id="rId29"/>
    <p:sldId id="446" r:id="rId30"/>
    <p:sldId id="394" r:id="rId31"/>
    <p:sldId id="395" r:id="rId32"/>
    <p:sldId id="396" r:id="rId33"/>
    <p:sldId id="397" r:id="rId34"/>
    <p:sldId id="398" r:id="rId35"/>
    <p:sldId id="399" r:id="rId36"/>
    <p:sldId id="400" r:id="rId37"/>
    <p:sldId id="280" r:id="rId38"/>
    <p:sldId id="402" r:id="rId39"/>
    <p:sldId id="403" r:id="rId40"/>
    <p:sldId id="404" r:id="rId41"/>
    <p:sldId id="405" r:id="rId42"/>
    <p:sldId id="406" r:id="rId43"/>
    <p:sldId id="407" r:id="rId44"/>
    <p:sldId id="408" r:id="rId45"/>
    <p:sldId id="288" r:id="rId46"/>
    <p:sldId id="289" r:id="rId47"/>
    <p:sldId id="290" r:id="rId48"/>
    <p:sldId id="291" r:id="rId49"/>
    <p:sldId id="292" r:id="rId50"/>
    <p:sldId id="360" r:id="rId51"/>
    <p:sldId id="361" r:id="rId52"/>
    <p:sldId id="362" r:id="rId53"/>
    <p:sldId id="363" r:id="rId54"/>
    <p:sldId id="364" r:id="rId55"/>
    <p:sldId id="365" r:id="rId56"/>
    <p:sldId id="366" r:id="rId57"/>
    <p:sldId id="298"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308" r:id="rId72"/>
    <p:sldId id="309" r:id="rId73"/>
    <p:sldId id="310" r:id="rId74"/>
    <p:sldId id="447" r:id="rId75"/>
    <p:sldId id="313" r:id="rId76"/>
    <p:sldId id="442" r:id="rId77"/>
    <p:sldId id="338" r:id="rId78"/>
    <p:sldId id="311" r:id="rId79"/>
    <p:sldId id="450" r:id="rId80"/>
    <p:sldId id="380" r:id="rId81"/>
    <p:sldId id="448" r:id="rId82"/>
    <p:sldId id="382" r:id="rId83"/>
    <p:sldId id="437" r:id="rId84"/>
    <p:sldId id="319" r:id="rId85"/>
    <p:sldId id="320" r:id="rId86"/>
    <p:sldId id="321" r:id="rId87"/>
    <p:sldId id="449" r:id="rId88"/>
    <p:sldId id="323" r:id="rId89"/>
    <p:sldId id="324" r:id="rId90"/>
    <p:sldId id="325" r:id="rId91"/>
    <p:sldId id="326" r:id="rId92"/>
    <p:sldId id="332" r:id="rId93"/>
    <p:sldId id="333" r:id="rId94"/>
    <p:sldId id="334" r:id="rId95"/>
    <p:sldId id="432" r:id="rId96"/>
    <p:sldId id="411" r:id="rId97"/>
    <p:sldId id="412" r:id="rId98"/>
    <p:sldId id="413" r:id="rId99"/>
    <p:sldId id="414" r:id="rId100"/>
    <p:sldId id="415" r:id="rId101"/>
    <p:sldId id="416" r:id="rId102"/>
    <p:sldId id="417" r:id="rId103"/>
    <p:sldId id="418" r:id="rId104"/>
    <p:sldId id="419" r:id="rId105"/>
    <p:sldId id="421" r:id="rId106"/>
    <p:sldId id="422" r:id="rId107"/>
    <p:sldId id="424" r:id="rId108"/>
    <p:sldId id="425" r:id="rId109"/>
    <p:sldId id="426" r:id="rId110"/>
    <p:sldId id="427" r:id="rId111"/>
    <p:sldId id="428" r:id="rId112"/>
    <p:sldId id="429" r:id="rId113"/>
    <p:sldId id="430" r:id="rId114"/>
    <p:sldId id="431" r:id="rId115"/>
    <p:sldId id="441" r:id="rId116"/>
  </p:sldIdLst>
  <p:sldSz cx="9144000" cy="6858000" type="screen4x3"/>
  <p:notesSz cx="6858000" cy="9144000"/>
  <p:custDataLst>
    <p:tags r:id="rId1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CCFFFF"/>
    <a:srgbClr val="CCECFF"/>
    <a:srgbClr val="666633"/>
    <a:srgbClr val="CCFFCC"/>
    <a:srgbClr val="FFFFFF"/>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65269" autoAdjust="0"/>
  </p:normalViewPr>
  <p:slideViewPr>
    <p:cSldViewPr>
      <p:cViewPr varScale="1">
        <p:scale>
          <a:sx n="75" d="100"/>
          <a:sy n="75" d="100"/>
        </p:scale>
        <p:origin x="-26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349177C-4C6C-42CC-BBB8-E93B98B042D4}" type="slidenum">
              <a:rPr lang="en-US"/>
              <a:pPr>
                <a:defRPr/>
              </a:pPr>
              <a:t>‹#›</a:t>
            </a:fld>
            <a:endParaRPr lang="en-US" dirty="0"/>
          </a:p>
        </p:txBody>
      </p:sp>
    </p:spTree>
    <p:extLst>
      <p:ext uri="{BB962C8B-B14F-4D97-AF65-F5344CB8AC3E}">
        <p14:creationId xmlns="" xmlns:p14="http://schemas.microsoft.com/office/powerpoint/2010/main" val="1435527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9413EF-1848-480D-80EF-DDECA431117C}" type="slidenum">
              <a:rPr lang="en-US"/>
              <a:pPr>
                <a:defRPr/>
              </a:pPr>
              <a:t>‹#›</a:t>
            </a:fld>
            <a:endParaRPr lang="en-US" dirty="0"/>
          </a:p>
        </p:txBody>
      </p:sp>
    </p:spTree>
    <p:extLst>
      <p:ext uri="{BB962C8B-B14F-4D97-AF65-F5344CB8AC3E}">
        <p14:creationId xmlns="" xmlns:p14="http://schemas.microsoft.com/office/powerpoint/2010/main" val="1120445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ncbi.nlm.nih.gov/pubmed?term=%22DeBattista%20A%22%5bAuthor%5d" TargetMode="External"/><Relationship Id="rId3" Type="http://schemas.openxmlformats.org/officeDocument/2006/relationships/hyperlink" Target="http://www.ncbi.nlm.nih.gov/pubmed?term=%22Casper%20RC%22%5bAuthor%5d" TargetMode="External"/><Relationship Id="rId7" Type="http://schemas.openxmlformats.org/officeDocument/2006/relationships/hyperlink" Target="http://www.ncbi.nlm.nih.gov/pubmed?term=%22Gaylor%20E%22%5bAuthor%5d"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ncbi.nlm.nih.gov/pubmed?term=%22Gilles%20A%22%5bAuthor%5d" TargetMode="External"/><Relationship Id="rId5" Type="http://schemas.openxmlformats.org/officeDocument/2006/relationships/hyperlink" Target="http://www.ncbi.nlm.nih.gov/pubmed?term=%22Lee-Ancajas%20JC%22%5bAuthor%5d" TargetMode="External"/><Relationship Id="rId4" Type="http://schemas.openxmlformats.org/officeDocument/2006/relationships/hyperlink" Target="http://www.ncbi.nlm.nih.gov/pubmed?term=%22Fleisher%20BE%22%5bAuthor%5d" TargetMode="External"/><Relationship Id="rId9" Type="http://schemas.openxmlformats.org/officeDocument/2006/relationships/hyperlink" Target="http://www.ncbi.nlm.nih.gov/pubmed?term=%22Hoyme%20HE%22%5bAuthor%5d"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13A5A1D7-E8DF-4A58-8525-5999A2258DF9}" type="slidenum">
              <a:rPr lang="en-US" smtClean="0"/>
              <a:pPr/>
              <a:t>2</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smtClean="0"/>
              <a:t>Documentation:  </a:t>
            </a:r>
          </a:p>
          <a:p>
            <a:endParaRPr lang="en-US" smtClean="0"/>
          </a:p>
          <a:p>
            <a:r>
              <a:rPr lang="en-US" smtClean="0"/>
              <a:t>Include:</a:t>
            </a:r>
          </a:p>
          <a:p>
            <a:pPr>
              <a:buFontTx/>
              <a:buChar char="•"/>
            </a:pPr>
            <a:r>
              <a:rPr lang="en-US" smtClean="0"/>
              <a:t> description of the patient’s depression history and current symptoms</a:t>
            </a:r>
          </a:p>
          <a:p>
            <a:pPr>
              <a:buFontTx/>
              <a:buChar char="•"/>
            </a:pPr>
            <a:r>
              <a:rPr lang="en-US" smtClean="0"/>
              <a:t> description of the risks of depression during pregnancy</a:t>
            </a:r>
          </a:p>
          <a:p>
            <a:pPr>
              <a:buFontTx/>
              <a:buChar char="•"/>
            </a:pPr>
            <a:r>
              <a:rPr lang="en-US" smtClean="0"/>
              <a:t> explanation of benefits and risks posed by SSRI/ or other type of antidepressant (doesn’t necessarily have to be just an SSRI – the older TCAs weren’t found to be associated with PPHN) treatment to both the mother and fetus, </a:t>
            </a:r>
          </a:p>
          <a:p>
            <a:pPr>
              <a:buFontTx/>
              <a:buChar char="•"/>
            </a:pPr>
            <a:r>
              <a:rPr lang="en-US" smtClean="0"/>
              <a:t> description of non-pharmacological approaches discussed and their relative benefits and risks</a:t>
            </a:r>
          </a:p>
          <a:p>
            <a:pPr>
              <a:buFontTx/>
              <a:buChar char="•"/>
            </a:pPr>
            <a:r>
              <a:rPr lang="en-US" smtClean="0"/>
              <a:t>  the patient’s decision and her reasoning (in her words).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sz="1200" dirty="0" smtClean="0"/>
              <a:t>Kelly, R, et al. </a:t>
            </a:r>
            <a:r>
              <a:rPr lang="en-US" sz="1200" i="1" dirty="0" smtClean="0"/>
              <a:t>GHP 23(2001) 107-113</a:t>
            </a:r>
            <a:endParaRPr lang="en-US" dirty="0" smtClean="0"/>
          </a:p>
          <a:p>
            <a:r>
              <a:rPr lang="en-US" dirty="0" smtClean="0"/>
              <a:t>In a study conducted by Dr. Rosemary Kelly in an obstetrical clinic, pregnant women were screened with standardized tools assessing for the presence of depressive and/or anxiety diagnosis. These women were also asked about their somatic complaints. Those with positive screening for depression / anxiety had significantly higher prevalence of complaints of nausea, stomach pain and shortness of breath (with a highly significant p value &lt;.001.). They also had significantly more GI symptoms, heart pounding, dizziness, headaches and discomfort with sexual intercourse. </a:t>
            </a:r>
          </a:p>
          <a:p>
            <a:endParaRPr lang="en-US" dirty="0" smtClean="0"/>
          </a:p>
          <a:p>
            <a:r>
              <a:rPr lang="en-US" dirty="0" smtClean="0"/>
              <a:t>The take home point is that pregnant women who have unrecognized/untreated depression or anxiety disorders, often suffer with more somatic complaints for which their obstetricians often prescribe a wide variety of pharmacologic agents exposing the developing fetus to medications that at times haven’t been as closely scrutinized as psychopharmacologic agents.</a:t>
            </a:r>
            <a:endParaRPr lang="en-US" dirty="0" smtClean="0"/>
          </a:p>
        </p:txBody>
      </p:sp>
      <p:sp>
        <p:nvSpPr>
          <p:cNvPr id="35843" name="Slide Number Placeholder 3"/>
          <p:cNvSpPr>
            <a:spLocks noGrp="1"/>
          </p:cNvSpPr>
          <p:nvPr>
            <p:ph type="sldNum" sz="quarter" idx="5"/>
          </p:nvPr>
        </p:nvSpPr>
        <p:spPr>
          <a:noFill/>
        </p:spPr>
        <p:txBody>
          <a:bodyPr/>
          <a:lstStyle/>
          <a:p>
            <a:fld id="{9F55B6A6-E76F-4E68-B67C-3EA18893A34E}"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p>
        </p:txBody>
      </p:sp>
      <p:sp>
        <p:nvSpPr>
          <p:cNvPr id="46083" name="Slide Number Placeholder 3"/>
          <p:cNvSpPr>
            <a:spLocks noGrp="1"/>
          </p:cNvSpPr>
          <p:nvPr>
            <p:ph type="sldNum" sz="quarter" idx="5"/>
          </p:nvPr>
        </p:nvSpPr>
        <p:spPr>
          <a:noFill/>
        </p:spPr>
        <p:txBody>
          <a:bodyPr/>
          <a:lstStyle/>
          <a:p>
            <a:fld id="{33D90B20-C94C-4B9D-A563-4860CC0274DB}"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dirty="0" smtClean="0"/>
              <a:t>It is essential that obstetricians know whether their pregnant patients have bipolar disorder so that they can proactively plan for the postpartum period in order to avert (or be on high alert to treat) a postpartum psychosis.</a:t>
            </a:r>
          </a:p>
          <a:p>
            <a:endParaRPr lang="en-US" dirty="0" smtClean="0"/>
          </a:p>
          <a:p>
            <a:r>
              <a:rPr lang="en-US" sz="1200" dirty="0" smtClean="0">
                <a:latin typeface="Times New Roman" pitchFamily="18" charset="0"/>
              </a:rPr>
              <a:t>Management of Bipolar Disorder During Pregnancy and during Postpartum Period</a:t>
            </a:r>
          </a:p>
          <a:p>
            <a:r>
              <a:rPr lang="en-US" sz="1200" dirty="0" smtClean="0">
                <a:latin typeface="Times New Roman" pitchFamily="18" charset="0"/>
              </a:rPr>
              <a:t>American Journal Psychiatry; 161:4; April 2004; 608-619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34" charset="-128"/>
                <a:sym typeface="Wingdings 2" pitchFamily="18" charset="2"/>
              </a:rPr>
              <a:t>Freeman MP et al: JCP 2002;63;284-7  2.  </a:t>
            </a:r>
            <a:r>
              <a:rPr lang="en-US" sz="1200" dirty="0" err="1" smtClean="0">
                <a:ea typeface="ＭＳ Ｐゴシック" pitchFamily="34" charset="-128"/>
                <a:sym typeface="Wingdings 2" pitchFamily="18" charset="2"/>
              </a:rPr>
              <a:t>Viguera</a:t>
            </a:r>
            <a:r>
              <a:rPr lang="en-US" sz="1200" dirty="0" smtClean="0">
                <a:ea typeface="ＭＳ Ｐゴシック" pitchFamily="34" charset="-128"/>
                <a:sym typeface="Wingdings 2" pitchFamily="18" charset="2"/>
              </a:rPr>
              <a:t> AC et al: AJP 2002:159:2102-4  3.  </a:t>
            </a:r>
            <a:r>
              <a:rPr lang="en-US" sz="1200" dirty="0" err="1" smtClean="0">
                <a:ea typeface="ＭＳ Ｐゴシック" pitchFamily="34" charset="-128"/>
                <a:sym typeface="Wingdings 2" pitchFamily="18" charset="2"/>
              </a:rPr>
              <a:t>Blehar</a:t>
            </a:r>
            <a:r>
              <a:rPr lang="en-US" sz="1200" dirty="0" smtClean="0">
                <a:ea typeface="ＭＳ Ｐゴシック" pitchFamily="34" charset="-128"/>
                <a:sym typeface="Wingdings 2" pitchFamily="18" charset="2"/>
              </a:rPr>
              <a:t> MC et al: </a:t>
            </a:r>
            <a:r>
              <a:rPr lang="en-US" sz="1200" dirty="0" err="1" smtClean="0">
                <a:ea typeface="ＭＳ Ｐゴシック" pitchFamily="34" charset="-128"/>
                <a:sym typeface="Wingdings 2" pitchFamily="18" charset="2"/>
              </a:rPr>
              <a:t>Psychopharmacol</a:t>
            </a:r>
            <a:r>
              <a:rPr lang="en-US" sz="1200" dirty="0" smtClean="0">
                <a:ea typeface="ＭＳ Ｐゴシック" pitchFamily="34" charset="-128"/>
                <a:sym typeface="Wingdings 2" pitchFamily="18" charset="2"/>
              </a:rPr>
              <a:t> Bull 1998;34:239-43  4.Viguera AC et al: AJP 2000;157:179-84  5. Newport DJ et al: Bipolar </a:t>
            </a:r>
            <a:r>
              <a:rPr lang="en-US" sz="1200" dirty="0" err="1" smtClean="0">
                <a:ea typeface="ＭＳ Ｐゴシック" pitchFamily="34" charset="-128"/>
                <a:sym typeface="Wingdings 2" pitchFamily="18" charset="2"/>
              </a:rPr>
              <a:t>Disord</a:t>
            </a:r>
            <a:r>
              <a:rPr lang="en-US" sz="1200" dirty="0" smtClean="0">
                <a:ea typeface="ＭＳ Ｐゴシック" pitchFamily="34" charset="-128"/>
                <a:sym typeface="Wingdings 2" pitchFamily="18" charset="2"/>
              </a:rPr>
              <a:t> 2008;10:432-436 6.</a:t>
            </a:r>
            <a:r>
              <a:rPr lang="en-US" sz="1200" dirty="0" smtClean="0">
                <a:ea typeface="ＭＳ Ｐゴシック" pitchFamily="34" charset="-128"/>
              </a:rPr>
              <a:t>Viguera AC et al: Am J </a:t>
            </a:r>
            <a:r>
              <a:rPr lang="en-US" sz="1200" dirty="0" err="1" smtClean="0">
                <a:ea typeface="ＭＳ Ｐゴシック" pitchFamily="34" charset="-128"/>
              </a:rPr>
              <a:t>Psychiatr</a:t>
            </a:r>
            <a:r>
              <a:rPr lang="en-US" sz="1200" dirty="0" smtClean="0">
                <a:ea typeface="ＭＳ Ｐゴシック" pitchFamily="34" charset="-128"/>
              </a:rPr>
              <a:t> 2007;164:1817-24</a:t>
            </a:r>
          </a:p>
          <a:p>
            <a:endParaRPr lang="en-US" sz="1200" dirty="0" smtClean="0">
              <a:latin typeface="Times New Roman" pitchFamily="18" charset="0"/>
            </a:endParaRPr>
          </a:p>
          <a:p>
            <a:endParaRPr lang="en-US" dirty="0" smtClean="0"/>
          </a:p>
        </p:txBody>
      </p:sp>
      <p:sp>
        <p:nvSpPr>
          <p:cNvPr id="50179" name="Slide Number Placeholder 3"/>
          <p:cNvSpPr>
            <a:spLocks noGrp="1"/>
          </p:cNvSpPr>
          <p:nvPr>
            <p:ph type="sldNum" sz="quarter" idx="5"/>
          </p:nvPr>
        </p:nvSpPr>
        <p:spPr>
          <a:noFill/>
        </p:spPr>
        <p:txBody>
          <a:bodyPr/>
          <a:lstStyle/>
          <a:p>
            <a:fld id="{66531D81-B87B-4536-AD26-BF7F2EB9616F}"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dirty="0" smtClean="0"/>
              <a:t>Management of Bipolar Disorder in an unplanned pregnancy is VERY difficult!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Yonkers, K.A., et al. </a:t>
            </a:r>
            <a:r>
              <a:rPr lang="en-US" sz="1200" i="1" dirty="0" smtClean="0"/>
              <a:t>AJP.</a:t>
            </a:r>
            <a:r>
              <a:rPr lang="en-US" sz="1200" dirty="0" smtClean="0"/>
              <a:t> 161(4):608-20. 2004</a:t>
            </a:r>
          </a:p>
          <a:p>
            <a:endParaRPr lang="en-US" dirty="0" smtClean="0"/>
          </a:p>
        </p:txBody>
      </p:sp>
      <p:sp>
        <p:nvSpPr>
          <p:cNvPr id="50179" name="Slide Number Placeholder 3"/>
          <p:cNvSpPr>
            <a:spLocks noGrp="1"/>
          </p:cNvSpPr>
          <p:nvPr>
            <p:ph type="sldNum" sz="quarter" idx="5"/>
          </p:nvPr>
        </p:nvSpPr>
        <p:spPr>
          <a:noFill/>
        </p:spPr>
        <p:txBody>
          <a:bodyPr/>
          <a:lstStyle/>
          <a:p>
            <a:fld id="{66531D81-B87B-4536-AD26-BF7F2EB9616F}"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34" charset="-128"/>
            </a:endParaRPr>
          </a:p>
        </p:txBody>
      </p:sp>
      <p:sp>
        <p:nvSpPr>
          <p:cNvPr id="43012" name="Footer Placeholder 3"/>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800" b="1">
                <a:solidFill>
                  <a:srgbClr val="FFFF00"/>
                </a:solidFill>
                <a:latin typeface="Arial" charset="0"/>
                <a:ea typeface="ＭＳ Ｐゴシック" pitchFamily="34" charset="-128"/>
              </a:defRPr>
            </a:lvl1pPr>
            <a:lvl2pPr marL="730543" indent="-280978">
              <a:defRPr sz="2800" b="1">
                <a:solidFill>
                  <a:srgbClr val="FFFF00"/>
                </a:solidFill>
                <a:latin typeface="Arial" charset="0"/>
                <a:ea typeface="ＭＳ Ｐゴシック" pitchFamily="34" charset="-128"/>
              </a:defRPr>
            </a:lvl2pPr>
            <a:lvl3pPr marL="1123912" indent="-224782">
              <a:defRPr sz="2800" b="1">
                <a:solidFill>
                  <a:srgbClr val="FFFF00"/>
                </a:solidFill>
                <a:latin typeface="Arial" charset="0"/>
                <a:ea typeface="ＭＳ Ｐゴシック" pitchFamily="34" charset="-128"/>
              </a:defRPr>
            </a:lvl3pPr>
            <a:lvl4pPr marL="1573477" indent="-224782">
              <a:defRPr sz="2800" b="1">
                <a:solidFill>
                  <a:srgbClr val="FFFF00"/>
                </a:solidFill>
                <a:latin typeface="Arial" charset="0"/>
                <a:ea typeface="ＭＳ Ｐゴシック" pitchFamily="34" charset="-128"/>
              </a:defRPr>
            </a:lvl4pPr>
            <a:lvl5pPr marL="2023041" indent="-224782">
              <a:defRPr sz="2800" b="1">
                <a:solidFill>
                  <a:srgbClr val="FFFF00"/>
                </a:solidFill>
                <a:latin typeface="Arial" charset="0"/>
                <a:ea typeface="ＭＳ Ｐゴシック" pitchFamily="34" charset="-128"/>
              </a:defRPr>
            </a:lvl5pPr>
            <a:lvl6pPr marL="2472606" indent="-224782" eaLnBrk="0" fontAlgn="base" hangingPunct="0">
              <a:spcBef>
                <a:spcPct val="0"/>
              </a:spcBef>
              <a:spcAft>
                <a:spcPct val="0"/>
              </a:spcAft>
              <a:defRPr sz="2800" b="1">
                <a:solidFill>
                  <a:srgbClr val="FFFF00"/>
                </a:solidFill>
                <a:latin typeface="Arial" charset="0"/>
                <a:ea typeface="ＭＳ Ｐゴシック" pitchFamily="34" charset="-128"/>
              </a:defRPr>
            </a:lvl6pPr>
            <a:lvl7pPr marL="2922171" indent="-224782" eaLnBrk="0" fontAlgn="base" hangingPunct="0">
              <a:spcBef>
                <a:spcPct val="0"/>
              </a:spcBef>
              <a:spcAft>
                <a:spcPct val="0"/>
              </a:spcAft>
              <a:defRPr sz="2800" b="1">
                <a:solidFill>
                  <a:srgbClr val="FFFF00"/>
                </a:solidFill>
                <a:latin typeface="Arial" charset="0"/>
                <a:ea typeface="ＭＳ Ｐゴシック" pitchFamily="34" charset="-128"/>
              </a:defRPr>
            </a:lvl7pPr>
            <a:lvl8pPr marL="3371736" indent="-224782" eaLnBrk="0" fontAlgn="base" hangingPunct="0">
              <a:spcBef>
                <a:spcPct val="0"/>
              </a:spcBef>
              <a:spcAft>
                <a:spcPct val="0"/>
              </a:spcAft>
              <a:defRPr sz="2800" b="1">
                <a:solidFill>
                  <a:srgbClr val="FFFF00"/>
                </a:solidFill>
                <a:latin typeface="Arial" charset="0"/>
                <a:ea typeface="ＭＳ Ｐゴシック" pitchFamily="34" charset="-128"/>
              </a:defRPr>
            </a:lvl8pPr>
            <a:lvl9pPr marL="3821300" indent="-224782" eaLnBrk="0" fontAlgn="base" hangingPunct="0">
              <a:spcBef>
                <a:spcPct val="0"/>
              </a:spcBef>
              <a:spcAft>
                <a:spcPct val="0"/>
              </a:spcAft>
              <a:defRPr sz="2800" b="1">
                <a:solidFill>
                  <a:srgbClr val="FFFF00"/>
                </a:solidFill>
                <a:latin typeface="Arial" charset="0"/>
                <a:ea typeface="ＭＳ Ｐゴシック" pitchFamily="34" charset="-128"/>
              </a:defRPr>
            </a:lvl9pPr>
          </a:lstStyle>
          <a:p>
            <a:r>
              <a:rPr lang="en-US" sz="1200" b="0">
                <a:solidFill>
                  <a:schemeClr val="tx1"/>
                </a:solidFill>
              </a:rPr>
              <a:t>Burt - Coronado</a:t>
            </a:r>
          </a:p>
        </p:txBody>
      </p:sp>
      <p:sp>
        <p:nvSpPr>
          <p:cNvPr id="43013"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800" b="1">
                <a:solidFill>
                  <a:srgbClr val="FFFF00"/>
                </a:solidFill>
                <a:latin typeface="Arial" charset="0"/>
                <a:ea typeface="ＭＳ Ｐゴシック" pitchFamily="34" charset="-128"/>
              </a:defRPr>
            </a:lvl1pPr>
            <a:lvl2pPr marL="730543" indent="-280978">
              <a:defRPr sz="2800" b="1">
                <a:solidFill>
                  <a:srgbClr val="FFFF00"/>
                </a:solidFill>
                <a:latin typeface="Arial" charset="0"/>
                <a:ea typeface="ＭＳ Ｐゴシック" pitchFamily="34" charset="-128"/>
              </a:defRPr>
            </a:lvl2pPr>
            <a:lvl3pPr marL="1123912" indent="-224782">
              <a:defRPr sz="2800" b="1">
                <a:solidFill>
                  <a:srgbClr val="FFFF00"/>
                </a:solidFill>
                <a:latin typeface="Arial" charset="0"/>
                <a:ea typeface="ＭＳ Ｐゴシック" pitchFamily="34" charset="-128"/>
              </a:defRPr>
            </a:lvl3pPr>
            <a:lvl4pPr marL="1573477" indent="-224782">
              <a:defRPr sz="2800" b="1">
                <a:solidFill>
                  <a:srgbClr val="FFFF00"/>
                </a:solidFill>
                <a:latin typeface="Arial" charset="0"/>
                <a:ea typeface="ＭＳ Ｐゴシック" pitchFamily="34" charset="-128"/>
              </a:defRPr>
            </a:lvl4pPr>
            <a:lvl5pPr marL="2023041" indent="-224782">
              <a:defRPr sz="2800" b="1">
                <a:solidFill>
                  <a:srgbClr val="FFFF00"/>
                </a:solidFill>
                <a:latin typeface="Arial" charset="0"/>
                <a:ea typeface="ＭＳ Ｐゴシック" pitchFamily="34" charset="-128"/>
              </a:defRPr>
            </a:lvl5pPr>
            <a:lvl6pPr marL="2472606" indent="-224782" eaLnBrk="0" fontAlgn="base" hangingPunct="0">
              <a:spcBef>
                <a:spcPct val="0"/>
              </a:spcBef>
              <a:spcAft>
                <a:spcPct val="0"/>
              </a:spcAft>
              <a:defRPr sz="2800" b="1">
                <a:solidFill>
                  <a:srgbClr val="FFFF00"/>
                </a:solidFill>
                <a:latin typeface="Arial" charset="0"/>
                <a:ea typeface="ＭＳ Ｐゴシック" pitchFamily="34" charset="-128"/>
              </a:defRPr>
            </a:lvl6pPr>
            <a:lvl7pPr marL="2922171" indent="-224782" eaLnBrk="0" fontAlgn="base" hangingPunct="0">
              <a:spcBef>
                <a:spcPct val="0"/>
              </a:spcBef>
              <a:spcAft>
                <a:spcPct val="0"/>
              </a:spcAft>
              <a:defRPr sz="2800" b="1">
                <a:solidFill>
                  <a:srgbClr val="FFFF00"/>
                </a:solidFill>
                <a:latin typeface="Arial" charset="0"/>
                <a:ea typeface="ＭＳ Ｐゴシック" pitchFamily="34" charset="-128"/>
              </a:defRPr>
            </a:lvl7pPr>
            <a:lvl8pPr marL="3371736" indent="-224782" eaLnBrk="0" fontAlgn="base" hangingPunct="0">
              <a:spcBef>
                <a:spcPct val="0"/>
              </a:spcBef>
              <a:spcAft>
                <a:spcPct val="0"/>
              </a:spcAft>
              <a:defRPr sz="2800" b="1">
                <a:solidFill>
                  <a:srgbClr val="FFFF00"/>
                </a:solidFill>
                <a:latin typeface="Arial" charset="0"/>
                <a:ea typeface="ＭＳ Ｐゴシック" pitchFamily="34" charset="-128"/>
              </a:defRPr>
            </a:lvl8pPr>
            <a:lvl9pPr marL="3821300" indent="-224782" eaLnBrk="0" fontAlgn="base" hangingPunct="0">
              <a:spcBef>
                <a:spcPct val="0"/>
              </a:spcBef>
              <a:spcAft>
                <a:spcPct val="0"/>
              </a:spcAft>
              <a:defRPr sz="2800" b="1">
                <a:solidFill>
                  <a:srgbClr val="FFFF00"/>
                </a:solidFill>
                <a:latin typeface="Arial" charset="0"/>
                <a:ea typeface="ＭＳ Ｐゴシック" pitchFamily="34" charset="-128"/>
              </a:defRPr>
            </a:lvl9pPr>
          </a:lstStyle>
          <a:p>
            <a:fld id="{BCBB28CC-5CF4-4370-BDD7-63266DF4EF0B}" type="slidenum">
              <a:rPr lang="en-US" sz="1200" b="0">
                <a:solidFill>
                  <a:schemeClr val="tx1"/>
                </a:solidFill>
              </a:rPr>
              <a:pPr/>
              <a:t>16</a:t>
            </a:fld>
            <a:endParaRPr lang="en-US" sz="1200" b="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9395C687-510B-40AE-B06D-F1AE939610F9}" type="slidenum">
              <a:rPr lang="en-US" smtClean="0"/>
              <a:pPr/>
              <a:t>22</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mtClean="0"/>
              <a:t>In addition to pharmacologic approaches to treatment that we will discuss next, keep in mind that there are many non-pharmacologic treatment approaches for depression, including therapy, support, education, and bright light therapy. </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t>Review of time of specific organ formation.</a:t>
            </a:r>
          </a:p>
        </p:txBody>
      </p:sp>
      <p:sp>
        <p:nvSpPr>
          <p:cNvPr id="55299" name="Slide Number Placeholder 3"/>
          <p:cNvSpPr>
            <a:spLocks noGrp="1"/>
          </p:cNvSpPr>
          <p:nvPr>
            <p:ph type="sldNum" sz="quarter" idx="5"/>
          </p:nvPr>
        </p:nvSpPr>
        <p:spPr>
          <a:noFill/>
        </p:spPr>
        <p:txBody>
          <a:bodyPr/>
          <a:lstStyle/>
          <a:p>
            <a:fld id="{6B18C5EC-9AF9-4E74-AF52-55069D768B42}" type="slidenum">
              <a:rPr lang="en-US" smtClean="0"/>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endParaRPr lang="en-US" dirty="0" smtClean="0"/>
          </a:p>
        </p:txBody>
      </p:sp>
      <p:sp>
        <p:nvSpPr>
          <p:cNvPr id="55299" name="Slide Number Placeholder 3"/>
          <p:cNvSpPr>
            <a:spLocks noGrp="1"/>
          </p:cNvSpPr>
          <p:nvPr>
            <p:ph type="sldNum" sz="quarter" idx="5"/>
          </p:nvPr>
        </p:nvSpPr>
        <p:spPr>
          <a:noFill/>
        </p:spPr>
        <p:txBody>
          <a:bodyPr/>
          <a:lstStyle/>
          <a:p>
            <a:fld id="{6B18C5EC-9AF9-4E74-AF52-55069D768B42}"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r>
              <a:rPr lang="en-US" smtClean="0"/>
              <a:t>Not helpful! The newer medications that don’t have the exposure data are first listed as Category B while some which have a great deal of exposure with significant reassuring data may have a more severe listing due to animal studies. </a:t>
            </a:r>
          </a:p>
          <a:p>
            <a:endParaRPr lang="en-US" smtClean="0"/>
          </a:p>
          <a:p>
            <a:r>
              <a:rPr lang="en-US" smtClean="0"/>
              <a:t>Unfortunately, many health care providers consider the FDA categories as gospel and fail to seek the more conservative, accurate information through carefully conducted exposure data.</a:t>
            </a:r>
          </a:p>
          <a:p>
            <a:endParaRPr lang="en-US" smtClean="0"/>
          </a:p>
          <a:p>
            <a:r>
              <a:rPr lang="en-US" smtClean="0"/>
              <a:t>New, more useful grading categories are being considered.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F9B288B4-26D7-4595-BA82-06C1AE58D08B}" type="slidenum">
              <a:rPr lang="en-US" smtClean="0"/>
              <a:pPr/>
              <a:t>27</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smtClean="0"/>
              <a:t>There are several potential risks of SSRI use in pregnancy. These include: </a:t>
            </a:r>
          </a:p>
          <a:p>
            <a:endParaRPr lang="en-US" smtClean="0"/>
          </a:p>
          <a:p>
            <a:r>
              <a:rPr lang="en-US" smtClean="0"/>
              <a:t>Smoking, alcohol intake and substance use were more frequent among treated mothers (P &lt; .01) . </a:t>
            </a:r>
          </a:p>
          <a:p>
            <a:endParaRPr lang="en-US" smtClean="0"/>
          </a:p>
          <a:p>
            <a:r>
              <a:rPr lang="en-US" i="1" smtClean="0"/>
              <a:t>LW – This statement confuses me. I’ve always understood that women with depression were at much higher risk for self medicating with alcohol, cigarettes and substance use. Not that women who were treated for depression were more likely to also be smoking, drinking &amp; using drugs.</a:t>
            </a:r>
          </a:p>
          <a:p>
            <a:endParaRPr lang="en-US" i="1" smtClean="0"/>
          </a:p>
          <a:p>
            <a:r>
              <a:rPr lang="en-US" i="1" smtClean="0"/>
              <a:t>Also – the risk for pre-term delivery is only by 1 week earlier than those not on meds I think.</a:t>
            </a:r>
          </a:p>
          <a:p>
            <a:endParaRPr lang="en-US" smtClean="0"/>
          </a:p>
          <a:p>
            <a:r>
              <a:rPr lang="en-US" smtClean="0"/>
              <a:t>While the rate of prematurity was higher in the exposed group, when adjusted for confounding variables, exposure to SSRIs or venlafaxine was not associated with an increased risk of prematurity. Prematurity was the only variable that increased the risk of admission to specialized care.</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13A5A1D7-E8DF-4A58-8525-5999A2258DF9}" type="slidenum">
              <a:rPr lang="en-US" smtClean="0"/>
              <a:pPr/>
              <a:t>3</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smtClean="0"/>
              <a:t>Documentation:  </a:t>
            </a:r>
          </a:p>
          <a:p>
            <a:endParaRPr lang="en-US" smtClean="0"/>
          </a:p>
          <a:p>
            <a:r>
              <a:rPr lang="en-US" smtClean="0"/>
              <a:t>Include:</a:t>
            </a:r>
          </a:p>
          <a:p>
            <a:pPr>
              <a:buFontTx/>
              <a:buChar char="•"/>
            </a:pPr>
            <a:r>
              <a:rPr lang="en-US" smtClean="0"/>
              <a:t> description of the patient’s depression history and current symptoms</a:t>
            </a:r>
          </a:p>
          <a:p>
            <a:pPr>
              <a:buFontTx/>
              <a:buChar char="•"/>
            </a:pPr>
            <a:r>
              <a:rPr lang="en-US" smtClean="0"/>
              <a:t> description of the risks of depression during pregnancy</a:t>
            </a:r>
          </a:p>
          <a:p>
            <a:pPr>
              <a:buFontTx/>
              <a:buChar char="•"/>
            </a:pPr>
            <a:r>
              <a:rPr lang="en-US" smtClean="0"/>
              <a:t> explanation of benefits and risks posed by SSRI/ or other type of antidepressant (doesn’t necessarily have to be just an SSRI – the older TCAs weren’t found to be associated with PPHN) treatment to both the mother and fetus, </a:t>
            </a:r>
          </a:p>
          <a:p>
            <a:pPr>
              <a:buFontTx/>
              <a:buChar char="•"/>
            </a:pPr>
            <a:r>
              <a:rPr lang="en-US" smtClean="0"/>
              <a:t> description of non-pharmacological approaches discussed and their relative benefits and risks</a:t>
            </a:r>
          </a:p>
          <a:p>
            <a:pPr>
              <a:buFontTx/>
              <a:buChar char="•"/>
            </a:pPr>
            <a:r>
              <a:rPr lang="en-US" smtClean="0"/>
              <a:t>  the patient’s decision and her reasoning (in her words).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r>
              <a:rPr lang="en-US" dirty="0" smtClean="0">
                <a:latin typeface="Times New Roman" pitchFamily="18" charset="0"/>
                <a:ea typeface="ＭＳ Ｐゴシック"/>
                <a:cs typeface="ＭＳ Ｐゴシック"/>
              </a:rPr>
              <a:t>studies have demonstrated an increased rate of spontaneous abortion in depressed women exposed to antidepressants (</a:t>
            </a:r>
            <a:r>
              <a:rPr lang="en-US" dirty="0" err="1" smtClean="0">
                <a:latin typeface="Times New Roman" pitchFamily="18" charset="0"/>
                <a:ea typeface="ＭＳ Ｐゴシック"/>
                <a:cs typeface="ＭＳ Ｐゴシック"/>
              </a:rPr>
              <a:t>Hemels</a:t>
            </a:r>
            <a:r>
              <a:rPr lang="en-US" dirty="0" smtClean="0">
                <a:latin typeface="Times New Roman" pitchFamily="18" charset="0"/>
                <a:ea typeface="ＭＳ Ｐゴシック"/>
                <a:cs typeface="ＭＳ Ｐゴシック"/>
              </a:rPr>
              <a:t>, </a:t>
            </a:r>
            <a:r>
              <a:rPr lang="en-US" dirty="0" err="1" smtClean="0">
                <a:latin typeface="Times New Roman" pitchFamily="18" charset="0"/>
                <a:ea typeface="ＭＳ Ｐゴシック"/>
                <a:cs typeface="ＭＳ Ｐゴシック"/>
              </a:rPr>
              <a:t>Einarson</a:t>
            </a:r>
            <a:r>
              <a:rPr lang="en-US" dirty="0" smtClean="0">
                <a:latin typeface="Times New Roman" pitchFamily="18" charset="0"/>
                <a:ea typeface="ＭＳ Ｐゴシック"/>
                <a:cs typeface="ＭＳ Ｐゴシック"/>
              </a:rPr>
              <a:t>, </a:t>
            </a:r>
            <a:r>
              <a:rPr lang="en-US" dirty="0" err="1" smtClean="0">
                <a:latin typeface="Times New Roman" pitchFamily="18" charset="0"/>
                <a:ea typeface="ＭＳ Ｐゴシック"/>
                <a:cs typeface="ＭＳ Ｐゴシック"/>
              </a:rPr>
              <a:t>Koren</a:t>
            </a:r>
            <a:r>
              <a:rPr lang="en-US" dirty="0" smtClean="0">
                <a:latin typeface="Times New Roman" pitchFamily="18" charset="0"/>
                <a:ea typeface="ＭＳ Ｐゴシック"/>
                <a:cs typeface="ＭＳ Ｐゴシック"/>
              </a:rPr>
              <a:t>, </a:t>
            </a:r>
            <a:r>
              <a:rPr lang="en-US" dirty="0" err="1" smtClean="0">
                <a:latin typeface="Times New Roman" pitchFamily="18" charset="0"/>
                <a:ea typeface="ＭＳ Ｐゴシック"/>
                <a:cs typeface="ＭＳ Ｐゴシック"/>
              </a:rPr>
              <a:t>Lanctot</a:t>
            </a:r>
            <a:r>
              <a:rPr lang="en-US" dirty="0" smtClean="0">
                <a:latin typeface="Times New Roman" pitchFamily="18" charset="0"/>
                <a:ea typeface="ＭＳ Ｐゴシック"/>
                <a:cs typeface="ＭＳ Ｐゴシック"/>
              </a:rPr>
              <a:t>, &amp; </a:t>
            </a:r>
            <a:r>
              <a:rPr lang="en-US" dirty="0" err="1" smtClean="0">
                <a:latin typeface="Times New Roman" pitchFamily="18" charset="0"/>
                <a:ea typeface="ＭＳ Ｐゴシック"/>
                <a:cs typeface="ＭＳ Ｐゴシック"/>
              </a:rPr>
              <a:t>Einarson</a:t>
            </a:r>
            <a:r>
              <a:rPr lang="en-US" dirty="0" smtClean="0">
                <a:latin typeface="Times New Roman" pitchFamily="18" charset="0"/>
                <a:ea typeface="ＭＳ Ｐゴシック"/>
                <a:cs typeface="ＭＳ Ｐゴシック"/>
              </a:rPr>
              <a:t>, 2005; </a:t>
            </a:r>
            <a:r>
              <a:rPr lang="en-US" dirty="0" err="1" smtClean="0">
                <a:latin typeface="Times New Roman" pitchFamily="18" charset="0"/>
                <a:ea typeface="ＭＳ Ｐゴシック"/>
                <a:cs typeface="ＭＳ Ｐゴシック"/>
              </a:rPr>
              <a:t>Rahimi</a:t>
            </a:r>
            <a:r>
              <a:rPr lang="en-US" dirty="0" smtClean="0">
                <a:latin typeface="Times New Roman" pitchFamily="18" charset="0"/>
                <a:ea typeface="ＭＳ Ｐゴシック"/>
                <a:cs typeface="ＭＳ Ｐゴシック"/>
              </a:rPr>
              <a:t>, </a:t>
            </a:r>
            <a:r>
              <a:rPr lang="en-US" dirty="0" err="1" smtClean="0">
                <a:latin typeface="Times New Roman" pitchFamily="18" charset="0"/>
                <a:ea typeface="ＭＳ Ｐゴシック"/>
                <a:cs typeface="ＭＳ Ｐゴシック"/>
              </a:rPr>
              <a:t>Nikfar</a:t>
            </a:r>
            <a:r>
              <a:rPr lang="en-US" dirty="0" smtClean="0">
                <a:latin typeface="Times New Roman" pitchFamily="18" charset="0"/>
                <a:ea typeface="ＭＳ Ｐゴシック"/>
                <a:cs typeface="ＭＳ Ｐゴシック"/>
              </a:rPr>
              <a:t>, &amp; </a:t>
            </a:r>
            <a:r>
              <a:rPr lang="en-US" dirty="0" err="1" smtClean="0">
                <a:latin typeface="Times New Roman" pitchFamily="18" charset="0"/>
                <a:ea typeface="ＭＳ Ｐゴシック"/>
                <a:cs typeface="ＭＳ Ｐゴシック"/>
              </a:rPr>
              <a:t>Abdollahi</a:t>
            </a:r>
            <a:r>
              <a:rPr lang="en-US" dirty="0" smtClean="0">
                <a:latin typeface="Times New Roman" pitchFamily="18" charset="0"/>
                <a:ea typeface="ＭＳ Ｐゴシック"/>
                <a:cs typeface="ＭＳ Ｐゴシック"/>
              </a:rPr>
              <a:t>, 2006; </a:t>
            </a:r>
            <a:r>
              <a:rPr lang="en-US" dirty="0" err="1" smtClean="0">
                <a:latin typeface="Times New Roman" pitchFamily="18" charset="0"/>
                <a:ea typeface="ＭＳ Ｐゴシック"/>
                <a:cs typeface="ＭＳ Ｐゴシック"/>
              </a:rPr>
              <a:t>Einarson</a:t>
            </a:r>
            <a:r>
              <a:rPr lang="en-US" dirty="0" smtClean="0">
                <a:latin typeface="Times New Roman" pitchFamily="18" charset="0"/>
                <a:ea typeface="ＭＳ Ｐゴシック"/>
                <a:cs typeface="ＭＳ Ｐゴシック"/>
              </a:rPr>
              <a:t>, Choi, </a:t>
            </a:r>
            <a:r>
              <a:rPr lang="en-US" dirty="0" err="1" smtClean="0">
                <a:latin typeface="Times New Roman" pitchFamily="18" charset="0"/>
                <a:ea typeface="ＭＳ Ｐゴシック"/>
                <a:cs typeface="ＭＳ Ｐゴシック"/>
              </a:rPr>
              <a:t>Einarson</a:t>
            </a:r>
            <a:r>
              <a:rPr lang="en-US" dirty="0" smtClean="0">
                <a:latin typeface="Times New Roman" pitchFamily="18" charset="0"/>
                <a:ea typeface="ＭＳ Ｐゴシック"/>
                <a:cs typeface="ＭＳ Ｐゴシック"/>
              </a:rPr>
              <a:t>, &amp; </a:t>
            </a:r>
            <a:r>
              <a:rPr lang="en-US" dirty="0" err="1" smtClean="0">
                <a:latin typeface="Times New Roman" pitchFamily="18" charset="0"/>
                <a:ea typeface="ＭＳ Ｐゴシック"/>
                <a:cs typeface="ＭＳ Ｐゴシック"/>
              </a:rPr>
              <a:t>Koren</a:t>
            </a:r>
            <a:r>
              <a:rPr lang="en-US" dirty="0" smtClean="0">
                <a:latin typeface="Times New Roman" pitchFamily="18" charset="0"/>
                <a:ea typeface="ＭＳ Ｐゴシック"/>
                <a:cs typeface="ＭＳ Ｐゴシック"/>
              </a:rPr>
              <a:t>, 2009b; </a:t>
            </a:r>
            <a:r>
              <a:rPr lang="en-US" dirty="0" err="1" smtClean="0">
                <a:latin typeface="Times New Roman" pitchFamily="18" charset="0"/>
                <a:ea typeface="ＭＳ Ｐゴシック"/>
                <a:cs typeface="ＭＳ Ｐゴシック"/>
              </a:rPr>
              <a:t>Nakhai</a:t>
            </a:r>
            <a:r>
              <a:rPr lang="en-US" dirty="0" smtClean="0">
                <a:latin typeface="Times New Roman" pitchFamily="18" charset="0"/>
                <a:ea typeface="ＭＳ Ｐゴシック"/>
                <a:cs typeface="ＭＳ Ｐゴシック"/>
              </a:rPr>
              <a:t>-Pour, </a:t>
            </a:r>
            <a:r>
              <a:rPr lang="en-US" dirty="0" err="1" smtClean="0">
                <a:latin typeface="Times New Roman" pitchFamily="18" charset="0"/>
                <a:ea typeface="ＭＳ Ｐゴシック"/>
                <a:cs typeface="ＭＳ Ｐゴシック"/>
              </a:rPr>
              <a:t>Broy</a:t>
            </a:r>
            <a:r>
              <a:rPr lang="en-US" dirty="0" smtClean="0">
                <a:latin typeface="Times New Roman" pitchFamily="18" charset="0"/>
                <a:ea typeface="ＭＳ Ｐゴシック"/>
                <a:cs typeface="ＭＳ Ｐゴシック"/>
              </a:rPr>
              <a:t>, &amp; </a:t>
            </a:r>
            <a:r>
              <a:rPr lang="en-US" dirty="0" err="1" smtClean="0">
                <a:latin typeface="Times New Roman" pitchFamily="18" charset="0"/>
                <a:ea typeface="ＭＳ Ｐゴシック"/>
                <a:cs typeface="ＭＳ Ｐゴシック"/>
              </a:rPr>
              <a:t>Berard</a:t>
            </a:r>
            <a:r>
              <a:rPr lang="en-US" dirty="0" smtClean="0">
                <a:latin typeface="Times New Roman" pitchFamily="18" charset="0"/>
                <a:ea typeface="ＭＳ Ｐゴシック"/>
                <a:cs typeface="ＭＳ Ｐゴシック"/>
              </a:rPr>
              <a:t>, 2010).  As maternal depression was often not controlled for, it was unclear if the increased rate of spontaneous abortion was associated with maternal depression vs. antidepressant exposure.  In the studies reporting an association, rates of spontaneous abortion in women treated with antidepressants did not exceed the overall national rate of 15-20%. </a:t>
            </a:r>
            <a:r>
              <a:rPr lang="da-DK" dirty="0" smtClean="0">
                <a:latin typeface="Times New Roman" pitchFamily="18" charset="0"/>
                <a:ea typeface="ＭＳ Ｐゴシック"/>
                <a:cs typeface="ＭＳ Ｐゴシック"/>
              </a:rPr>
              <a:t>Other studies have not reported such an association (Chambers et al., 1996; Kulin et al., 1998; Einarson et al., 2001; Yaris et al., 2004; Chun-Fai-Chan et al., 2005; Djulus et al., 2006).  </a:t>
            </a:r>
            <a:endParaRPr lang="en-US" dirty="0" smtClean="0">
              <a:latin typeface="Times New Roman" pitchFamily="18" charset="0"/>
              <a:ea typeface="ＭＳ Ｐゴシック"/>
              <a:cs typeface="ＭＳ Ｐゴシック"/>
            </a:endParaRPr>
          </a:p>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ct val="50000"/>
              </a:spcBef>
            </a:pPr>
            <a:r>
              <a:rPr lang="en-US" sz="1200" dirty="0" err="1" smtClean="0">
                <a:cs typeface="Times New Roman" pitchFamily="18" charset="0"/>
              </a:rPr>
              <a:t>Sanz</a:t>
            </a:r>
            <a:r>
              <a:rPr lang="en-US" sz="1200" dirty="0" smtClean="0">
                <a:cs typeface="Times New Roman" pitchFamily="18" charset="0"/>
              </a:rPr>
              <a:t> EJ et al. Lancet 2005; 365(9458): 482-487.</a:t>
            </a:r>
          </a:p>
          <a:p>
            <a:r>
              <a:rPr lang="en-US" sz="1200" dirty="0" smtClean="0"/>
              <a:t>Ferreira, E., et. al. </a:t>
            </a:r>
            <a:r>
              <a:rPr lang="en-US" sz="1200" i="1" dirty="0" smtClean="0"/>
              <a:t>Pediatrics</a:t>
            </a:r>
            <a:r>
              <a:rPr lang="en-US" sz="1200" dirty="0" smtClean="0"/>
              <a:t>. 119(1):52-59. 2007</a:t>
            </a:r>
          </a:p>
          <a:p>
            <a:pPr>
              <a:defRPr/>
            </a:pPr>
            <a:endParaRPr lang="en-US" dirty="0" smtClean="0">
              <a:effectLst>
                <a:outerShdw blurRad="38100" dist="38100" dir="2700000" algn="tl">
                  <a:srgbClr val="C0C0C0"/>
                </a:outerShdw>
              </a:effectLst>
            </a:endParaRPr>
          </a:p>
          <a:p>
            <a:pPr>
              <a:defRPr/>
            </a:pPr>
            <a:endParaRPr lang="en-US" dirty="0" smtClean="0">
              <a:effectLst>
                <a:outerShdw blurRad="38100" dist="38100" dir="2700000" algn="tl">
                  <a:srgbClr val="C0C0C0"/>
                </a:outerShdw>
              </a:effectLst>
            </a:endParaRPr>
          </a:p>
          <a:p>
            <a:pPr>
              <a:defRPr/>
            </a:pPr>
            <a:r>
              <a:rPr lang="en-US" dirty="0" smtClean="0">
                <a:effectLst>
                  <a:outerShdw blurRad="38100" dist="38100" dir="2700000" algn="tl">
                    <a:srgbClr val="C0C0C0"/>
                  </a:outerShdw>
                </a:effectLst>
              </a:rPr>
              <a:t>Poor Neonatal Adaptation</a:t>
            </a:r>
            <a:r>
              <a:rPr lang="en-US" dirty="0" smtClean="0"/>
              <a:t> (i.e. Neonatal withdrawal syndrome) may occur with third trimester exposure to SSRIs &amp; other antidepressants in </a:t>
            </a:r>
            <a:r>
              <a:rPr lang="en-US" dirty="0" err="1" smtClean="0"/>
              <a:t>utero</a:t>
            </a:r>
            <a:r>
              <a:rPr lang="en-US" dirty="0" smtClean="0"/>
              <a:t>. </a:t>
            </a:r>
          </a:p>
          <a:p>
            <a:pPr>
              <a:defRPr/>
            </a:pPr>
            <a:endParaRPr lang="en-US" dirty="0" smtClean="0"/>
          </a:p>
          <a:p>
            <a:pPr>
              <a:defRPr/>
            </a:pPr>
            <a:r>
              <a:rPr lang="en-US" dirty="0" smtClean="0"/>
              <a:t>Regardless, management of any infant who was exposed to antidepressants in </a:t>
            </a:r>
            <a:r>
              <a:rPr lang="en-US" dirty="0" err="1" smtClean="0"/>
              <a:t>utero</a:t>
            </a:r>
            <a:r>
              <a:rPr lang="en-US" dirty="0" smtClean="0"/>
              <a:t> requires close follow-up for the first 10 days after birth to monitor for these signs and symptoms. </a:t>
            </a:r>
            <a:r>
              <a:rPr lang="en-US" dirty="0" smtClean="0">
                <a:cs typeface="Arial" charset="0"/>
              </a:rPr>
              <a:t>These syndromes appear to be relatively benign and short-lived, resolving within 1 to 4 days after birth without any specific medical intervention. </a:t>
            </a:r>
          </a:p>
          <a:p>
            <a:pPr>
              <a:defRPr/>
            </a:pPr>
            <a:endParaRPr lang="en-US" dirty="0" smtClean="0"/>
          </a:p>
          <a:p>
            <a:pPr>
              <a:defRPr/>
            </a:pPr>
            <a:r>
              <a:rPr lang="en-US" dirty="0" smtClean="0"/>
              <a:t>Ferreira found that neonatal behavioral signs were frequently found in exposed newborns, but symptoms were transient and self limited.  All neonatal signs appeared during the first day of life and were transient and self-limited, and were managed with supportive care.</a:t>
            </a:r>
          </a:p>
          <a:p>
            <a:pPr>
              <a:defRPr/>
            </a:pPr>
            <a:endParaRPr lang="en-US" dirty="0" smtClean="0"/>
          </a:p>
          <a:p>
            <a:pPr>
              <a:defRPr/>
            </a:pPr>
            <a:r>
              <a:rPr lang="en-US" dirty="0" smtClean="0"/>
              <a:t>Poor neonatal adaptation appears to be more common with antidepressants that seem to have </a:t>
            </a:r>
            <a:r>
              <a:rPr lang="en-US" dirty="0" err="1" smtClean="0"/>
              <a:t>anticholinergic</a:t>
            </a:r>
            <a:r>
              <a:rPr lang="en-US" dirty="0" smtClean="0"/>
              <a:t> side effects and withdrawal side effects upon discontinuation in adults (e.g. </a:t>
            </a:r>
            <a:r>
              <a:rPr lang="en-US" dirty="0" err="1" smtClean="0"/>
              <a:t>paroxetine</a:t>
            </a:r>
            <a:r>
              <a:rPr lang="en-US" dirty="0" smtClean="0"/>
              <a:t>, </a:t>
            </a:r>
            <a:r>
              <a:rPr lang="en-US" dirty="0" err="1" smtClean="0"/>
              <a:t>venlafaxine</a:t>
            </a:r>
            <a:r>
              <a:rPr lang="en-US" dirty="0" smtClean="0"/>
              <a:t>). Theoretically breast feeding could reduce the withdrawal.</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056D1932-F85C-4DD6-80E3-ABC59DF121CA}" type="slidenum">
              <a:rPr lang="en-US" smtClean="0"/>
              <a:pPr/>
              <a:t>30</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lvl="1"/>
            <a:r>
              <a:rPr lang="en-US" dirty="0" smtClean="0"/>
              <a:t>One may think that with the increased use of SSRIs in pregnancy, that studies would have indicated the relative safety profile of SSRIs with use in pregnancy. For the most part, this is true. Several studies have not demonstrated an increased risk of major malformations above baseline risk of 1-3%. </a:t>
            </a:r>
          </a:p>
          <a:p>
            <a:pPr lvl="1"/>
            <a:endParaRPr lang="en-US" dirty="0" smtClean="0"/>
          </a:p>
          <a:p>
            <a:pPr lvl="1"/>
            <a:r>
              <a:rPr lang="en-US" dirty="0" smtClean="0"/>
              <a:t>Again, this is a place to employ the “absolute risk” model that was discussed earlier.  While some studies have demonstrated increased risk of some malformations, the incidence of these malformations is so rare that even if you double or triple the risk, it’s still rare. </a:t>
            </a:r>
          </a:p>
          <a:p>
            <a:endParaRPr lang="en-US" dirty="0" smtClean="0"/>
          </a:p>
          <a:p>
            <a:r>
              <a:rPr lang="en-US" dirty="0" err="1" smtClean="0"/>
              <a:t>Einarson</a:t>
            </a:r>
            <a:r>
              <a:rPr lang="en-US" dirty="0" smtClean="0"/>
              <a:t>, </a:t>
            </a:r>
            <a:r>
              <a:rPr lang="en-US" dirty="0" err="1" smtClean="0"/>
              <a:t>Pharmacoepidemiol</a:t>
            </a:r>
            <a:r>
              <a:rPr lang="en-US" dirty="0" smtClean="0"/>
              <a:t> Drug </a:t>
            </a:r>
            <a:r>
              <a:rPr lang="en-US" dirty="0" err="1" smtClean="0"/>
              <a:t>Saf</a:t>
            </a:r>
            <a:r>
              <a:rPr lang="en-US" dirty="0" smtClean="0"/>
              <a:t>, 2005. Dec; 14(12):823-7. </a:t>
            </a:r>
          </a:p>
          <a:p>
            <a:r>
              <a:rPr lang="en-US" dirty="0" err="1" smtClean="0"/>
              <a:t>Malm</a:t>
            </a:r>
            <a:r>
              <a:rPr lang="en-US" dirty="0" smtClean="0"/>
              <a:t>, </a:t>
            </a:r>
            <a:r>
              <a:rPr lang="en-US" dirty="0" err="1" smtClean="0"/>
              <a:t>Obstet</a:t>
            </a:r>
            <a:r>
              <a:rPr lang="en-US" dirty="0" smtClean="0"/>
              <a:t> </a:t>
            </a:r>
            <a:r>
              <a:rPr lang="en-US" dirty="0" err="1" smtClean="0"/>
              <a:t>Gyne</a:t>
            </a:r>
            <a:r>
              <a:rPr lang="en-US" dirty="0" smtClean="0"/>
              <a:t>, 2005. 106:1289-1296. </a:t>
            </a:r>
          </a:p>
          <a:p>
            <a:r>
              <a:rPr lang="en-US" dirty="0" err="1" smtClean="0"/>
              <a:t>Wen</a:t>
            </a:r>
            <a:r>
              <a:rPr lang="en-US" dirty="0" smtClean="0"/>
              <a:t>, Am J </a:t>
            </a:r>
            <a:r>
              <a:rPr lang="en-US" dirty="0" err="1" smtClean="0"/>
              <a:t>Obstet</a:t>
            </a:r>
            <a:r>
              <a:rPr lang="en-US" dirty="0" smtClean="0"/>
              <a:t> </a:t>
            </a:r>
            <a:r>
              <a:rPr lang="en-US" dirty="0" err="1" smtClean="0"/>
              <a:t>Gyne</a:t>
            </a:r>
            <a:r>
              <a:rPr lang="en-US" dirty="0" smtClean="0"/>
              <a:t>, 2006. 194 (4): 961-966. </a:t>
            </a:r>
          </a:p>
          <a:p>
            <a:r>
              <a:rPr lang="en-US" dirty="0" err="1" smtClean="0"/>
              <a:t>Alwan</a:t>
            </a:r>
            <a:r>
              <a:rPr lang="en-US" dirty="0" smtClean="0"/>
              <a:t> et al. NEJM 2007; 356:2684-2692. </a:t>
            </a:r>
          </a:p>
          <a:p>
            <a:r>
              <a:rPr lang="en-US" dirty="0" smtClean="0"/>
              <a:t>BMJ 2009; 339: b3569doi:10.1136/bmj.b3569</a:t>
            </a:r>
          </a:p>
          <a:p>
            <a:endParaRPr lang="en-US" dirty="0" smtClean="0"/>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05FB68AE-CCE4-4082-9020-D42888731006}" type="slidenum">
              <a:rPr lang="en-US" smtClean="0"/>
              <a:pPr/>
              <a:t>31</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a:spcBef>
                <a:spcPct val="50000"/>
              </a:spcBef>
              <a:defRPr/>
            </a:pPr>
            <a:r>
              <a:rPr lang="en-US" sz="1200" dirty="0" smtClean="0">
                <a:effectLst>
                  <a:outerShdw blurRad="38100" dist="38100" dir="2700000" algn="tl">
                    <a:srgbClr val="000000"/>
                  </a:outerShdw>
                </a:effectLst>
              </a:rPr>
              <a:t>Chambers et al.  NEJM, 2006; 354:579-587.</a:t>
            </a:r>
          </a:p>
          <a:p>
            <a:pPr>
              <a:spcBef>
                <a:spcPct val="50000"/>
              </a:spcBef>
              <a:defRPr/>
            </a:pPr>
            <a:r>
              <a:rPr lang="en-US" sz="1200" dirty="0" err="1" smtClean="0">
                <a:effectLst>
                  <a:outerShdw blurRad="38100" dist="38100" dir="2700000" algn="tl">
                    <a:srgbClr val="000000"/>
                  </a:outerShdw>
                </a:effectLst>
              </a:rPr>
              <a:t>Wichman</a:t>
            </a:r>
            <a:r>
              <a:rPr lang="en-US" sz="1200" dirty="0" smtClean="0">
                <a:effectLst>
                  <a:outerShdw blurRad="38100" dist="38100" dir="2700000" algn="tl">
                    <a:srgbClr val="000000"/>
                  </a:outerShdw>
                </a:effectLst>
              </a:rPr>
              <a:t> et al. Mayo </a:t>
            </a:r>
            <a:r>
              <a:rPr lang="en-US" sz="1200" dirty="0" err="1" smtClean="0">
                <a:effectLst>
                  <a:outerShdw blurRad="38100" dist="38100" dir="2700000" algn="tl">
                    <a:srgbClr val="000000"/>
                  </a:outerShdw>
                </a:effectLst>
              </a:rPr>
              <a:t>Clin</a:t>
            </a:r>
            <a:r>
              <a:rPr lang="en-US" sz="1200" dirty="0" smtClean="0">
                <a:effectLst>
                  <a:outerShdw blurRad="38100" dist="38100" dir="2700000" algn="tl">
                    <a:srgbClr val="000000"/>
                  </a:outerShdw>
                </a:effectLst>
              </a:rPr>
              <a:t> </a:t>
            </a:r>
            <a:r>
              <a:rPr lang="en-US" sz="1200" dirty="0" err="1" smtClean="0">
                <a:effectLst>
                  <a:outerShdw blurRad="38100" dist="38100" dir="2700000" algn="tl">
                    <a:srgbClr val="000000"/>
                  </a:outerShdw>
                </a:effectLst>
              </a:rPr>
              <a:t>Proc</a:t>
            </a:r>
            <a:r>
              <a:rPr lang="en-US" sz="1200" dirty="0" smtClean="0">
                <a:effectLst>
                  <a:outerShdw blurRad="38100" dist="38100" dir="2700000" algn="tl">
                    <a:srgbClr val="000000"/>
                  </a:outerShdw>
                </a:effectLst>
              </a:rPr>
              <a:t>, 2009; 84:23-27</a:t>
            </a:r>
            <a:r>
              <a:rPr lang="en-US" b="1" dirty="0" smtClean="0"/>
              <a:t>.</a:t>
            </a:r>
            <a:endParaRPr lang="en-US" dirty="0" smtClean="0"/>
          </a:p>
          <a:p>
            <a:endParaRPr lang="en-US" dirty="0" smtClean="0"/>
          </a:p>
          <a:p>
            <a:endParaRPr lang="en-US" dirty="0" smtClean="0"/>
          </a:p>
          <a:p>
            <a:r>
              <a:rPr lang="en-US" dirty="0" smtClean="0"/>
              <a:t>PPH: Fetal circulatory system doesn't "switch over” causing oxygen-poor blood to be circulated throughout the body. Organs soon become stressed from lack of oxygen. </a:t>
            </a:r>
          </a:p>
          <a:p>
            <a:endParaRPr lang="en-US" dirty="0" smtClean="0"/>
          </a:p>
          <a:p>
            <a:r>
              <a:rPr lang="en-US" dirty="0" smtClean="0"/>
              <a:t>In 2006, Chambers studied the risk of PPHN in SSRI exposed infants. She found that there was an increased risk of PPHN in infants exposed to SSRIs after 20 weeks gestation. </a:t>
            </a:r>
          </a:p>
          <a:p>
            <a:endParaRPr lang="en-US" dirty="0" smtClean="0"/>
          </a:p>
          <a:p>
            <a:r>
              <a:rPr lang="en-US" dirty="0" smtClean="0"/>
              <a:t>Chambers does note while there is a statistical significance noted with SSRI use late in pregnancy and PPHN, the study was based on a relatively small number of patients. Additionally, she notes that further studies are needed, as this information is contradictory to other studies. The absolute risk of PPHN in infants exposed to SSRIs in utero remains low; about 99% of women using SSRIs late in pregnancy will deliver an infant unaffected by PPHN. </a:t>
            </a:r>
          </a:p>
          <a:p>
            <a:pPr eaLnBrk="1" hangingPunct="1">
              <a:spcAft>
                <a:spcPct val="20000"/>
              </a:spcAft>
            </a:pPr>
            <a:r>
              <a:rPr lang="en-US" dirty="0" smtClean="0">
                <a:solidFill>
                  <a:srgbClr val="FFCC66"/>
                </a:solidFill>
              </a:rPr>
              <a:t>NOTE: This was a case controlled retrospective design with risk for recall bias</a:t>
            </a:r>
          </a:p>
          <a:p>
            <a:endParaRPr lang="en-US" dirty="0" smtClean="0"/>
          </a:p>
          <a:p>
            <a:r>
              <a:rPr lang="en-US" dirty="0" smtClean="0"/>
              <a:t>Also of note, the prevalence of PPHN ranges widely dependent on medical centers, however seems to be approximately 1.9 per 1000 live births.  </a:t>
            </a:r>
          </a:p>
          <a:p>
            <a:endParaRPr lang="en-US" dirty="0" smtClean="0"/>
          </a:p>
          <a:p>
            <a:r>
              <a:rPr lang="en-US" dirty="0" smtClean="0"/>
              <a:t>Per The management of depression:  a report from the American Psychiatric Association and the American College of Obstetricians and Gynecologists</a:t>
            </a:r>
          </a:p>
          <a:p>
            <a:r>
              <a:rPr lang="en-US" dirty="0" smtClean="0"/>
              <a:t>OBSTETRICS &amp; GYNECOLOGY; VOL 114; NO 3; SEPT 2009; PAGE 703 - 713</a:t>
            </a:r>
          </a:p>
          <a:p>
            <a:r>
              <a:rPr lang="en-US" dirty="0" smtClean="0"/>
              <a:t>Rate </a:t>
            </a:r>
            <a:r>
              <a:rPr lang="en-US" u="sng" dirty="0" smtClean="0"/>
              <a:t>without</a:t>
            </a:r>
            <a:r>
              <a:rPr lang="en-US" dirty="0" smtClean="0"/>
              <a:t> SSRI exposure = 0.5 – 2 per thousand</a:t>
            </a:r>
          </a:p>
          <a:p>
            <a:pPr marL="742950" lvl="1" indent="-285750"/>
            <a:r>
              <a:rPr lang="en-US" dirty="0" smtClean="0"/>
              <a:t>Fatal in approximately 10% cases</a:t>
            </a:r>
          </a:p>
          <a:p>
            <a:r>
              <a:rPr lang="en-US" dirty="0" smtClean="0"/>
              <a:t>Rate </a:t>
            </a:r>
            <a:r>
              <a:rPr lang="en-US" u="sng" dirty="0" smtClean="0"/>
              <a:t>with</a:t>
            </a:r>
            <a:r>
              <a:rPr lang="en-US" dirty="0" smtClean="0"/>
              <a:t> SSRI exposure = 3-6 per thousand</a:t>
            </a:r>
          </a:p>
          <a:p>
            <a:endParaRPr lang="en-US" dirty="0" smtClean="0"/>
          </a:p>
          <a:p>
            <a:r>
              <a:rPr lang="en-US" dirty="0" smtClean="0"/>
              <a:t>Neonatologists advise that it is important to inform them when a mother has been treated with an SSRI – then they can be prepared for PPHN and if severe can utilize </a:t>
            </a:r>
            <a:r>
              <a:rPr lang="en-US" dirty="0" err="1" smtClean="0"/>
              <a:t>echmo</a:t>
            </a:r>
            <a:r>
              <a:rPr lang="en-US" dirty="0" smtClean="0"/>
              <a:t> rather than lose a neonate.</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r>
              <a:rPr lang="en-US" dirty="0" smtClean="0"/>
              <a:t>AJP 2009; 166:320-328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smtClean="0"/>
              <a:t>Acta Psychiatr. Scand. 2010; 121:471-9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solidFill>
                  <a:schemeClr val="tx1"/>
                </a:solidFill>
                <a:hlinkClick r:id="" action="ppaction://hlinkfile" tooltip="The Journal of pediatrics."/>
              </a:rPr>
              <a:t>J </a:t>
            </a:r>
            <a:r>
              <a:rPr lang="en-US" b="0" u="none" dirty="0" err="1" smtClean="0">
                <a:solidFill>
                  <a:schemeClr val="tx1"/>
                </a:solidFill>
                <a:hlinkClick r:id="" action="ppaction://hlinkfile" tooltip="The Journal of pediatrics."/>
              </a:rPr>
              <a:t>Pediatr</a:t>
            </a:r>
            <a:r>
              <a:rPr lang="en-US" b="0" u="none" dirty="0" smtClean="0">
                <a:solidFill>
                  <a:schemeClr val="tx1"/>
                </a:solidFill>
                <a:hlinkClick r:id="" action="ppaction://hlinkfile" tooltip="The Journal of pediatrics."/>
              </a:rPr>
              <a:t>.</a:t>
            </a:r>
            <a:r>
              <a:rPr lang="en-US" b="0" u="none" dirty="0" smtClean="0">
                <a:solidFill>
                  <a:schemeClr val="tx1"/>
                </a:solidFill>
              </a:rPr>
              <a:t> 2003 Apr;142(4):402-8.</a:t>
            </a:r>
          </a:p>
          <a:p>
            <a:r>
              <a:rPr lang="en-US" b="0" u="none" dirty="0" smtClean="0">
                <a:solidFill>
                  <a:schemeClr val="tx1"/>
                </a:solidFill>
              </a:rPr>
              <a:t>Follow-up of children of depressed mothers exposed or not exposed to antidepressant drugs during pregnancy.</a:t>
            </a:r>
          </a:p>
          <a:p>
            <a:r>
              <a:rPr lang="en-US" b="0" u="none" dirty="0" smtClean="0">
                <a:solidFill>
                  <a:schemeClr val="tx1"/>
                </a:solidFill>
                <a:hlinkClick r:id="rId3" action="ppaction://hlinkfile"/>
              </a:rPr>
              <a:t>Casper RC</a:t>
            </a:r>
            <a:r>
              <a:rPr lang="en-US" b="0" u="none" dirty="0" smtClean="0">
                <a:solidFill>
                  <a:schemeClr val="tx1"/>
                </a:solidFill>
              </a:rPr>
              <a:t>, </a:t>
            </a:r>
            <a:r>
              <a:rPr lang="en-US" b="0" u="none" dirty="0" smtClean="0">
                <a:solidFill>
                  <a:schemeClr val="tx1"/>
                </a:solidFill>
                <a:hlinkClick r:id="rId4" action="ppaction://hlinkfile"/>
              </a:rPr>
              <a:t>Fleisher BE</a:t>
            </a:r>
            <a:r>
              <a:rPr lang="en-US" b="0" u="none" dirty="0" smtClean="0">
                <a:solidFill>
                  <a:schemeClr val="tx1"/>
                </a:solidFill>
              </a:rPr>
              <a:t>, </a:t>
            </a:r>
            <a:r>
              <a:rPr lang="en-US" b="0" u="none" dirty="0" smtClean="0">
                <a:solidFill>
                  <a:schemeClr val="tx1"/>
                </a:solidFill>
                <a:hlinkClick r:id="rId5" action="ppaction://hlinkfile"/>
              </a:rPr>
              <a:t>Lee-</a:t>
            </a:r>
            <a:r>
              <a:rPr lang="en-US" b="0" u="none" dirty="0" err="1" smtClean="0">
                <a:solidFill>
                  <a:schemeClr val="tx1"/>
                </a:solidFill>
                <a:hlinkClick r:id="rId5" action="ppaction://hlinkfile"/>
              </a:rPr>
              <a:t>Ancajas</a:t>
            </a:r>
            <a:r>
              <a:rPr lang="en-US" b="0" u="none" dirty="0" smtClean="0">
                <a:solidFill>
                  <a:schemeClr val="tx1"/>
                </a:solidFill>
                <a:hlinkClick r:id="rId5" action="ppaction://hlinkfile"/>
              </a:rPr>
              <a:t> JC</a:t>
            </a:r>
            <a:r>
              <a:rPr lang="en-US" b="0" u="none" dirty="0" smtClean="0">
                <a:solidFill>
                  <a:schemeClr val="tx1"/>
                </a:solidFill>
              </a:rPr>
              <a:t>, </a:t>
            </a:r>
            <a:r>
              <a:rPr lang="en-US" b="0" u="none" dirty="0" smtClean="0">
                <a:solidFill>
                  <a:schemeClr val="tx1"/>
                </a:solidFill>
                <a:hlinkClick r:id="rId6" action="ppaction://hlinkfile"/>
              </a:rPr>
              <a:t>Gilles A</a:t>
            </a:r>
            <a:r>
              <a:rPr lang="en-US" b="0" u="none" dirty="0" smtClean="0">
                <a:solidFill>
                  <a:schemeClr val="tx1"/>
                </a:solidFill>
              </a:rPr>
              <a:t>, </a:t>
            </a:r>
            <a:r>
              <a:rPr lang="en-US" b="0" u="none" dirty="0" err="1" smtClean="0">
                <a:solidFill>
                  <a:schemeClr val="tx1"/>
                </a:solidFill>
                <a:hlinkClick r:id="rId7" action="ppaction://hlinkfile"/>
              </a:rPr>
              <a:t>Gaylor</a:t>
            </a:r>
            <a:r>
              <a:rPr lang="en-US" b="0" u="none" dirty="0" smtClean="0">
                <a:solidFill>
                  <a:schemeClr val="tx1"/>
                </a:solidFill>
                <a:hlinkClick r:id="rId7" action="ppaction://hlinkfile"/>
              </a:rPr>
              <a:t> E</a:t>
            </a:r>
            <a:r>
              <a:rPr lang="en-US" b="0" u="none" dirty="0" smtClean="0">
                <a:solidFill>
                  <a:schemeClr val="tx1"/>
                </a:solidFill>
              </a:rPr>
              <a:t>, </a:t>
            </a:r>
            <a:r>
              <a:rPr lang="en-US" b="0" u="none" dirty="0" err="1" smtClean="0">
                <a:solidFill>
                  <a:schemeClr val="tx1"/>
                </a:solidFill>
                <a:hlinkClick r:id="rId8" action="ppaction://hlinkfile"/>
              </a:rPr>
              <a:t>DeBattista</a:t>
            </a:r>
            <a:r>
              <a:rPr lang="en-US" b="0" u="none" dirty="0" smtClean="0">
                <a:solidFill>
                  <a:schemeClr val="tx1"/>
                </a:solidFill>
                <a:hlinkClick r:id="rId8" action="ppaction://hlinkfile"/>
              </a:rPr>
              <a:t> A</a:t>
            </a:r>
            <a:r>
              <a:rPr lang="en-US" b="0" u="none" dirty="0" smtClean="0">
                <a:solidFill>
                  <a:schemeClr val="tx1"/>
                </a:solidFill>
              </a:rPr>
              <a:t>, </a:t>
            </a:r>
            <a:r>
              <a:rPr lang="en-US" b="0" u="none" dirty="0" err="1" smtClean="0">
                <a:solidFill>
                  <a:schemeClr val="tx1"/>
                </a:solidFill>
                <a:hlinkClick r:id="rId9" action="ppaction://hlinkfile"/>
              </a:rPr>
              <a:t>Hoyme</a:t>
            </a:r>
            <a:r>
              <a:rPr lang="en-US" b="0" u="none" dirty="0" smtClean="0">
                <a:solidFill>
                  <a:schemeClr val="tx1"/>
                </a:solidFill>
                <a:hlinkClick r:id="rId9" action="ppaction://hlinkfile"/>
              </a:rPr>
              <a:t> HE</a:t>
            </a:r>
            <a:r>
              <a:rPr lang="en-US" b="0" u="none" dirty="0" smtClean="0">
                <a:solidFill>
                  <a:schemeClr val="tx1"/>
                </a:solidFill>
              </a:rPr>
              <a:t>.</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35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latin typeface="Times New Roman" charset="0"/>
                <a:ea typeface="ＭＳ Ｐゴシック" charset="-128"/>
                <a:cs typeface="ＭＳ Ｐゴシック" charset="-128"/>
              </a:rPr>
              <a:t>The prevalence of autism spectrum disorders (</a:t>
            </a:r>
            <a:r>
              <a:rPr lang="en-US" dirty="0" err="1">
                <a:latin typeface="Times New Roman" charset="0"/>
                <a:ea typeface="ＭＳ Ｐゴシック" charset="-128"/>
                <a:cs typeface="ＭＳ Ｐゴシック" charset="-128"/>
              </a:rPr>
              <a:t>ASDs</a:t>
            </a:r>
            <a:r>
              <a:rPr lang="en-US" dirty="0">
                <a:latin typeface="Times New Roman" charset="0"/>
                <a:ea typeface="ＭＳ Ｐゴシック" charset="-128"/>
                <a:cs typeface="ＭＳ Ｐゴシック" charset="-128"/>
              </a:rPr>
              <a:t>) has increased over recent years. Use of antidepressant medications during pregnancy also shows a secular increase in recent decades, prompting concerns that prenatal exposure may contribute to increased risk of ASD.</a:t>
            </a:r>
          </a:p>
          <a:p>
            <a:r>
              <a:rPr lang="en-US" dirty="0" smtClean="0">
                <a:ea typeface="ＭＳ Ｐゴシック"/>
                <a:cs typeface="ＭＳ Ｐゴシック"/>
              </a:rPr>
              <a:t>Prenatal exposure to AD in 20ASD  cases (6.7%) and 50 control (3.3%) (2 fold </a:t>
            </a:r>
            <a:r>
              <a:rPr lang="en-US" dirty="0" err="1" smtClean="0">
                <a:ea typeface="ＭＳ Ｐゴシック"/>
                <a:cs typeface="ＭＳ Ｐゴシック"/>
              </a:rPr>
              <a:t>i</a:t>
            </a:r>
            <a:endParaRPr lang="en-US" dirty="0">
              <a:latin typeface="Times New Roman" charset="0"/>
              <a:ea typeface="ＭＳ Ｐゴシック" charset="-128"/>
              <a:cs typeface="ＭＳ Ｐゴシック" charset="-128"/>
            </a:endParaRPr>
          </a:p>
          <a:p>
            <a:r>
              <a:rPr lang="en-US" b="1" dirty="0" err="1">
                <a:latin typeface="Times New Roman" charset="0"/>
                <a:ea typeface="ＭＳ Ｐゴシック" charset="-128"/>
                <a:cs typeface="ＭＳ Ｐゴシック" charset="-128"/>
              </a:rPr>
              <a:t>OBJECTIVE:To</a:t>
            </a:r>
            <a:r>
              <a:rPr lang="en-US" b="1" dirty="0">
                <a:latin typeface="Times New Roman" charset="0"/>
                <a:ea typeface="ＭＳ Ｐゴシック" charset="-128"/>
                <a:cs typeface="ＭＳ Ｐゴシック" charset="-128"/>
              </a:rPr>
              <a:t> systematically evaluate whether prenatal exposure to antidepressant medications is associated with increased risk of </a:t>
            </a:r>
            <a:r>
              <a:rPr lang="en-US" b="1" dirty="0" err="1">
                <a:latin typeface="Times New Roman" charset="0"/>
                <a:ea typeface="ＭＳ Ｐゴシック" charset="-128"/>
                <a:cs typeface="ＭＳ Ｐゴシック" charset="-128"/>
              </a:rPr>
              <a:t>ASD.DESIGN:Population</a:t>
            </a:r>
            <a:r>
              <a:rPr lang="en-US" b="1" dirty="0">
                <a:latin typeface="Times New Roman" charset="0"/>
                <a:ea typeface="ＭＳ Ｐゴシック" charset="-128"/>
                <a:cs typeface="ＭＳ Ｐゴシック" charset="-128"/>
              </a:rPr>
              <a:t>-based case-control study. Medical records were used to ascertain case children and control children and to derive prospectively recorded information on mothers' use of antidepressant medications, mental health history of mothers, and demographic and medical covariates.</a:t>
            </a:r>
          </a:p>
          <a:p>
            <a:r>
              <a:rPr lang="en-US" b="1" dirty="0" err="1">
                <a:latin typeface="Times New Roman" charset="0"/>
                <a:ea typeface="ＭＳ Ｐゴシック" charset="-128"/>
                <a:cs typeface="ＭＳ Ｐゴシック" charset="-128"/>
              </a:rPr>
              <a:t>SETTING:The</a:t>
            </a:r>
            <a:r>
              <a:rPr lang="en-US" b="1" dirty="0">
                <a:latin typeface="Times New Roman" charset="0"/>
                <a:ea typeface="ＭＳ Ｐゴシック" charset="-128"/>
                <a:cs typeface="ＭＳ Ｐゴシック" charset="-128"/>
              </a:rPr>
              <a:t> Kaiser Permanente Medical Care Program in Northern </a:t>
            </a:r>
            <a:r>
              <a:rPr lang="en-US" b="1" dirty="0" err="1">
                <a:latin typeface="Times New Roman" charset="0"/>
                <a:ea typeface="ＭＳ Ｐゴシック" charset="-128"/>
                <a:cs typeface="ＭＳ Ｐゴシック" charset="-128"/>
              </a:rPr>
              <a:t>California.PARTICIPANTS:A</a:t>
            </a:r>
            <a:r>
              <a:rPr lang="en-US" b="1" dirty="0">
                <a:latin typeface="Times New Roman" charset="0"/>
                <a:ea typeface="ＭＳ Ｐゴシック" charset="-128"/>
                <a:cs typeface="ＭＳ Ｐゴシック" charset="-128"/>
              </a:rPr>
              <a:t> total of 298 case children with ASD (and their mothers) and 1507 randomly selected control children (and their mothers) drawn from the membership of the Kaiser Permanente Medical Care Program in Northern </a:t>
            </a:r>
            <a:r>
              <a:rPr lang="en-US" b="1" dirty="0" err="1">
                <a:latin typeface="Times New Roman" charset="0"/>
                <a:ea typeface="ＭＳ Ｐゴシック" charset="-128"/>
                <a:cs typeface="ＭＳ Ｐゴシック" charset="-128"/>
              </a:rPr>
              <a:t>California.MAIN</a:t>
            </a:r>
            <a:r>
              <a:rPr lang="en-US" b="1" dirty="0">
                <a:latin typeface="Times New Roman" charset="0"/>
                <a:ea typeface="ＭＳ Ｐゴシック" charset="-128"/>
                <a:cs typeface="ＭＳ Ｐゴシック" charset="-128"/>
              </a:rPr>
              <a:t> OUTCOME </a:t>
            </a:r>
            <a:r>
              <a:rPr lang="en-US" b="1" dirty="0" err="1">
                <a:latin typeface="Times New Roman" charset="0"/>
                <a:ea typeface="ＭＳ Ｐゴシック" charset="-128"/>
                <a:cs typeface="ＭＳ Ｐゴシック" charset="-128"/>
              </a:rPr>
              <a:t>MEASURES:ASDs</a:t>
            </a:r>
            <a:r>
              <a:rPr lang="en-US" b="1" dirty="0">
                <a:latin typeface="Times New Roman" charset="0"/>
                <a:ea typeface="ＭＳ Ｐゴシック" charset="-128"/>
                <a:cs typeface="ＭＳ Ｐゴシック" charset="-128"/>
              </a:rPr>
              <a:t>.</a:t>
            </a:r>
          </a:p>
          <a:p>
            <a:r>
              <a:rPr lang="en-US" b="1" dirty="0" err="1">
                <a:latin typeface="Times New Roman" charset="0"/>
                <a:ea typeface="ＭＳ Ｐゴシック" charset="-128"/>
                <a:cs typeface="ＭＳ Ｐゴシック" charset="-128"/>
              </a:rPr>
              <a:t>RESULTS:Prenatal</a:t>
            </a:r>
            <a:r>
              <a:rPr lang="en-US" b="1" dirty="0">
                <a:latin typeface="Times New Roman" charset="0"/>
                <a:ea typeface="ＭＳ Ｐゴシック" charset="-128"/>
                <a:cs typeface="ＭＳ Ｐゴシック" charset="-128"/>
              </a:rPr>
              <a:t> exposure to antidepressant medications was reported for 20 case children (6.7%) and 50 control children (3.3%). In adjusted logistic regression models, we found a 2-fold increased risk of ASD associated with treatment with selective serotonin reuptake inhibitors by the mother during the year before delivery (adjusted odds ratio, 2.2 [95% confidence interval, 1.2-4.3]), with the strongest effect associated with treatment during the first trimester (adjusted odds ratio, 3.8 [95% confidence interval, 1.8-7.8]). No increase in risk was found for mothers with a history of mental health treatment in the absence of prenatal exposure to selective serotonin reuptake inhibitors.</a:t>
            </a:r>
          </a:p>
          <a:p>
            <a:r>
              <a:rPr lang="en-US" b="1" dirty="0" err="1">
                <a:latin typeface="Times New Roman" charset="0"/>
                <a:ea typeface="ＭＳ Ｐゴシック" charset="-128"/>
                <a:cs typeface="ＭＳ Ｐゴシック" charset="-128"/>
              </a:rPr>
              <a:t>CONCLUSION:Although</a:t>
            </a:r>
            <a:r>
              <a:rPr lang="en-US" b="1" dirty="0">
                <a:latin typeface="Times New Roman" charset="0"/>
                <a:ea typeface="ＭＳ Ｐゴシック" charset="-128"/>
                <a:cs typeface="ＭＳ Ｐゴシック" charset="-128"/>
              </a:rPr>
              <a:t> the number of children exposed prenatally to selective serotonin reuptake inhibitors in this population was low, results suggest that exposure, especially during the first trimester, may modestly increase the risk of ASD. The potential risk associated with exposure must be balanced with the risk to the mother or fetus of untreated mental health disorders. Further studies are needed to replicate and extend these findings.</a:t>
            </a:r>
            <a:endParaRPr lang="en-US" dirty="0"/>
          </a:p>
        </p:txBody>
      </p:sp>
      <p:sp>
        <p:nvSpPr>
          <p:cNvPr id="4" name="Slide Number Placeholder 3"/>
          <p:cNvSpPr>
            <a:spLocks noGrp="1"/>
          </p:cNvSpPr>
          <p:nvPr>
            <p:ph type="sldNum" sz="quarter" idx="10"/>
          </p:nvPr>
        </p:nvSpPr>
        <p:spPr/>
        <p:txBody>
          <a:bodyPr/>
          <a:lstStyle/>
          <a:p>
            <a:pPr>
              <a:defRPr/>
            </a:pPr>
            <a:fld id="{965F4AC0-8B5D-4E94-947A-F307C9D7253B}" type="slidenum">
              <a:rPr lang="en-US" smtClean="0"/>
              <a:pPr>
                <a:defRPr/>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41A8B8FB-B24D-426A-8241-ECBCC99FF9AD}" type="slidenum">
              <a:rPr lang="en-US" smtClean="0"/>
              <a:pPr/>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pPr>
              <a:spcBef>
                <a:spcPct val="50000"/>
              </a:spcBef>
            </a:pPr>
            <a:r>
              <a:rPr lang="en-US" sz="1200" dirty="0" smtClean="0"/>
              <a:t>Chambers CD et al. NEJM 1996; 335:1010-1015. </a:t>
            </a:r>
          </a:p>
          <a:p>
            <a:pPr>
              <a:spcBef>
                <a:spcPct val="50000"/>
              </a:spcBef>
            </a:pPr>
            <a:r>
              <a:rPr lang="en-US" sz="1200" dirty="0" err="1" smtClean="0"/>
              <a:t>Nulman</a:t>
            </a:r>
            <a:r>
              <a:rPr lang="en-US" sz="1200" dirty="0" smtClean="0"/>
              <a:t> I et al. Teratology 1996; 53(5): 304-308.</a:t>
            </a:r>
          </a:p>
          <a:p>
            <a:pPr>
              <a:spcBef>
                <a:spcPct val="50000"/>
              </a:spcBef>
            </a:pPr>
            <a:r>
              <a:rPr lang="en-US" sz="1200" dirty="0" err="1" smtClean="0"/>
              <a:t>Nulman</a:t>
            </a:r>
            <a:r>
              <a:rPr lang="en-US" sz="1200" dirty="0" smtClean="0"/>
              <a:t> I et al. NEJM 1997; 336(4): 258-262.</a:t>
            </a:r>
          </a:p>
          <a:p>
            <a:pPr>
              <a:spcBef>
                <a:spcPct val="50000"/>
              </a:spcBef>
            </a:pPr>
            <a:r>
              <a:rPr lang="en-US" sz="1200" dirty="0" err="1" smtClean="0"/>
              <a:t>Pastuszak</a:t>
            </a:r>
            <a:r>
              <a:rPr lang="en-US" sz="1200" dirty="0" smtClean="0"/>
              <a:t> A et al. JAMA 1993; 269(17): 2246-2248.</a:t>
            </a:r>
            <a:r>
              <a:rPr lang="en-US" sz="1200" dirty="0" smtClean="0">
                <a:latin typeface="Garamond" pitchFamily="18" charset="0"/>
              </a:rPr>
              <a:t> </a:t>
            </a:r>
          </a:p>
          <a:p>
            <a:endParaRPr lang="en-US" dirty="0" smtClean="0"/>
          </a:p>
        </p:txBody>
      </p:sp>
      <p:sp>
        <p:nvSpPr>
          <p:cNvPr id="78851" name="Slide Number Placeholder 3"/>
          <p:cNvSpPr>
            <a:spLocks noGrp="1"/>
          </p:cNvSpPr>
          <p:nvPr>
            <p:ph type="sldNum" sz="quarter" idx="5"/>
          </p:nvPr>
        </p:nvSpPr>
        <p:spPr>
          <a:noFill/>
        </p:spPr>
        <p:txBody>
          <a:bodyPr/>
          <a:lstStyle/>
          <a:p>
            <a:fld id="{9D3075F3-9F5D-4566-88E4-62F9F844EC29}"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dirty="0" smtClean="0"/>
              <a:t>Due to the potential risk, informed consent is </a:t>
            </a:r>
            <a:r>
              <a:rPr lang="en-US" b="1" u="sng" dirty="0" smtClean="0"/>
              <a:t>mandatory.</a:t>
            </a:r>
          </a:p>
        </p:txBody>
      </p:sp>
      <p:sp>
        <p:nvSpPr>
          <p:cNvPr id="27651" name="Slide Number Placeholder 3"/>
          <p:cNvSpPr>
            <a:spLocks noGrp="1"/>
          </p:cNvSpPr>
          <p:nvPr>
            <p:ph type="sldNum" sz="quarter" idx="5"/>
          </p:nvPr>
        </p:nvSpPr>
        <p:spPr>
          <a:noFill/>
        </p:spPr>
        <p:txBody>
          <a:bodyPr/>
          <a:lstStyle/>
          <a:p>
            <a:fld id="{9A240EAE-3942-4D89-A293-9D0E68ED8D18}"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Sanz</a:t>
            </a:r>
            <a:r>
              <a:rPr lang="en-US" sz="1200" dirty="0" smtClean="0"/>
              <a:t> A et al. Lancet.  365: 482 - 487</a:t>
            </a:r>
            <a:r>
              <a:rPr lang="en-US" sz="1200" dirty="0" smtClean="0">
                <a:latin typeface="Garamond" pitchFamily="18" charset="0"/>
              </a:rPr>
              <a:t> </a:t>
            </a:r>
          </a:p>
          <a:p>
            <a:endParaRPr lang="en-US" dirty="0" smtClean="0"/>
          </a:p>
        </p:txBody>
      </p:sp>
      <p:sp>
        <p:nvSpPr>
          <p:cNvPr id="80899" name="Slide Number Placeholder 3"/>
          <p:cNvSpPr>
            <a:spLocks noGrp="1"/>
          </p:cNvSpPr>
          <p:nvPr>
            <p:ph type="sldNum" sz="quarter" idx="5"/>
          </p:nvPr>
        </p:nvSpPr>
        <p:spPr>
          <a:noFill/>
        </p:spPr>
        <p:txBody>
          <a:bodyPr/>
          <a:lstStyle/>
          <a:p>
            <a:fld id="{7A41686C-B79E-4CEF-A8FB-386AB9A6B22E}" type="slidenum">
              <a:rPr lang="en-US" smtClean="0"/>
              <a:pPr/>
              <a:t>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C8595707-76F1-4CA7-8D17-15353E5D1C4E}" type="slidenum">
              <a:rPr lang="en-US" smtClean="0"/>
              <a:pPr/>
              <a:t>40</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spcBef>
                <a:spcPct val="50000"/>
              </a:spcBef>
            </a:pPr>
            <a:r>
              <a:rPr lang="en-US" sz="1200" dirty="0" smtClean="0"/>
              <a:t>Unpublished, GSK package insert.</a:t>
            </a:r>
          </a:p>
          <a:p>
            <a:pPr>
              <a:spcBef>
                <a:spcPct val="50000"/>
              </a:spcBef>
            </a:pPr>
            <a:r>
              <a:rPr lang="en-US" sz="1200" dirty="0" smtClean="0"/>
              <a:t>Bar-Oz et al. Clinical Therapeutics 2007; 29(5): 918-926 </a:t>
            </a:r>
          </a:p>
          <a:p>
            <a:pPr>
              <a:spcBef>
                <a:spcPct val="50000"/>
              </a:spcBef>
            </a:pPr>
            <a:r>
              <a:rPr lang="en-US" sz="1200" dirty="0" err="1" smtClean="0"/>
              <a:t>Berard</a:t>
            </a:r>
            <a:r>
              <a:rPr lang="en-US" sz="1200" dirty="0" smtClean="0"/>
              <a:t> et al. Birth Defects Res B Dev </a:t>
            </a:r>
            <a:r>
              <a:rPr lang="en-US" sz="1200" dirty="0" err="1" smtClean="0"/>
              <a:t>Reprod</a:t>
            </a:r>
            <a:r>
              <a:rPr lang="en-US" sz="1200" dirty="0" smtClean="0"/>
              <a:t> </a:t>
            </a:r>
            <a:r>
              <a:rPr lang="en-US" sz="1200" dirty="0" err="1" smtClean="0"/>
              <a:t>Toxicol</a:t>
            </a:r>
            <a:r>
              <a:rPr lang="en-US" sz="1200" dirty="0" smtClean="0"/>
              <a:t>. 2006; 80(1): 18-27</a:t>
            </a:r>
          </a:p>
          <a:p>
            <a:pPr>
              <a:spcBef>
                <a:spcPct val="50000"/>
              </a:spcBef>
            </a:pPr>
            <a:r>
              <a:rPr lang="en-US" sz="1200" dirty="0" err="1" smtClean="0"/>
              <a:t>Einarson</a:t>
            </a:r>
            <a:r>
              <a:rPr lang="en-US" sz="1200" dirty="0" smtClean="0"/>
              <a:t> A. Am J Psych 2008; 165:749-752.</a:t>
            </a:r>
          </a:p>
          <a:p>
            <a:endParaRPr lang="en-US" dirty="0" smtClean="0"/>
          </a:p>
          <a:p>
            <a:endParaRPr lang="en-US" dirty="0" smtClean="0"/>
          </a:p>
          <a:p>
            <a:r>
              <a:rPr lang="en-US" dirty="0" smtClean="0"/>
              <a:t>An independent epidemiological Swedish national registry data (n=5,123)</a:t>
            </a:r>
          </a:p>
          <a:p>
            <a:pPr lvl="1"/>
            <a:r>
              <a:rPr lang="en-US" dirty="0" smtClean="0"/>
              <a:t>2-fold increased risk of cardiac malformations in infants exposed to </a:t>
            </a:r>
            <a:r>
              <a:rPr lang="en-US" dirty="0" err="1" smtClean="0"/>
              <a:t>paroxetine</a:t>
            </a:r>
            <a:r>
              <a:rPr lang="en-US" dirty="0" smtClean="0"/>
              <a:t>, compared with the total registry population (2% vs. 1%)</a:t>
            </a:r>
          </a:p>
          <a:p>
            <a:r>
              <a:rPr lang="en-US" dirty="0" smtClean="0"/>
              <a:t>GSK-sponsored, U.S. epidemiologic study (n=5,791)</a:t>
            </a:r>
          </a:p>
          <a:p>
            <a:pPr lvl="1"/>
            <a:r>
              <a:rPr lang="en-US" dirty="0" smtClean="0"/>
              <a:t>1.5-fold increased risk of cardiovascular malformations in infants exposed to </a:t>
            </a:r>
            <a:r>
              <a:rPr lang="en-US" dirty="0" err="1" smtClean="0"/>
              <a:t>paroxetine</a:t>
            </a:r>
            <a:r>
              <a:rPr lang="en-US" dirty="0" smtClean="0"/>
              <a:t>, as compared to other antidepressants (1.5% vs. 1%) </a:t>
            </a:r>
          </a:p>
          <a:p>
            <a:pPr lvl="1"/>
            <a:endParaRPr lang="en-US" dirty="0" smtClean="0"/>
          </a:p>
          <a:p>
            <a:pPr lvl="1"/>
            <a:r>
              <a:rPr lang="en-US" dirty="0" smtClean="0"/>
              <a:t>Led FDA to change pregnancy classification from Class C to D. </a:t>
            </a:r>
          </a:p>
          <a:p>
            <a:pPr lvl="1"/>
            <a:endParaRPr lang="en-US" dirty="0" smtClean="0"/>
          </a:p>
          <a:p>
            <a:pPr lvl="1"/>
            <a:r>
              <a:rPr lang="en-US" dirty="0" err="1" smtClean="0"/>
              <a:t>Berard</a:t>
            </a:r>
            <a:r>
              <a:rPr lang="en-US" dirty="0" smtClean="0"/>
              <a:t> study: A study out of Quebec reviewed the risk of cardiac malformations with use of SSRIs and found that use of SSRIs did not increase risk of cardiac malformations. However, it was noted that </a:t>
            </a:r>
            <a:r>
              <a:rPr lang="en-US" dirty="0" err="1" smtClean="0"/>
              <a:t>Paroxetine</a:t>
            </a:r>
            <a:r>
              <a:rPr lang="en-US" dirty="0" smtClean="0"/>
              <a:t> &gt; 25 mg/day during 1</a:t>
            </a:r>
            <a:r>
              <a:rPr lang="en-US" baseline="30000" dirty="0" smtClean="0"/>
              <a:t>st</a:t>
            </a:r>
            <a:r>
              <a:rPr lang="en-US" dirty="0" smtClean="0"/>
              <a:t> trimester were at increased risk of major malformation or major cardiac malformation.</a:t>
            </a:r>
          </a:p>
          <a:p>
            <a:pPr lvl="1"/>
            <a:endParaRPr lang="en-US" dirty="0" smtClean="0"/>
          </a:p>
          <a:p>
            <a:r>
              <a:rPr lang="en-US" dirty="0" smtClean="0"/>
              <a:t>Bar-Oz completed a meta-analysis regarding </a:t>
            </a:r>
            <a:r>
              <a:rPr lang="en-US" dirty="0" err="1" smtClean="0"/>
              <a:t>paroxetine</a:t>
            </a:r>
            <a:r>
              <a:rPr lang="en-US" dirty="0" smtClean="0"/>
              <a:t> use in pregnancy. He found that 1</a:t>
            </a:r>
            <a:r>
              <a:rPr lang="en-US" baseline="30000" dirty="0" smtClean="0"/>
              <a:t>st</a:t>
            </a:r>
            <a:r>
              <a:rPr lang="en-US" dirty="0" smtClean="0"/>
              <a:t> trimester </a:t>
            </a:r>
            <a:r>
              <a:rPr lang="en-US" dirty="0" err="1" smtClean="0"/>
              <a:t>paroxetine</a:t>
            </a:r>
            <a:r>
              <a:rPr lang="en-US" dirty="0" smtClean="0"/>
              <a:t> exposure associated with a significant increase in the risk for cardiac malformations and this was mainly VSDs. </a:t>
            </a:r>
          </a:p>
          <a:p>
            <a:endParaRPr lang="en-US" dirty="0" smtClean="0"/>
          </a:p>
          <a:p>
            <a:r>
              <a:rPr lang="en-US" dirty="0" smtClean="0"/>
              <a:t>Most recent </a:t>
            </a:r>
            <a:r>
              <a:rPr lang="en-US" dirty="0" err="1" smtClean="0"/>
              <a:t>Einarson</a:t>
            </a:r>
            <a:r>
              <a:rPr lang="en-US" dirty="0" smtClean="0"/>
              <a:t> study: prospectively ascertained unpublished cased of infants from around world Paxil exposed early in pregnancy. Greater than 3000 infants. Incidence rate 1%.</a:t>
            </a:r>
          </a:p>
          <a:p>
            <a:pPr lvl="1"/>
            <a:endParaRPr lang="en-US" dirty="0" smtClean="0"/>
          </a:p>
          <a:p>
            <a:pPr lvl="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en-US" dirty="0" smtClean="0"/>
          </a:p>
        </p:txBody>
      </p:sp>
      <p:sp>
        <p:nvSpPr>
          <p:cNvPr id="84995" name="Slide Number Placeholder 3"/>
          <p:cNvSpPr>
            <a:spLocks noGrp="1"/>
          </p:cNvSpPr>
          <p:nvPr>
            <p:ph type="sldNum" sz="quarter" idx="5"/>
          </p:nvPr>
        </p:nvSpPr>
        <p:spPr>
          <a:noFill/>
        </p:spPr>
        <p:txBody>
          <a:bodyPr/>
          <a:lstStyle/>
          <a:p>
            <a:fld id="{5BF85427-8B80-4000-AAAE-D3DC5209E152}" type="slidenum">
              <a:rPr lang="en-US" smtClean="0"/>
              <a:pPr/>
              <a:t>41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87043" name="Slide Number Placeholder 3"/>
          <p:cNvSpPr>
            <a:spLocks noGrp="1"/>
          </p:cNvSpPr>
          <p:nvPr>
            <p:ph type="sldNum" sz="quarter" idx="5"/>
          </p:nvPr>
        </p:nvSpPr>
        <p:spPr>
          <a:noFill/>
        </p:spPr>
        <p:txBody>
          <a:bodyPr/>
          <a:lstStyle/>
          <a:p>
            <a:fld id="{C5E925A4-6F0D-4B7E-9003-7695605FA896}" type="slidenum">
              <a:rPr lang="en-US" smtClean="0"/>
              <a:pPr/>
              <a:t>42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15C63070-951C-403C-94AE-68206BBBEEB2}" type="slidenum">
              <a:rPr lang="en-US" smtClean="0"/>
              <a:pPr/>
              <a:t>43</a:t>
            </a:fld>
            <a:endParaRPr lang="en-US" smtClean="0"/>
          </a:p>
        </p:txBody>
      </p:sp>
      <p:sp>
        <p:nvSpPr>
          <p:cNvPr id="89090" name="Rectangle 2"/>
          <p:cNvSpPr>
            <a:spLocks noGrp="1" noRot="1" noChangeAspect="1" noChangeArrowheads="1" noTextEdit="1"/>
          </p:cNvSpPr>
          <p:nvPr>
            <p:ph type="sldImg"/>
          </p:nvPr>
        </p:nvSpPr>
        <p:spPr>
          <a:xfrm>
            <a:off x="-1716088" y="215900"/>
            <a:ext cx="10290176" cy="7718425"/>
          </a:xfrm>
          <a:ln/>
        </p:spPr>
      </p:sp>
      <p:sp>
        <p:nvSpPr>
          <p:cNvPr id="89091" name="Rectangle 3"/>
          <p:cNvSpPr>
            <a:spLocks noGrp="1" noChangeArrowheads="1"/>
          </p:cNvSpPr>
          <p:nvPr>
            <p:ph type="body" idx="1"/>
          </p:nvPr>
        </p:nvSpPr>
        <p:spPr>
          <a:xfrm>
            <a:off x="227013" y="8026400"/>
            <a:ext cx="6402387" cy="301625"/>
          </a:xfrm>
          <a:noFill/>
          <a:ln/>
        </p:spPr>
        <p:txBody>
          <a:bodyPr/>
          <a:lstStyle/>
          <a:p>
            <a:r>
              <a:rPr lang="en-US" sz="1200" dirty="0" smtClean="0">
                <a:cs typeface="Times New Roman" pitchFamily="18" charset="0"/>
              </a:rPr>
              <a:t>Chun-Fai-Chan. </a:t>
            </a:r>
            <a:r>
              <a:rPr lang="en-US" sz="1200" dirty="0" err="1" smtClean="0">
                <a:cs typeface="Times New Roman" pitchFamily="18" charset="0"/>
              </a:rPr>
              <a:t>Amer</a:t>
            </a:r>
            <a:r>
              <a:rPr lang="en-US" sz="1200" dirty="0" smtClean="0">
                <a:cs typeface="Times New Roman" pitchFamily="18" charset="0"/>
              </a:rPr>
              <a:t> J </a:t>
            </a:r>
            <a:r>
              <a:rPr lang="en-US" sz="1200" dirty="0" err="1" smtClean="0">
                <a:cs typeface="Times New Roman" pitchFamily="18" charset="0"/>
              </a:rPr>
              <a:t>Obstet</a:t>
            </a:r>
            <a:r>
              <a:rPr lang="en-US" sz="1200" dirty="0" smtClean="0">
                <a:cs typeface="Times New Roman" pitchFamily="18" charset="0"/>
              </a:rPr>
              <a:t> </a:t>
            </a:r>
            <a:r>
              <a:rPr lang="en-US" sz="1200" dirty="0" err="1" smtClean="0">
                <a:cs typeface="Times New Roman" pitchFamily="18" charset="0"/>
              </a:rPr>
              <a:t>Gyne</a:t>
            </a:r>
            <a:r>
              <a:rPr lang="en-US" sz="1200" dirty="0" smtClean="0">
                <a:cs typeface="Times New Roman" pitchFamily="18" charset="0"/>
              </a:rPr>
              <a:t> 2005; 192(3): 932-936.</a:t>
            </a:r>
            <a:r>
              <a:rPr lang="en-US" sz="1200" dirty="0" smtClean="0"/>
              <a:t> </a:t>
            </a:r>
            <a:endParaRPr lang="en-US" dirty="0" smtClean="0"/>
          </a:p>
          <a:p>
            <a:endParaRPr lang="en-US" dirty="0" smtClean="0"/>
          </a:p>
          <a:p>
            <a:r>
              <a:rPr lang="en-US" dirty="0" smtClean="0"/>
              <a:t>Studies have demonstrated a decreased birth weight at higher doses and elevated rate of spontaneous abortion.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F887660B-7D3E-4D41-8F0A-F3F60D0C6C2D}" type="slidenum">
              <a:rPr lang="en-US" smtClean="0"/>
              <a:pPr/>
              <a:t>44</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cs typeface="Times New Roman" pitchFamily="18" charset="0"/>
              </a:rPr>
              <a:t>Djulus</a:t>
            </a:r>
            <a:r>
              <a:rPr lang="en-US" sz="1200" dirty="0" smtClean="0">
                <a:cs typeface="Times New Roman" pitchFamily="18" charset="0"/>
              </a:rPr>
              <a:t> et al. J </a:t>
            </a:r>
            <a:r>
              <a:rPr lang="en-US" sz="1200" dirty="0" err="1" smtClean="0">
                <a:cs typeface="Times New Roman" pitchFamily="18" charset="0"/>
              </a:rPr>
              <a:t>Clin</a:t>
            </a:r>
            <a:r>
              <a:rPr lang="en-US" sz="1200" dirty="0" smtClean="0">
                <a:cs typeface="Times New Roman" pitchFamily="18" charset="0"/>
              </a:rPr>
              <a:t> Psychiatry 2006; 67(8):1280-1284.</a:t>
            </a:r>
            <a:r>
              <a:rPr lang="en-US" dirty="0" smtClean="0">
                <a:latin typeface="Garamond" pitchFamily="18" charset="0"/>
              </a:rPr>
              <a:t> </a:t>
            </a:r>
          </a:p>
          <a:p>
            <a:endParaRPr lang="en-US" dirty="0" smtClean="0"/>
          </a:p>
          <a:p>
            <a:endParaRPr lang="en-US" dirty="0" smtClean="0"/>
          </a:p>
          <a:p>
            <a:r>
              <a:rPr lang="en-US" dirty="0" smtClean="0"/>
              <a:t>Studies on </a:t>
            </a:r>
            <a:r>
              <a:rPr lang="en-US" dirty="0" err="1" smtClean="0"/>
              <a:t>mirtazapine</a:t>
            </a:r>
            <a:r>
              <a:rPr lang="en-US" dirty="0" smtClean="0"/>
              <a:t> have not shown any increase in major malformations. However, a higher rate of pre-term birth noted, as well as a higher rate of spontaneous abortions.</a:t>
            </a:r>
          </a:p>
          <a:p>
            <a:endParaRPr lang="en-US" dirty="0" smtClean="0"/>
          </a:p>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pPr>
              <a:spcBef>
                <a:spcPct val="0"/>
              </a:spcBef>
              <a:spcAft>
                <a:spcPct val="40000"/>
              </a:spcAft>
            </a:pPr>
            <a:endParaRPr lang="en-US" b="1"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endParaRPr lang="en-US" smtClean="0"/>
          </a:p>
        </p:txBody>
      </p:sp>
      <p:sp>
        <p:nvSpPr>
          <p:cNvPr id="95235" name="Slide Number Placeholder 3"/>
          <p:cNvSpPr>
            <a:spLocks noGrp="1"/>
          </p:cNvSpPr>
          <p:nvPr>
            <p:ph type="sldNum" sz="quarter" idx="5"/>
          </p:nvPr>
        </p:nvSpPr>
        <p:spPr>
          <a:noFill/>
        </p:spPr>
        <p:txBody>
          <a:bodyPr/>
          <a:lstStyle/>
          <a:p>
            <a:fld id="{3B818892-308D-411E-A174-C03FC4FD175A}" type="slidenum">
              <a:rPr lang="en-US" smtClean="0"/>
              <a:pPr/>
              <a:t>46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Garamond" pitchFamily="18" charset="0"/>
                <a:cs typeface="Times New Roman" pitchFamily="18" charset="0"/>
              </a:rPr>
              <a:t>Cohen LS et al. J </a:t>
            </a:r>
            <a:r>
              <a:rPr lang="en-US" sz="1200" dirty="0" err="1" smtClean="0">
                <a:latin typeface="Garamond" pitchFamily="18" charset="0"/>
                <a:cs typeface="Times New Roman" pitchFamily="18" charset="0"/>
              </a:rPr>
              <a:t>Clin</a:t>
            </a:r>
            <a:r>
              <a:rPr lang="en-US" sz="1200" dirty="0" smtClean="0">
                <a:latin typeface="Garamond" pitchFamily="18" charset="0"/>
                <a:cs typeface="Times New Roman" pitchFamily="18" charset="0"/>
              </a:rPr>
              <a:t> Psychiatry 1998; 59 </a:t>
            </a:r>
            <a:r>
              <a:rPr lang="en-US" sz="1200" dirty="0" err="1" smtClean="0">
                <a:latin typeface="Garamond" pitchFamily="18" charset="0"/>
                <a:cs typeface="Times New Roman" pitchFamily="18" charset="0"/>
              </a:rPr>
              <a:t>Suppl</a:t>
            </a:r>
            <a:r>
              <a:rPr lang="en-US" sz="1200" dirty="0" smtClean="0">
                <a:latin typeface="Garamond" pitchFamily="18" charset="0"/>
                <a:cs typeface="Times New Roman" pitchFamily="18" charset="0"/>
              </a:rPr>
              <a:t> 2:18-28.</a:t>
            </a:r>
            <a:r>
              <a:rPr lang="en-US" sz="1200" dirty="0" smtClean="0">
                <a:latin typeface="Garamond" pitchFamily="18" charset="0"/>
              </a:rPr>
              <a:t> </a:t>
            </a:r>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Slide Number Placeholder 3"/>
          <p:cNvSpPr>
            <a:spLocks noGrp="1"/>
          </p:cNvSpPr>
          <p:nvPr>
            <p:ph type="sldNum" sz="quarter" idx="5"/>
          </p:nvPr>
        </p:nvSpPr>
        <p:spPr>
          <a:noFill/>
        </p:spPr>
        <p:txBody>
          <a:bodyPr/>
          <a:lstStyle/>
          <a:p>
            <a:fld id="{B11596D6-F105-4F6B-BA74-1A03F0FEDAAF}" type="slidenum">
              <a:rPr lang="en-US" smtClean="0"/>
              <a:pPr/>
              <a:t>48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b="1" u="sng" dirty="0" smtClean="0"/>
          </a:p>
        </p:txBody>
      </p:sp>
      <p:sp>
        <p:nvSpPr>
          <p:cNvPr id="27651" name="Slide Number Placeholder 3"/>
          <p:cNvSpPr>
            <a:spLocks noGrp="1"/>
          </p:cNvSpPr>
          <p:nvPr>
            <p:ph type="sldNum" sz="quarter" idx="5"/>
          </p:nvPr>
        </p:nvSpPr>
        <p:spPr>
          <a:noFill/>
        </p:spPr>
        <p:txBody>
          <a:bodyPr/>
          <a:lstStyle/>
          <a:p>
            <a:fld id="{9A240EAE-3942-4D89-A293-9D0E68ED8D18}"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endParaRPr lang="en-US" smtClean="0"/>
          </a:p>
        </p:txBody>
      </p:sp>
      <p:sp>
        <p:nvSpPr>
          <p:cNvPr id="101379" name="Slide Number Placeholder 3"/>
          <p:cNvSpPr>
            <a:spLocks noGrp="1"/>
          </p:cNvSpPr>
          <p:nvPr>
            <p:ph type="sldNum" sz="quarter" idx="5"/>
          </p:nvPr>
        </p:nvSpPr>
        <p:spPr>
          <a:noFill/>
        </p:spPr>
        <p:txBody>
          <a:bodyPr/>
          <a:lstStyle/>
          <a:p>
            <a:fld id="{FCB1C649-6245-460E-99CC-3930B0E69D06}" type="slidenum">
              <a:rPr lang="en-US" smtClean="0"/>
              <a:pPr/>
              <a:t>49</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D131F4B2-C333-447B-8874-0542050CCBDF}" type="slidenum">
              <a:rPr lang="en-US" smtClean="0">
                <a:latin typeface="Times New Roman" pitchFamily="-112" charset="0"/>
              </a:rPr>
              <a:pPr/>
              <a:t>50</a:t>
            </a:fld>
            <a:endParaRPr lang="en-US" smtClean="0">
              <a:latin typeface="Times New Roman" pitchFamily="-112"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12" charset="0"/>
              </a:rPr>
              <a:t>Ebstein’s anomaly: Downward displacement of tricuspid value into right ventricle with variable levels of right ventricular hypoplasia</a:t>
            </a:r>
          </a:p>
          <a:p>
            <a:endParaRPr lang="en-US" smtClean="0">
              <a:latin typeface="Times New Roman" pitchFamily="-112" charset="0"/>
            </a:endParaRPr>
          </a:p>
          <a:p>
            <a:r>
              <a:rPr lang="en-US" smtClean="0">
                <a:latin typeface="Times New Roman" pitchFamily="-112" charset="0"/>
              </a:rPr>
              <a:t>Lithium exposed infants typically weigh more.  Maternal dose does not appear to correlate with degree of weight gain</a:t>
            </a:r>
          </a:p>
          <a:p>
            <a:endParaRPr lang="en-US" smtClean="0">
              <a:latin typeface="Times New Roman" pitchFamily="-112" charset="0"/>
            </a:endParaRPr>
          </a:p>
          <a:p>
            <a:r>
              <a:rPr lang="en-US" smtClean="0">
                <a:latin typeface="Times New Roman" pitchFamily="-112" charset="0"/>
              </a:rPr>
              <a:t>Lithium levels can be affected by:  vomiting, sodium intake, febrile illnesses. As pregnancy progress excretion of lithium increases </a:t>
            </a:r>
            <a:r>
              <a:rPr lang="en-US" smtClean="0">
                <a:latin typeface="Times New Roman" pitchFamily="-112" charset="0"/>
                <a:sym typeface="Wingdings" pitchFamily="-112" charset="2"/>
              </a:rPr>
              <a:t> probable need increase dose.  Consider decrease dose at onset of labor, to avoid toxicity associated with rapid reduction of vascular volume at delivery.  </a:t>
            </a:r>
            <a:r>
              <a:rPr lang="en-US" smtClean="0">
                <a:latin typeface="Times New Roman" pitchFamily="-112" charset="0"/>
              </a:rPr>
              <a:t>Dose adjustments in lithium after delivery will likely be to decrease dose, as excretion is less, therefore less lithium is leaving body. </a:t>
            </a:r>
          </a:p>
          <a:p>
            <a:endParaRPr lang="en-US" smtClean="0">
              <a:latin typeface="Times New Roman" pitchFamily="-112" charset="0"/>
            </a:endParaRPr>
          </a:p>
          <a:p>
            <a:r>
              <a:rPr lang="en-US" smtClean="0">
                <a:solidFill>
                  <a:schemeClr val="hlink"/>
                </a:solidFill>
                <a:latin typeface="Times New Roman" pitchFamily="-112" charset="0"/>
              </a:rPr>
              <a:t>American Academy of Pediatrics. </a:t>
            </a:r>
            <a:r>
              <a:rPr lang="en-US" i="1" smtClean="0">
                <a:solidFill>
                  <a:schemeClr val="hlink"/>
                </a:solidFill>
                <a:latin typeface="Times New Roman" pitchFamily="-112" charset="0"/>
              </a:rPr>
              <a:t>Pediatrics</a:t>
            </a:r>
            <a:r>
              <a:rPr lang="en-US" smtClean="0">
                <a:solidFill>
                  <a:schemeClr val="hlink"/>
                </a:solidFill>
                <a:latin typeface="Times New Roman" pitchFamily="-112" charset="0"/>
              </a:rPr>
              <a:t>. 108(3):776-89. 2001</a:t>
            </a:r>
          </a:p>
          <a:p>
            <a:r>
              <a:rPr lang="en-US" smtClean="0">
                <a:solidFill>
                  <a:schemeClr val="hlink"/>
                </a:solidFill>
                <a:latin typeface="Times New Roman" pitchFamily="-112" charset="0"/>
              </a:rPr>
              <a:t>Viguera, A.C., et al., </a:t>
            </a:r>
            <a:r>
              <a:rPr lang="en-US" i="1" smtClean="0">
                <a:solidFill>
                  <a:schemeClr val="hlink"/>
                </a:solidFill>
                <a:latin typeface="Times New Roman" pitchFamily="-112" charset="0"/>
              </a:rPr>
              <a:t>AJP</a:t>
            </a:r>
            <a:r>
              <a:rPr lang="en-US" smtClean="0">
                <a:solidFill>
                  <a:schemeClr val="hlink"/>
                </a:solidFill>
                <a:latin typeface="Times New Roman" pitchFamily="-112" charset="0"/>
              </a:rPr>
              <a:t>. 164(2):342-5. 2007</a:t>
            </a:r>
          </a:p>
          <a:p>
            <a:r>
              <a:rPr lang="en-US" smtClean="0">
                <a:solidFill>
                  <a:schemeClr val="hlink"/>
                </a:solidFill>
                <a:latin typeface="Times New Roman" pitchFamily="-112" charset="0"/>
              </a:rPr>
              <a:t>Stowe, Z. </a:t>
            </a:r>
            <a:r>
              <a:rPr lang="en-US" i="1" smtClean="0">
                <a:solidFill>
                  <a:schemeClr val="hlink"/>
                </a:solidFill>
                <a:latin typeface="Times New Roman" pitchFamily="-112" charset="0"/>
              </a:rPr>
              <a:t>JCP</a:t>
            </a:r>
            <a:r>
              <a:rPr lang="en-US" smtClean="0">
                <a:solidFill>
                  <a:schemeClr val="hlink"/>
                </a:solidFill>
                <a:latin typeface="Times New Roman" pitchFamily="-112" charset="0"/>
              </a:rPr>
              <a:t>. 68(Suppl):22-28. 2007</a:t>
            </a:r>
          </a:p>
          <a:p>
            <a:r>
              <a:rPr lang="en-US" smtClean="0">
                <a:solidFill>
                  <a:schemeClr val="hlink"/>
                </a:solidFill>
                <a:latin typeface="Times New Roman" pitchFamily="-112" charset="0"/>
              </a:rPr>
              <a:t>Chaldron, L.H. et al., </a:t>
            </a:r>
            <a:r>
              <a:rPr lang="en-US" i="1" smtClean="0">
                <a:solidFill>
                  <a:schemeClr val="hlink"/>
                </a:solidFill>
                <a:latin typeface="Times New Roman" pitchFamily="-112" charset="0"/>
              </a:rPr>
              <a:t>JCP</a:t>
            </a:r>
            <a:r>
              <a:rPr lang="en-US" smtClean="0">
                <a:solidFill>
                  <a:schemeClr val="hlink"/>
                </a:solidFill>
                <a:latin typeface="Times New Roman" pitchFamily="-112" charset="0"/>
              </a:rPr>
              <a:t>. 61(2):79-90. 2000</a:t>
            </a:r>
          </a:p>
          <a:p>
            <a:endParaRPr lang="en-US" smtClean="0">
              <a:solidFill>
                <a:schemeClr val="hlink"/>
              </a:solidFill>
              <a:latin typeface="Times New Roman" pitchFamily="-112"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A8475D8E-5E4D-44C2-A4F3-1DF8C7BACCED}" type="slidenum">
              <a:rPr lang="en-US" smtClean="0">
                <a:latin typeface="Times New Roman" pitchFamily="-112" charset="0"/>
              </a:rPr>
              <a:pPr/>
              <a:t>51</a:t>
            </a:fld>
            <a:endParaRPr lang="en-US" smtClean="0">
              <a:latin typeface="Times New Roman" pitchFamily="-112"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12" charset="0"/>
              </a:rPr>
              <a:t>Ebstein’s anomaly: Downward displacement of tricuspid value into right ventricle with variable levels of right ventricular hypoplasia</a:t>
            </a:r>
          </a:p>
          <a:p>
            <a:endParaRPr lang="en-US" smtClean="0">
              <a:latin typeface="Times New Roman" pitchFamily="-112" charset="0"/>
            </a:endParaRPr>
          </a:p>
          <a:p>
            <a:r>
              <a:rPr lang="en-US" smtClean="0">
                <a:latin typeface="Times New Roman" pitchFamily="-112" charset="0"/>
              </a:rPr>
              <a:t>Lithium exposed infants typically weigh more.  Maternal dose does not appear to correlate with degree of weight gain</a:t>
            </a:r>
          </a:p>
          <a:p>
            <a:endParaRPr lang="en-US" smtClean="0">
              <a:latin typeface="Times New Roman" pitchFamily="-112" charset="0"/>
            </a:endParaRPr>
          </a:p>
          <a:p>
            <a:r>
              <a:rPr lang="en-US" smtClean="0">
                <a:latin typeface="Times New Roman" pitchFamily="-112" charset="0"/>
              </a:rPr>
              <a:t>Lithium levels can be affected by:  vomiting, sodium intake, febrile illnesses. As pregnancy progress excretion of lithium increases </a:t>
            </a:r>
            <a:r>
              <a:rPr lang="en-US" smtClean="0">
                <a:latin typeface="Times New Roman" pitchFamily="-112" charset="0"/>
                <a:sym typeface="Wingdings" pitchFamily="-112" charset="2"/>
              </a:rPr>
              <a:t> probable need increase dose.  Consider decrease dose at onset of labor, to avoid toxicity associated with rapid reduction of vascular volume at delivery.  </a:t>
            </a:r>
            <a:r>
              <a:rPr lang="en-US" smtClean="0">
                <a:latin typeface="Times New Roman" pitchFamily="-112" charset="0"/>
              </a:rPr>
              <a:t>Dose adjustments in lithium after delivery will likely be to decrease dose, as excretion is less, therefore less lithium is leaving body. </a:t>
            </a:r>
          </a:p>
          <a:p>
            <a:endParaRPr lang="en-US" smtClean="0">
              <a:latin typeface="Times New Roman" pitchFamily="-112" charset="0"/>
            </a:endParaRPr>
          </a:p>
          <a:p>
            <a:r>
              <a:rPr lang="en-US" smtClean="0">
                <a:solidFill>
                  <a:schemeClr val="hlink"/>
                </a:solidFill>
                <a:latin typeface="Times New Roman" pitchFamily="-112" charset="0"/>
              </a:rPr>
              <a:t>American Academy of Pediatrics. </a:t>
            </a:r>
            <a:r>
              <a:rPr lang="en-US" i="1" smtClean="0">
                <a:solidFill>
                  <a:schemeClr val="hlink"/>
                </a:solidFill>
                <a:latin typeface="Times New Roman" pitchFamily="-112" charset="0"/>
              </a:rPr>
              <a:t>Pediatrics</a:t>
            </a:r>
            <a:r>
              <a:rPr lang="en-US" smtClean="0">
                <a:solidFill>
                  <a:schemeClr val="hlink"/>
                </a:solidFill>
                <a:latin typeface="Times New Roman" pitchFamily="-112" charset="0"/>
              </a:rPr>
              <a:t>. 108(3):776-89. 2001</a:t>
            </a:r>
          </a:p>
          <a:p>
            <a:r>
              <a:rPr lang="en-US" smtClean="0">
                <a:solidFill>
                  <a:schemeClr val="hlink"/>
                </a:solidFill>
                <a:latin typeface="Times New Roman" pitchFamily="-112" charset="0"/>
              </a:rPr>
              <a:t>Viguera, A.C., et al., </a:t>
            </a:r>
            <a:r>
              <a:rPr lang="en-US" i="1" smtClean="0">
                <a:solidFill>
                  <a:schemeClr val="hlink"/>
                </a:solidFill>
                <a:latin typeface="Times New Roman" pitchFamily="-112" charset="0"/>
              </a:rPr>
              <a:t>AJP</a:t>
            </a:r>
            <a:r>
              <a:rPr lang="en-US" smtClean="0">
                <a:solidFill>
                  <a:schemeClr val="hlink"/>
                </a:solidFill>
                <a:latin typeface="Times New Roman" pitchFamily="-112" charset="0"/>
              </a:rPr>
              <a:t>. 164(2):342-5. 2007</a:t>
            </a:r>
          </a:p>
          <a:p>
            <a:r>
              <a:rPr lang="en-US" smtClean="0">
                <a:solidFill>
                  <a:schemeClr val="hlink"/>
                </a:solidFill>
                <a:latin typeface="Times New Roman" pitchFamily="-112" charset="0"/>
              </a:rPr>
              <a:t>Stowe, Z. </a:t>
            </a:r>
            <a:r>
              <a:rPr lang="en-US" i="1" smtClean="0">
                <a:solidFill>
                  <a:schemeClr val="hlink"/>
                </a:solidFill>
                <a:latin typeface="Times New Roman" pitchFamily="-112" charset="0"/>
              </a:rPr>
              <a:t>JCP</a:t>
            </a:r>
            <a:r>
              <a:rPr lang="en-US" smtClean="0">
                <a:solidFill>
                  <a:schemeClr val="hlink"/>
                </a:solidFill>
                <a:latin typeface="Times New Roman" pitchFamily="-112" charset="0"/>
              </a:rPr>
              <a:t>. 68(Suppl):22-28. 2007</a:t>
            </a:r>
          </a:p>
          <a:p>
            <a:r>
              <a:rPr lang="en-US" smtClean="0">
                <a:solidFill>
                  <a:schemeClr val="hlink"/>
                </a:solidFill>
                <a:latin typeface="Times New Roman" pitchFamily="-112" charset="0"/>
              </a:rPr>
              <a:t>Chaldron, L.H. et al., </a:t>
            </a:r>
            <a:r>
              <a:rPr lang="en-US" i="1" smtClean="0">
                <a:solidFill>
                  <a:schemeClr val="hlink"/>
                </a:solidFill>
                <a:latin typeface="Times New Roman" pitchFamily="-112" charset="0"/>
              </a:rPr>
              <a:t>JCP</a:t>
            </a:r>
            <a:r>
              <a:rPr lang="en-US" smtClean="0">
                <a:solidFill>
                  <a:schemeClr val="hlink"/>
                </a:solidFill>
                <a:latin typeface="Times New Roman" pitchFamily="-112" charset="0"/>
              </a:rPr>
              <a:t>. 61(2):79-90. 2000</a:t>
            </a:r>
          </a:p>
          <a:p>
            <a:endParaRPr lang="en-US" smtClean="0">
              <a:solidFill>
                <a:schemeClr val="hlink"/>
              </a:solidFill>
              <a:latin typeface="Times New Roman" pitchFamily="-112"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B0B50C07-F089-4C04-9980-720FB725EFC4}" type="slidenum">
              <a:rPr lang="en-US" smtClean="0">
                <a:latin typeface="Times New Roman" pitchFamily="-112" charset="0"/>
              </a:rPr>
              <a:pPr/>
              <a:t>52</a:t>
            </a:fld>
            <a:endParaRPr lang="en-US" smtClean="0">
              <a:latin typeface="Times New Roman" pitchFamily="-112"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solidFill>
                  <a:schemeClr val="hlink"/>
                </a:solidFill>
                <a:latin typeface="Times New Roman" pitchFamily="-112" charset="0"/>
              </a:rPr>
              <a:t>Neonatal toxicity:</a:t>
            </a:r>
          </a:p>
          <a:p>
            <a:pPr marL="742950" lvl="1" indent="-285750"/>
            <a:r>
              <a:rPr lang="en-US" smtClean="0">
                <a:latin typeface="Times New Roman" pitchFamily="-112" charset="0"/>
              </a:rPr>
              <a:t>Heart rate decelerations</a:t>
            </a:r>
          </a:p>
          <a:p>
            <a:pPr marL="742950" lvl="1" indent="-285750"/>
            <a:r>
              <a:rPr lang="en-US" smtClean="0">
                <a:latin typeface="Times New Roman" pitchFamily="-112" charset="0"/>
              </a:rPr>
              <a:t>Withdrawal symptoms:  irritability, jitteriness, feeding difficulty, &amp; abnormal tone</a:t>
            </a:r>
          </a:p>
          <a:p>
            <a:pPr marL="742950" lvl="1" indent="-285750"/>
            <a:r>
              <a:rPr lang="en-US" smtClean="0">
                <a:latin typeface="Times New Roman" pitchFamily="-112" charset="0"/>
              </a:rPr>
              <a:t>Liver toxicity</a:t>
            </a:r>
          </a:p>
          <a:p>
            <a:pPr marL="742950" lvl="1" indent="-285750"/>
            <a:r>
              <a:rPr lang="en-US" smtClean="0">
                <a:latin typeface="Times New Roman" pitchFamily="-112" charset="0"/>
              </a:rPr>
              <a:t>Hypoglycemia</a:t>
            </a:r>
          </a:p>
          <a:p>
            <a:endParaRPr lang="en-US" smtClean="0">
              <a:solidFill>
                <a:schemeClr val="hlink"/>
              </a:solidFill>
              <a:latin typeface="Times New Roman" pitchFamily="-112" charset="0"/>
            </a:endParaRPr>
          </a:p>
          <a:p>
            <a:endParaRPr lang="en-US" smtClean="0">
              <a:solidFill>
                <a:schemeClr val="hlink"/>
              </a:solidFill>
              <a:latin typeface="Times New Roman" pitchFamily="-112" charset="0"/>
            </a:endParaRPr>
          </a:p>
          <a:p>
            <a:endParaRPr lang="en-US" smtClean="0">
              <a:solidFill>
                <a:schemeClr val="hlink"/>
              </a:solidFill>
              <a:latin typeface="Times New Roman" pitchFamily="-112" charset="0"/>
            </a:endParaRPr>
          </a:p>
          <a:p>
            <a:r>
              <a:rPr lang="en-US" smtClean="0">
                <a:solidFill>
                  <a:schemeClr val="hlink"/>
                </a:solidFill>
                <a:latin typeface="Times New Roman" pitchFamily="-112" charset="0"/>
              </a:rPr>
              <a:t>Koren, G., et al., </a:t>
            </a:r>
            <a:r>
              <a:rPr lang="en-US" i="1" smtClean="0">
                <a:solidFill>
                  <a:schemeClr val="hlink"/>
                </a:solidFill>
                <a:latin typeface="Times New Roman" pitchFamily="-112" charset="0"/>
              </a:rPr>
              <a:t>C Family Physician</a:t>
            </a:r>
            <a:r>
              <a:rPr lang="en-US" smtClean="0">
                <a:solidFill>
                  <a:schemeClr val="hlink"/>
                </a:solidFill>
                <a:latin typeface="Times New Roman" pitchFamily="-112" charset="0"/>
              </a:rPr>
              <a:t>. 52:441-2. 2006</a:t>
            </a:r>
          </a:p>
          <a:p>
            <a:r>
              <a:rPr lang="en-US" smtClean="0">
                <a:solidFill>
                  <a:schemeClr val="hlink"/>
                </a:solidFill>
                <a:latin typeface="Times New Roman" pitchFamily="-112" charset="0"/>
              </a:rPr>
              <a:t>Meador, K.J., et al., </a:t>
            </a:r>
            <a:r>
              <a:rPr lang="en-US" i="1" smtClean="0">
                <a:solidFill>
                  <a:schemeClr val="hlink"/>
                </a:solidFill>
                <a:latin typeface="Times New Roman" pitchFamily="-112" charset="0"/>
              </a:rPr>
              <a:t>Neurology</a:t>
            </a:r>
            <a:r>
              <a:rPr lang="en-US" smtClean="0">
                <a:solidFill>
                  <a:schemeClr val="hlink"/>
                </a:solidFill>
                <a:latin typeface="Times New Roman" pitchFamily="-112" charset="0"/>
              </a:rPr>
              <a:t>. 67(3):407-12. 2006</a:t>
            </a:r>
          </a:p>
          <a:p>
            <a:r>
              <a:rPr lang="en-US" smtClean="0">
                <a:solidFill>
                  <a:schemeClr val="hlink"/>
                </a:solidFill>
                <a:latin typeface="Times New Roman" pitchFamily="-112" charset="0"/>
              </a:rPr>
              <a:t>AAP Committee on Drugs. </a:t>
            </a:r>
            <a:r>
              <a:rPr lang="en-US" i="1" smtClean="0">
                <a:solidFill>
                  <a:schemeClr val="hlink"/>
                </a:solidFill>
                <a:latin typeface="Times New Roman" pitchFamily="-112" charset="0"/>
              </a:rPr>
              <a:t>Pediatrics</a:t>
            </a:r>
            <a:r>
              <a:rPr lang="en-US" smtClean="0">
                <a:solidFill>
                  <a:schemeClr val="hlink"/>
                </a:solidFill>
                <a:latin typeface="Times New Roman" pitchFamily="-112" charset="0"/>
              </a:rPr>
              <a:t>. 93:137-150. 1994</a:t>
            </a:r>
          </a:p>
          <a:p>
            <a:r>
              <a:rPr lang="en-US" smtClean="0">
                <a:solidFill>
                  <a:schemeClr val="hlink"/>
                </a:solidFill>
                <a:latin typeface="Times New Roman" pitchFamily="-112" charset="0"/>
              </a:rPr>
              <a:t>Nau, H., et al., </a:t>
            </a:r>
            <a:r>
              <a:rPr lang="en-US" i="1" smtClean="0">
                <a:solidFill>
                  <a:schemeClr val="hlink"/>
                </a:solidFill>
                <a:latin typeface="Times New Roman" pitchFamily="-112" charset="0"/>
              </a:rPr>
              <a:t>Clinical Pharmacokinetics</a:t>
            </a:r>
            <a:r>
              <a:rPr lang="en-US" smtClean="0">
                <a:solidFill>
                  <a:schemeClr val="hlink"/>
                </a:solidFill>
                <a:latin typeface="Times New Roman" pitchFamily="-112" charset="0"/>
              </a:rPr>
              <a:t>. 7(6):508-43. 1982</a:t>
            </a:r>
          </a:p>
          <a:p>
            <a:r>
              <a:rPr lang="en-US" smtClean="0">
                <a:solidFill>
                  <a:schemeClr val="hlink"/>
                </a:solidFill>
                <a:latin typeface="Times New Roman" pitchFamily="-112" charset="0"/>
              </a:rPr>
              <a:t>Stahl, M.M., et al., </a:t>
            </a:r>
            <a:r>
              <a:rPr lang="en-US" i="1" smtClean="0">
                <a:solidFill>
                  <a:schemeClr val="hlink"/>
                </a:solidFill>
                <a:latin typeface="Times New Roman" pitchFamily="-112" charset="0"/>
              </a:rPr>
              <a:t>J of Pediatrics</a:t>
            </a:r>
            <a:r>
              <a:rPr lang="en-US" smtClean="0">
                <a:solidFill>
                  <a:schemeClr val="hlink"/>
                </a:solidFill>
                <a:latin typeface="Times New Roman" pitchFamily="-112" charset="0"/>
              </a:rPr>
              <a:t>. 130(6):1001-3. 1997</a:t>
            </a:r>
          </a:p>
          <a:p>
            <a:r>
              <a:rPr lang="en-US" smtClean="0">
                <a:solidFill>
                  <a:schemeClr val="hlink"/>
                </a:solidFill>
                <a:latin typeface="Times New Roman" pitchFamily="-112" charset="0"/>
              </a:rPr>
              <a:t>American Academy of Pediatrics. </a:t>
            </a:r>
            <a:r>
              <a:rPr lang="en-US" i="1" smtClean="0">
                <a:solidFill>
                  <a:schemeClr val="hlink"/>
                </a:solidFill>
                <a:latin typeface="Times New Roman" pitchFamily="-112" charset="0"/>
              </a:rPr>
              <a:t>Pediatrics</a:t>
            </a:r>
            <a:r>
              <a:rPr lang="en-US" smtClean="0">
                <a:solidFill>
                  <a:schemeClr val="hlink"/>
                </a:solidFill>
                <a:latin typeface="Times New Roman" pitchFamily="-112" charset="0"/>
              </a:rPr>
              <a:t>. 108(3):776-89. 2001</a:t>
            </a:r>
          </a:p>
          <a:p>
            <a:r>
              <a:rPr lang="en-US" i="1" smtClean="0">
                <a:solidFill>
                  <a:schemeClr val="hlink"/>
                </a:solidFill>
                <a:latin typeface="Times New Roman" pitchFamily="-112" charset="0"/>
              </a:rPr>
              <a:t>Stowe, Z. JCP. </a:t>
            </a:r>
            <a:r>
              <a:rPr lang="en-US" smtClean="0">
                <a:solidFill>
                  <a:schemeClr val="hlink"/>
                </a:solidFill>
                <a:latin typeface="Times New Roman" pitchFamily="-112" charset="0"/>
              </a:rPr>
              <a:t>68(Suppl):</a:t>
            </a:r>
            <a:r>
              <a:rPr lang="en-US" i="1" smtClean="0">
                <a:solidFill>
                  <a:schemeClr val="hlink"/>
                </a:solidFill>
                <a:latin typeface="Times New Roman" pitchFamily="-112" charset="0"/>
              </a:rPr>
              <a:t>22-28. 2007</a:t>
            </a:r>
          </a:p>
          <a:p>
            <a:r>
              <a:rPr lang="en-US" i="1" smtClean="0">
                <a:solidFill>
                  <a:schemeClr val="hlink"/>
                </a:solidFill>
                <a:latin typeface="Times New Roman" pitchFamily="-112" charset="0"/>
              </a:rPr>
              <a:t>NEJM 2010; 362:2185-93</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4FB4D72C-B075-45E2-9B6F-2DB1DDBE0716}" type="slidenum">
              <a:rPr lang="en-US" smtClean="0">
                <a:latin typeface="Times New Roman" pitchFamily="-112" charset="0"/>
              </a:rPr>
              <a:pPr/>
              <a:t>54</a:t>
            </a:fld>
            <a:endParaRPr lang="en-US" smtClean="0">
              <a:latin typeface="Times New Roman" pitchFamily="-112"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12" charset="0"/>
              </a:rPr>
              <a:t>Teratogenic potential increased when it is used with other anticonvulsants, especially valproate</a:t>
            </a:r>
          </a:p>
          <a:p>
            <a:endParaRPr lang="en-US" smtClean="0">
              <a:latin typeface="Times New Roman" pitchFamily="-112"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E9BF19B4-CEFF-48FC-887E-8413BFFDC899}" type="slidenum">
              <a:rPr lang="en-US" smtClean="0">
                <a:latin typeface="Times New Roman" pitchFamily="-112" charset="0"/>
              </a:rPr>
              <a:pPr/>
              <a:t>55</a:t>
            </a:fld>
            <a:endParaRPr lang="en-US" smtClean="0">
              <a:latin typeface="Times New Roman" pitchFamily="-112"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smtClean="0">
                <a:latin typeface="Times New Roman" pitchFamily="-112" charset="0"/>
                <a:cs typeface="Arial" charset="0"/>
              </a:rPr>
              <a:t>Growing body of information the reproductive safety</a:t>
            </a:r>
          </a:p>
          <a:p>
            <a:endParaRPr lang="en-US" sz="1000" smtClean="0">
              <a:latin typeface="Times New Roman" pitchFamily="-112" charset="0"/>
              <a:cs typeface="Arial" charset="0"/>
            </a:endParaRPr>
          </a:p>
          <a:p>
            <a:r>
              <a:rPr lang="en-US" sz="1000" smtClean="0">
                <a:latin typeface="Times New Roman" pitchFamily="-112" charset="0"/>
                <a:cs typeface="Arial" charset="0"/>
              </a:rPr>
              <a:t>Registry identified 599 pregnancy outcomes exposed to lamotrigine. Of the 360 children exposed to lamotrigine alone, 2.8% had a major malformation, which is within the range of 2 to 4% observed in women with no known exposure to a teratogen. </a:t>
            </a:r>
          </a:p>
          <a:p>
            <a:endParaRPr lang="en-US" sz="1000" smtClean="0">
              <a:latin typeface="Times New Roman" pitchFamily="-112" charset="0"/>
              <a:cs typeface="Arial" charset="0"/>
            </a:endParaRPr>
          </a:p>
          <a:p>
            <a:r>
              <a:rPr lang="en-US" sz="1000" smtClean="0">
                <a:latin typeface="Times New Roman" pitchFamily="-112" charset="0"/>
                <a:cs typeface="Arial" charset="0"/>
              </a:rPr>
              <a:t>Warning due to information from the </a:t>
            </a:r>
            <a:r>
              <a:rPr lang="en-US" sz="1000" smtClean="0">
                <a:latin typeface="Times New Roman" pitchFamily="-112" charset="0"/>
              </a:rPr>
              <a:t>North American Antiepileptic Drug Pregnancy Registry in which 2 cleft lip cases and 3 cleft palate cases occurred in the infants of 564 women on lamotrigine monotherapy during pregnancy (total prevalence of 8.9 cases in every 1,000 patients).  This is a higher prevalence of non-syndromic oral clefts when compared to other studies of pregnant women not taking lamotrigine, reporting ranges from 0.50 to 2.16 cases in every 1,000 patients.  </a:t>
            </a:r>
          </a:p>
          <a:p>
            <a:endParaRPr lang="en-US" sz="1000" smtClean="0">
              <a:latin typeface="Times New Roman" pitchFamily="-112" charset="0"/>
            </a:endParaRPr>
          </a:p>
          <a:p>
            <a:r>
              <a:rPr lang="en-US" sz="1000" b="1" smtClean="0">
                <a:solidFill>
                  <a:schemeClr val="hlink"/>
                </a:solidFill>
                <a:latin typeface="Times New Roman" pitchFamily="-112" charset="0"/>
              </a:rPr>
              <a:t>Holmes, L.B. et al., Neurology. 70: 2152-2158. 2008</a:t>
            </a:r>
          </a:p>
          <a:p>
            <a:r>
              <a:rPr lang="en-US" sz="1000" b="1" smtClean="0">
                <a:solidFill>
                  <a:schemeClr val="hlink"/>
                </a:solidFill>
                <a:latin typeface="Times New Roman" pitchFamily="-112" charset="0"/>
              </a:rPr>
              <a:t>GSK </a:t>
            </a:r>
            <a:r>
              <a:rPr lang="en-US" sz="1000" b="1" i="1" smtClean="0">
                <a:solidFill>
                  <a:schemeClr val="hlink"/>
                </a:solidFill>
                <a:latin typeface="Times New Roman" pitchFamily="-112" charset="0"/>
              </a:rPr>
              <a:t>Health Canada safety information</a:t>
            </a:r>
            <a:r>
              <a:rPr lang="en-US" sz="1000" b="1" smtClean="0">
                <a:solidFill>
                  <a:schemeClr val="hlink"/>
                </a:solidFill>
                <a:latin typeface="Times New Roman" pitchFamily="-112" charset="0"/>
              </a:rPr>
              <a:t>. 2007</a:t>
            </a:r>
          </a:p>
          <a:p>
            <a:r>
              <a:rPr lang="en-US" sz="1000" b="1" smtClean="0">
                <a:solidFill>
                  <a:schemeClr val="hlink"/>
                </a:solidFill>
                <a:latin typeface="Times New Roman" pitchFamily="-112" charset="0"/>
              </a:rPr>
              <a:t>USFDA CfDEaR, </a:t>
            </a:r>
            <a:r>
              <a:rPr lang="en-US" sz="1000" b="1" i="1" smtClean="0">
                <a:solidFill>
                  <a:schemeClr val="hlink"/>
                </a:solidFill>
                <a:latin typeface="Times New Roman" pitchFamily="-112" charset="0"/>
              </a:rPr>
              <a:t>Information for healthcare professionals</a:t>
            </a:r>
            <a:r>
              <a:rPr lang="en-US" sz="1000" b="1" smtClean="0">
                <a:solidFill>
                  <a:schemeClr val="hlink"/>
                </a:solidFill>
                <a:latin typeface="Times New Roman" pitchFamily="-112" charset="0"/>
              </a:rPr>
              <a:t>. 2006</a:t>
            </a:r>
          </a:p>
          <a:p>
            <a:r>
              <a:rPr lang="en-US" sz="1000" b="1" smtClean="0">
                <a:solidFill>
                  <a:schemeClr val="hlink"/>
                </a:solidFill>
                <a:latin typeface="Times New Roman" pitchFamily="-112" charset="0"/>
              </a:rPr>
              <a:t>Dubnov-Rav, G.R., et al., </a:t>
            </a:r>
            <a:r>
              <a:rPr lang="en-US" sz="1000" b="1" i="1" smtClean="0">
                <a:solidFill>
                  <a:schemeClr val="hlink"/>
                </a:solidFill>
                <a:latin typeface="Times New Roman" pitchFamily="-112" charset="0"/>
              </a:rPr>
              <a:t>Pediatric Neurology</a:t>
            </a:r>
            <a:r>
              <a:rPr lang="en-US" sz="1000" b="1" smtClean="0">
                <a:solidFill>
                  <a:schemeClr val="hlink"/>
                </a:solidFill>
                <a:latin typeface="Times New Roman" pitchFamily="-112" charset="0"/>
              </a:rPr>
              <a:t>. 35(3):220-2. 2006</a:t>
            </a:r>
          </a:p>
          <a:p>
            <a:r>
              <a:rPr lang="en-US" sz="1000" b="1" smtClean="0">
                <a:solidFill>
                  <a:schemeClr val="hlink"/>
                </a:solidFill>
                <a:latin typeface="Times New Roman" pitchFamily="-112" charset="0"/>
              </a:rPr>
              <a:t>Stowe, Z. </a:t>
            </a:r>
            <a:r>
              <a:rPr lang="en-US" sz="1000" b="1" i="1" smtClean="0">
                <a:solidFill>
                  <a:schemeClr val="hlink"/>
                </a:solidFill>
                <a:latin typeface="Times New Roman" pitchFamily="-112" charset="0"/>
              </a:rPr>
              <a:t>JCP</a:t>
            </a:r>
            <a:r>
              <a:rPr lang="en-US" sz="1000" b="1" smtClean="0">
                <a:solidFill>
                  <a:schemeClr val="hlink"/>
                </a:solidFill>
                <a:latin typeface="Times New Roman" pitchFamily="-112" charset="0"/>
              </a:rPr>
              <a:t>. 68(Suppl):22-28. 2007</a:t>
            </a:r>
          </a:p>
          <a:p>
            <a:endParaRPr lang="en-US" sz="1000" smtClean="0">
              <a:latin typeface="Times New Roman" pitchFamily="-112" charset="0"/>
            </a:endParaRPr>
          </a:p>
          <a:p>
            <a:endParaRPr lang="en-US" sz="1000" smtClean="0">
              <a:latin typeface="Times New Roman" pitchFamily="-112" charset="0"/>
            </a:endParaRPr>
          </a:p>
          <a:p>
            <a:r>
              <a:rPr lang="en-US" sz="1000" smtClean="0">
                <a:latin typeface="Times New Roman" pitchFamily="-112" charset="0"/>
              </a:rPr>
              <a:t>Limited information regarding use of Neurontin and Trileptal.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b="1" smtClean="0">
                <a:latin typeface="Times New Roman" pitchFamily="-112" charset="0"/>
              </a:rPr>
              <a:t>Administer in monotherapy ONLY when benefits outweigh risks</a:t>
            </a:r>
          </a:p>
          <a:p>
            <a:r>
              <a:rPr lang="en-US" sz="1000" b="1" smtClean="0">
                <a:latin typeface="Times New Roman" pitchFamily="-112" charset="0"/>
              </a:rPr>
              <a:t>Use lowest possible dose</a:t>
            </a:r>
          </a:p>
          <a:p>
            <a:r>
              <a:rPr lang="en-US" sz="1000" b="1" smtClean="0">
                <a:latin typeface="Times New Roman" pitchFamily="-112" charset="0"/>
              </a:rPr>
              <a:t>Administer folic acid 4 mg daily pre-conception - up to 12 weeks</a:t>
            </a:r>
          </a:p>
          <a:p>
            <a:r>
              <a:rPr lang="en-US" sz="1000" b="1" smtClean="0">
                <a:latin typeface="Times New Roman" pitchFamily="-112" charset="0"/>
              </a:rPr>
              <a:t>Level 2 ultrasound 11 – 13 weeks to detect NTD &amp; up to 20 weeks to detect cardiac &amp; facial malformations</a:t>
            </a:r>
          </a:p>
          <a:p>
            <a:endParaRPr lang="en-US" smtClean="0">
              <a:latin typeface="Times New Roman" pitchFamily="-112"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p:spPr>
        <p:txBody>
          <a:bodyPr/>
          <a:lstStyle/>
          <a:p>
            <a:r>
              <a:rPr lang="en-US" smtClean="0"/>
              <a:t>With increased use of atypical antipsychotics there is a higher rate of fertility (often unexpected &amp; unplanned) due to less elevation of prolactin level</a:t>
            </a:r>
          </a:p>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12" charset="0"/>
              </a:rPr>
              <a:t>Prenatal Antipsychotic Exposure and Neuromotor Performance during Infancy</a:t>
            </a:r>
          </a:p>
          <a:p>
            <a:r>
              <a:rPr lang="en-US" smtClean="0">
                <a:latin typeface="Times New Roman" pitchFamily="-112" charset="0"/>
              </a:rPr>
              <a:t>	N =309 at 6 months postpartum, diagnoses in all three groups included depression, anxiety, psychosis, exposure to:</a:t>
            </a:r>
          </a:p>
          <a:p>
            <a:r>
              <a:rPr lang="en-US" smtClean="0">
                <a:latin typeface="Times New Roman" pitchFamily="-112" charset="0"/>
              </a:rPr>
              <a:t>	1. antipsychotics n=22, score = 64.7 (haldol = 9, atypical antipsychotics = 12)</a:t>
            </a:r>
          </a:p>
          <a:p>
            <a:r>
              <a:rPr lang="en-US" smtClean="0">
                <a:latin typeface="Times New Roman" pitchFamily="-112" charset="0"/>
              </a:rPr>
              <a:t>	2. antidepressants n=202, score = 68.57</a:t>
            </a:r>
          </a:p>
          <a:p>
            <a:r>
              <a:rPr lang="en-US" smtClean="0">
                <a:latin typeface="Times New Roman" pitchFamily="-112" charset="0"/>
              </a:rPr>
              <a:t>	3. no psychotropics n=85, score = 71.19</a:t>
            </a:r>
          </a:p>
          <a:p>
            <a:r>
              <a:rPr lang="en-US" smtClean="0">
                <a:latin typeface="Times New Roman" pitchFamily="-112" charset="0"/>
              </a:rPr>
              <a:t>Blinded examiners performed INFANIB: Infant Neurological International Battery. Evaluates posture, tone, reflexes, motor skills. </a:t>
            </a:r>
          </a:p>
          <a:p>
            <a:r>
              <a:rPr lang="en-US" smtClean="0">
                <a:latin typeface="Times New Roman" pitchFamily="-112" charset="0"/>
              </a:rPr>
              <a:t>Also noted that scores were affected by maternal psychiatric history (depression, psychosis, chronicity, severity of maternal psychiatric illness). Could not completely adjust for confounding variables. </a:t>
            </a:r>
          </a:p>
          <a:p>
            <a:endParaRPr lang="en-US" smtClean="0">
              <a:latin typeface="Times New Roman" pitchFamily="-112" charset="0"/>
            </a:endParaRPr>
          </a:p>
          <a:p>
            <a:pPr eaLnBrk="1" hangingPunct="1"/>
            <a:r>
              <a:rPr lang="en-US" smtClean="0">
                <a:latin typeface="Times New Roman" pitchFamily="-112" charset="0"/>
              </a:rPr>
              <a:t>National registry in the United States </a:t>
            </a:r>
          </a:p>
          <a:p>
            <a:pPr lvl="1" eaLnBrk="1" hangingPunct="1"/>
            <a:r>
              <a:rPr lang="en-US" smtClean="0">
                <a:latin typeface="Times New Roman" pitchFamily="-112" charset="0"/>
              </a:rPr>
              <a:t>Contact: 1-866-961-2388</a:t>
            </a:r>
          </a:p>
          <a:p>
            <a:endParaRPr lang="en-US" smtClean="0">
              <a:latin typeface="Times New Roman" pitchFamily="-112" charset="0"/>
            </a:endParaRPr>
          </a:p>
        </p:txBody>
      </p:sp>
      <p:sp>
        <p:nvSpPr>
          <p:cNvPr id="5120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B50D90DB-AF8D-471D-B74F-668222605CF9}" type="slidenum">
              <a:rPr lang="en-US" smtClean="0">
                <a:latin typeface="Times New Roman" pitchFamily="-112" charset="0"/>
              </a:rPr>
              <a:pPr/>
              <a:t>62</a:t>
            </a:fld>
            <a:endParaRPr lang="en-US" smtClean="0">
              <a:latin typeface="Times New Roman" pitchFamily="-112"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0720D966-F0EA-422C-9B10-E2F2C3DAD9FB}" type="slidenum">
              <a:rPr lang="en-US" smtClean="0">
                <a:latin typeface="Times New Roman" pitchFamily="-112" charset="0"/>
              </a:rPr>
              <a:pPr/>
              <a:t>64</a:t>
            </a:fld>
            <a:endParaRPr lang="en-US" smtClean="0">
              <a:latin typeface="Times New Roman" pitchFamily="-112"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12" charset="0"/>
              </a:rPr>
              <a:t>No data on ziprasidone and aripiprazole. </a:t>
            </a:r>
          </a:p>
          <a:p>
            <a:endParaRPr lang="en-US" smtClean="0">
              <a:latin typeface="Times New Roman" pitchFamily="-112" charset="0"/>
            </a:endParaRPr>
          </a:p>
          <a:p>
            <a:r>
              <a:rPr lang="en-US" smtClean="0">
                <a:latin typeface="Times New Roman" pitchFamily="-112" charset="0"/>
                <a:cs typeface="Times New Roman" pitchFamily="-112" charset="0"/>
              </a:rPr>
              <a:t>Gentile S. Ann Pharmacother 2004; 38:1265-1271.</a:t>
            </a:r>
            <a:r>
              <a:rPr lang="en-US" smtClean="0">
                <a:latin typeface="Times New Roman" pitchFamily="-112" charset="0"/>
              </a:rPr>
              <a:t> </a:t>
            </a:r>
          </a:p>
          <a:p>
            <a:endParaRPr lang="en-US" smtClean="0">
              <a:latin typeface="Times New Roman" pitchFamily="-11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0DB7079-FB22-4D8B-B925-FDB349984CEE}" type="slidenum">
              <a:rPr lang="en-US" smtClean="0"/>
              <a:pPr/>
              <a:t>6</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742950" lvl="1" indent="-285750"/>
            <a:r>
              <a:rPr lang="en-US" smtClean="0">
                <a:effectLst>
                  <a:outerShdw blurRad="38100" dist="38100" dir="2700000" algn="tl">
                    <a:srgbClr val="C0C0C0"/>
                  </a:outerShdw>
                </a:effectLst>
              </a:rPr>
              <a:t>Burt &amp; Hendrick. </a:t>
            </a:r>
            <a:r>
              <a:rPr lang="en-US" u="sng" smtClean="0">
                <a:effectLst>
                  <a:outerShdw blurRad="38100" dist="38100" dir="2700000" algn="tl">
                    <a:srgbClr val="C0C0C0"/>
                  </a:outerShdw>
                </a:effectLst>
              </a:rPr>
              <a:t>Clinical Manual of Women's Mental Health</a:t>
            </a:r>
            <a:r>
              <a:rPr lang="en-US" smtClean="0">
                <a:effectLst>
                  <a:outerShdw blurRad="38100" dist="38100" dir="2700000" algn="tl">
                    <a:srgbClr val="C0C0C0"/>
                  </a:outerShdw>
                </a:effectLst>
              </a:rPr>
              <a:t>, 2005.</a:t>
            </a:r>
          </a:p>
          <a:p>
            <a:pPr marL="742950" lvl="1" indent="-285750"/>
            <a:r>
              <a:rPr lang="en-US" altLang="en-US" smtClean="0">
                <a:effectLst>
                  <a:outerShdw blurRad="38100" dist="38100" dir="2700000" algn="tl">
                    <a:srgbClr val="C0C0C0"/>
                  </a:outerShdw>
                </a:effectLst>
              </a:rPr>
              <a:t>Dietz PM, Am J Psych 2007; 164: 1515-1520.</a:t>
            </a:r>
          </a:p>
          <a:p>
            <a:pPr marL="742950" lvl="1" indent="-285750"/>
            <a:r>
              <a:rPr lang="en-US" smtClean="0">
                <a:effectLst>
                  <a:outerShdw blurRad="38100" dist="38100" dir="2700000" algn="tl">
                    <a:srgbClr val="C0C0C0"/>
                  </a:outerShdw>
                </a:effectLst>
              </a:rPr>
              <a:t>Gavin, A et al. Arch Womens Mental Health 2011. Published online 14 Feb 2011</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112" charset="0"/>
            </a:endParaRPr>
          </a:p>
        </p:txBody>
      </p:sp>
      <p:sp>
        <p:nvSpPr>
          <p:cNvPr id="5325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27D4C4A8-46EA-4AC3-B55F-930DDB7F960C}" type="slidenum">
              <a:rPr lang="en-US" smtClean="0">
                <a:latin typeface="Times New Roman" pitchFamily="-112" charset="0"/>
              </a:rPr>
              <a:pPr/>
              <a:t>65</a:t>
            </a:fld>
            <a:endParaRPr lang="en-US" smtClean="0">
              <a:latin typeface="Times New Roman" pitchFamily="-112"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12" charset="0"/>
              </a:rPr>
              <a:t>NO clear association of congenital abnormalities and ECT</a:t>
            </a:r>
          </a:p>
          <a:p>
            <a:r>
              <a:rPr lang="en-US" smtClean="0">
                <a:latin typeface="Times New Roman" pitchFamily="-112" charset="0"/>
              </a:rPr>
              <a:t>ECT can be life saving in some cases; i.e. severe psychotic depression and severe depression with active suicidal ideation</a:t>
            </a:r>
          </a:p>
        </p:txBody>
      </p:sp>
      <p:sp>
        <p:nvSpPr>
          <p:cNvPr id="5427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9E7E67EC-E223-440E-9C5E-7A9251099A40}" type="slidenum">
              <a:rPr lang="en-US" smtClean="0">
                <a:latin typeface="Times New Roman" pitchFamily="-112" charset="0"/>
              </a:rPr>
              <a:pPr/>
              <a:t>69</a:t>
            </a:fld>
            <a:endParaRPr lang="en-US" smtClean="0">
              <a:latin typeface="Times New Roman" pitchFamily="-112"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12" charset="0"/>
              </a:rPr>
              <a:t>Special considerations of ECT use in pregnancy</a:t>
            </a:r>
          </a:p>
        </p:txBody>
      </p:sp>
      <p:sp>
        <p:nvSpPr>
          <p:cNvPr id="5530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69EA943A-AFE1-4E28-9D13-5408195D5B17}" type="slidenum">
              <a:rPr lang="en-US" smtClean="0">
                <a:latin typeface="Times New Roman" pitchFamily="-112" charset="0"/>
              </a:rPr>
              <a:pPr/>
              <a:t>70</a:t>
            </a:fld>
            <a:endParaRPr lang="en-US" smtClean="0">
              <a:latin typeface="Times New Roman" pitchFamily="-112"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ln/>
        </p:spPr>
      </p:sp>
      <p:sp>
        <p:nvSpPr>
          <p:cNvPr id="136194" name="Notes Placeholder 2"/>
          <p:cNvSpPr>
            <a:spLocks noGrp="1"/>
          </p:cNvSpPr>
          <p:nvPr>
            <p:ph type="body" idx="1"/>
          </p:nvPr>
        </p:nvSpPr>
        <p:spPr>
          <a:noFill/>
          <a:ln/>
        </p:spPr>
        <p:txBody>
          <a:bodyPr/>
          <a:lstStyle/>
          <a:p>
            <a:endParaRPr lang="en-US" smtClean="0"/>
          </a:p>
        </p:txBody>
      </p:sp>
      <p:sp>
        <p:nvSpPr>
          <p:cNvPr id="136195" name="Slide Number Placeholder 3"/>
          <p:cNvSpPr>
            <a:spLocks noGrp="1"/>
          </p:cNvSpPr>
          <p:nvPr>
            <p:ph type="sldNum" sz="quarter" idx="5"/>
          </p:nvPr>
        </p:nvSpPr>
        <p:spPr>
          <a:noFill/>
        </p:spPr>
        <p:txBody>
          <a:bodyPr/>
          <a:lstStyle/>
          <a:p>
            <a:fld id="{016E033B-6D00-4DA8-A9F4-5C043C9064B4}" type="slidenum">
              <a:rPr lang="en-US" smtClean="0"/>
              <a:pPr/>
              <a:t>71</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1053B05A-ABC5-45BA-B5D4-6A2BD6A3415E}" type="slidenum">
              <a:rPr lang="en-US" smtClean="0"/>
              <a:pPr/>
              <a:t>72</a:t>
            </a:fld>
            <a:endParaRPr lang="en-US" smtClean="0"/>
          </a:p>
        </p:txBody>
      </p:sp>
      <p:sp>
        <p:nvSpPr>
          <p:cNvPr id="138242" name="Rectangle 2"/>
          <p:cNvSpPr>
            <a:spLocks noGrp="1" noRot="1" noChangeAspect="1" noChangeArrowheads="1" noTextEdit="1"/>
          </p:cNvSpPr>
          <p:nvPr>
            <p:ph type="sldImg"/>
          </p:nvPr>
        </p:nvSpPr>
        <p:spPr>
          <a:xfrm>
            <a:off x="-1909763" y="-1588"/>
            <a:ext cx="10680701" cy="8010526"/>
          </a:xfrm>
          <a:ln/>
        </p:spPr>
      </p:sp>
      <p:sp>
        <p:nvSpPr>
          <p:cNvPr id="138243" name="Rectangle 3"/>
          <p:cNvSpPr>
            <a:spLocks noGrp="1" noChangeArrowheads="1"/>
          </p:cNvSpPr>
          <p:nvPr>
            <p:ph type="body" idx="1"/>
          </p:nvPr>
        </p:nvSpPr>
        <p:spPr>
          <a:xfrm>
            <a:off x="228600" y="8140700"/>
            <a:ext cx="6400800" cy="373063"/>
          </a:xfrm>
          <a:noFill/>
          <a:ln/>
        </p:spPr>
        <p:txBody>
          <a:bodyPr/>
          <a:lstStyle/>
          <a:p>
            <a:r>
              <a:rPr lang="en-US" altLang="en-US" smtClean="0"/>
              <a:t>Postpartum BLUES is REAL!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122560A0-9F29-467E-8FFF-9149EFDFBDE0}" type="slidenum">
              <a:rPr lang="en-US" smtClean="0"/>
              <a:pPr/>
              <a:t>73</a:t>
            </a:fld>
            <a:endParaRPr lang="en-US"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29200" cy="4114800"/>
          </a:xfrm>
          <a:noFill/>
          <a:ln/>
        </p:spPr>
        <p:txBody>
          <a:bodyPr/>
          <a:lstStyle/>
          <a:p>
            <a:r>
              <a:rPr lang="en-US" smtClean="0"/>
              <a:t>A few general comments about PPD:</a:t>
            </a:r>
          </a:p>
          <a:p>
            <a:r>
              <a:rPr lang="en-US" smtClean="0"/>
              <a:t>The highest prevalence is in adolescent mothers with rates up to  26%</a:t>
            </a:r>
          </a:p>
          <a:p>
            <a:endParaRPr lang="en-US" smtClean="0"/>
          </a:p>
          <a:p>
            <a:r>
              <a:rPr lang="en-US" smtClean="0"/>
              <a:t>In mothers who have had an episode of PPD they have a 1 in 4 chance of having it again with subsequent pregnancies </a:t>
            </a:r>
          </a:p>
          <a:p>
            <a:endParaRPr lang="en-US" smtClean="0"/>
          </a:p>
          <a:p>
            <a:endParaRPr lang="en-US" smtClean="0"/>
          </a:p>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Certainly, it can very difficult to distinguish the first subtle signs of PPD or blues from the symptoms one may experience in bringing a new baby home.  I.e.. Sleeplessness, fatigue, anxiety, lack of attention and concentration secondary to fatigue, loss of libido, appetite changes.</a:t>
            </a:r>
          </a:p>
          <a:p>
            <a:endParaRPr lang="en-US" dirty="0" smtClean="0"/>
          </a:p>
          <a:p>
            <a:r>
              <a:rPr lang="en-US" dirty="0" smtClean="0"/>
              <a:t>Therefore, we tend to more carefully consider those symptoms focused on one’s emotional state, which are those listed in the right hand column, which include…</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74</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1B40F157-4958-4BB6-B75B-FAC7D981799D}" type="slidenum">
              <a:rPr lang="en-US" smtClean="0"/>
              <a:pPr/>
              <a:t>75</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smtClean="0"/>
              <a:t>Short inter-pregnancy interval: &lt; 1 year between birth of one child and pregnancy with another.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p:spPr>
        <p:txBody>
          <a:bodyPr/>
          <a:lstStyle/>
          <a:p>
            <a:r>
              <a:rPr lang="en-US" dirty="0" err="1" smtClean="0"/>
              <a:t>Obstet</a:t>
            </a:r>
            <a:r>
              <a:rPr lang="en-US" dirty="0" smtClean="0"/>
              <a:t> </a:t>
            </a:r>
            <a:r>
              <a:rPr lang="en-US" dirty="0" err="1" smtClean="0"/>
              <a:t>Gynecol</a:t>
            </a:r>
            <a:r>
              <a:rPr lang="en-US" dirty="0" smtClean="0"/>
              <a:t> 2010; 115(pt. 1): 394-5</a:t>
            </a:r>
          </a:p>
          <a:p>
            <a:r>
              <a:rPr lang="en-US" dirty="0" smtClean="0"/>
              <a:t>BMJ 2009; 339:b5203</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FE3C90F1-001C-433F-9988-78850ED7C153}" type="slidenum">
              <a:rPr lang="en-US" smtClean="0"/>
              <a:pPr/>
              <a:t>78</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mtClean="0"/>
              <a:t>Probably the most common rating scale used to screen for PPD is the Edinburgh postnatal depression rating scale,  multilingual, self-rated scale</a:t>
            </a:r>
          </a:p>
          <a:p>
            <a:endParaRPr lang="en-US" smtClean="0"/>
          </a:p>
          <a:p>
            <a:r>
              <a:rPr lang="en-US" smtClean="0"/>
              <a:t>SIDENOTE:</a:t>
            </a:r>
          </a:p>
          <a:p>
            <a:r>
              <a:rPr lang="en-US" smtClean="0"/>
              <a:t>(Postpartum Depression Checklist, physician administered)</a:t>
            </a:r>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659DB010-F357-4839-ABA4-9E0AF790E47F}" type="slidenum">
              <a:rPr lang="en-US" smtClean="0"/>
              <a:pPr/>
              <a:t>7</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smtClean="0"/>
              <a:t>It is not risk free to allow a woman to suffer from antenatal depression. She is at higher risk for a wide range of difficulties associated with poor outcomes.</a:t>
            </a:r>
          </a:p>
          <a:p>
            <a:endParaRPr lang="en-US" dirty="0" smtClean="0"/>
          </a:p>
          <a:p>
            <a:r>
              <a:rPr lang="en-US" dirty="0" smtClean="0"/>
              <a:t>.</a:t>
            </a:r>
          </a:p>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FE3C90F1-001C-433F-9988-78850ED7C153}" type="slidenum">
              <a:rPr lang="en-US" smtClean="0"/>
              <a:pPr/>
              <a:t>79</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a:spcBef>
                <a:spcPct val="0"/>
              </a:spcBef>
            </a:pPr>
            <a:r>
              <a:rPr lang="en-US" dirty="0" smtClean="0"/>
              <a:t>O’Hara MW, et al. </a:t>
            </a:r>
            <a:r>
              <a:rPr lang="en-US" i="1" dirty="0" smtClean="0"/>
              <a:t>J </a:t>
            </a:r>
            <a:r>
              <a:rPr lang="en-US" i="1" dirty="0" err="1" smtClean="0"/>
              <a:t>Abnorm</a:t>
            </a:r>
            <a:r>
              <a:rPr lang="en-US" i="1" dirty="0" smtClean="0"/>
              <a:t> Psychol. </a:t>
            </a:r>
            <a:r>
              <a:rPr lang="en-US" dirty="0" smtClean="0"/>
              <a:t>1991;100:63-73.</a:t>
            </a:r>
          </a:p>
          <a:p>
            <a:pPr>
              <a:spcBef>
                <a:spcPct val="0"/>
              </a:spcBef>
            </a:pPr>
            <a:r>
              <a:rPr lang="en-US" dirty="0" smtClean="0"/>
              <a:t>O’Hara MW, Swain AM. </a:t>
            </a:r>
            <a:r>
              <a:rPr lang="en-US" i="1" dirty="0" smtClean="0"/>
              <a:t>International Review of Psychiatry</a:t>
            </a:r>
            <a:r>
              <a:rPr lang="en-US" dirty="0" smtClean="0"/>
              <a:t>. 1996;8:37-54.</a:t>
            </a:r>
          </a:p>
          <a:p>
            <a:r>
              <a:rPr lang="en-US" dirty="0" err="1" smtClean="0"/>
              <a:t>Altshuler</a:t>
            </a:r>
            <a:r>
              <a:rPr lang="en-US" dirty="0" smtClean="0"/>
              <a:t> LL. </a:t>
            </a:r>
            <a:r>
              <a:rPr lang="en-US" i="1" dirty="0" smtClean="0"/>
              <a:t>J </a:t>
            </a:r>
            <a:r>
              <a:rPr lang="en-US" i="1" dirty="0" err="1" smtClean="0"/>
              <a:t>Clin</a:t>
            </a:r>
            <a:r>
              <a:rPr lang="en-US" i="1" dirty="0" smtClean="0"/>
              <a:t> Psychiatry</a:t>
            </a:r>
            <a:r>
              <a:rPr lang="en-US" dirty="0" smtClean="0"/>
              <a:t> 1998;59(suppl2):29-33</a:t>
            </a:r>
          </a:p>
          <a:p>
            <a:endParaRPr lang="en-US" dirty="0" smtClean="0"/>
          </a:p>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112" charset="0"/>
              </a:rPr>
              <a:t>Women with a history of mood disorder, should be monitored closely for psychosis; especially those who have a bipolar diathesis </a:t>
            </a:r>
          </a:p>
        </p:txBody>
      </p:sp>
      <p:sp>
        <p:nvSpPr>
          <p:cNvPr id="4813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12" charset="0"/>
                <a:ea typeface="ＭＳ Ｐゴシック" pitchFamily="-112" charset="-128"/>
              </a:defRPr>
            </a:lvl1pPr>
            <a:lvl2pPr marL="742950" indent="-285750">
              <a:defRPr>
                <a:solidFill>
                  <a:schemeClr val="tx1"/>
                </a:solidFill>
                <a:latin typeface="Garamond" pitchFamily="-112" charset="0"/>
                <a:ea typeface="ＭＳ Ｐゴシック" pitchFamily="-112" charset="-128"/>
              </a:defRPr>
            </a:lvl2pPr>
            <a:lvl3pPr marL="1143000" indent="-228600">
              <a:defRPr>
                <a:solidFill>
                  <a:schemeClr val="tx1"/>
                </a:solidFill>
                <a:latin typeface="Garamond" pitchFamily="-112" charset="0"/>
                <a:ea typeface="ＭＳ Ｐゴシック" pitchFamily="-112" charset="-128"/>
              </a:defRPr>
            </a:lvl3pPr>
            <a:lvl4pPr marL="1600200" indent="-228600">
              <a:defRPr>
                <a:solidFill>
                  <a:schemeClr val="tx1"/>
                </a:solidFill>
                <a:latin typeface="Garamond" pitchFamily="-112" charset="0"/>
                <a:ea typeface="ＭＳ Ｐゴシック" pitchFamily="-112" charset="-128"/>
              </a:defRPr>
            </a:lvl4pPr>
            <a:lvl5pPr marL="2057400" indent="-228600">
              <a:defRPr>
                <a:solidFill>
                  <a:schemeClr val="tx1"/>
                </a:solidFill>
                <a:latin typeface="Garamond" pitchFamily="-112" charset="0"/>
                <a:ea typeface="ＭＳ Ｐゴシック" pitchFamily="-112" charset="-128"/>
              </a:defRPr>
            </a:lvl5pPr>
            <a:lvl6pPr marL="2514600" indent="-228600" eaLnBrk="0" fontAlgn="base" hangingPunct="0">
              <a:spcBef>
                <a:spcPct val="0"/>
              </a:spcBef>
              <a:spcAft>
                <a:spcPct val="0"/>
              </a:spcAft>
              <a:defRPr>
                <a:solidFill>
                  <a:schemeClr val="tx1"/>
                </a:solidFill>
                <a:latin typeface="Garamond" pitchFamily="-112" charset="0"/>
                <a:ea typeface="ＭＳ Ｐゴシック" pitchFamily="-112" charset="-128"/>
              </a:defRPr>
            </a:lvl6pPr>
            <a:lvl7pPr marL="2971800" indent="-228600" eaLnBrk="0" fontAlgn="base" hangingPunct="0">
              <a:spcBef>
                <a:spcPct val="0"/>
              </a:spcBef>
              <a:spcAft>
                <a:spcPct val="0"/>
              </a:spcAft>
              <a:defRPr>
                <a:solidFill>
                  <a:schemeClr val="tx1"/>
                </a:solidFill>
                <a:latin typeface="Garamond" pitchFamily="-112" charset="0"/>
                <a:ea typeface="ＭＳ Ｐゴシック" pitchFamily="-112" charset="-128"/>
              </a:defRPr>
            </a:lvl7pPr>
            <a:lvl8pPr marL="3429000" indent="-228600" eaLnBrk="0" fontAlgn="base" hangingPunct="0">
              <a:spcBef>
                <a:spcPct val="0"/>
              </a:spcBef>
              <a:spcAft>
                <a:spcPct val="0"/>
              </a:spcAft>
              <a:defRPr>
                <a:solidFill>
                  <a:schemeClr val="tx1"/>
                </a:solidFill>
                <a:latin typeface="Garamond" pitchFamily="-112" charset="0"/>
                <a:ea typeface="ＭＳ Ｐゴシック" pitchFamily="-112" charset="-128"/>
              </a:defRPr>
            </a:lvl8pPr>
            <a:lvl9pPr marL="3886200" indent="-228600" eaLnBrk="0" fontAlgn="base" hangingPunct="0">
              <a:spcBef>
                <a:spcPct val="0"/>
              </a:spcBef>
              <a:spcAft>
                <a:spcPct val="0"/>
              </a:spcAft>
              <a:defRPr>
                <a:solidFill>
                  <a:schemeClr val="tx1"/>
                </a:solidFill>
                <a:latin typeface="Garamond" pitchFamily="-112" charset="0"/>
                <a:ea typeface="ＭＳ Ｐゴシック" pitchFamily="-112" charset="-128"/>
              </a:defRPr>
            </a:lvl9pPr>
          </a:lstStyle>
          <a:p>
            <a:fld id="{9DABD80B-B9EB-4213-B34D-55976C3CC86E}" type="slidenum">
              <a:rPr lang="en-US" smtClean="0">
                <a:latin typeface="Times New Roman" pitchFamily="-112" charset="0"/>
              </a:rPr>
              <a:pPr/>
              <a:t>80</a:t>
            </a:fld>
            <a:endParaRPr lang="en-US" smtClean="0">
              <a:latin typeface="Times New Roman" pitchFamily="-112"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81F8C708-9866-48A0-A3B7-E1241DD9FC2C}" type="slidenum">
              <a:rPr lang="en-US" smtClean="0"/>
              <a:pPr/>
              <a:t>84</a:t>
            </a:fld>
            <a:endParaRPr lang="en-US"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smtClean="0"/>
              <a:t>Neonate metabolism actually begins to exceed that of an adult by 2-3 months of age. </a:t>
            </a:r>
          </a:p>
          <a:p>
            <a:endParaRPr lang="en-US" smtClean="0"/>
          </a:p>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68574DB3-E8CA-4E39-B42D-6E38043E5F15}" type="slidenum">
              <a:rPr lang="en-US" smtClean="0"/>
              <a:pPr/>
              <a:t>85</a:t>
            </a:fld>
            <a:endParaRPr 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smtClean="0"/>
              <a:t>Again, recalling that the AAP states that the “safe” breast-feeding ratio  of infant dose exposure to maternal dose not be greater than 10%.</a:t>
            </a:r>
          </a:p>
          <a:p>
            <a:endParaRPr lang="en-US" smtClean="0"/>
          </a:p>
          <a:p>
            <a:r>
              <a:rPr lang="en-US" smtClean="0"/>
              <a:t>If medication is detectable, supplementation with formula. One could consider decreasing maternal dosage if clinically appropriate or pumping breast milk and dumping at the peak time of concentration, which is believed to be 6-8 hours after ingestion of medication. </a:t>
            </a:r>
          </a:p>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166914" name="Notes Placeholder 2"/>
          <p:cNvSpPr>
            <a:spLocks noGrp="1"/>
          </p:cNvSpPr>
          <p:nvPr>
            <p:ph type="body" idx="1"/>
          </p:nvPr>
        </p:nvSpPr>
        <p:spPr>
          <a:noFill/>
          <a:ln/>
        </p:spPr>
        <p:txBody>
          <a:bodyPr/>
          <a:lstStyle/>
          <a:p>
            <a:endParaRPr lang="en-US" smtClean="0"/>
          </a:p>
        </p:txBody>
      </p:sp>
      <p:sp>
        <p:nvSpPr>
          <p:cNvPr id="166915" name="Slide Number Placeholder 3"/>
          <p:cNvSpPr>
            <a:spLocks noGrp="1"/>
          </p:cNvSpPr>
          <p:nvPr>
            <p:ph type="sldNum" sz="quarter" idx="5"/>
          </p:nvPr>
        </p:nvSpPr>
        <p:spPr>
          <a:noFill/>
        </p:spPr>
        <p:txBody>
          <a:bodyPr/>
          <a:lstStyle/>
          <a:p>
            <a:fld id="{4E8FF9BA-8494-4630-BFB7-8740AD369C85}" type="slidenum">
              <a:rPr lang="en-US" smtClean="0"/>
              <a:pPr/>
              <a:t>86</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166914" name="Notes Placeholder 2"/>
          <p:cNvSpPr>
            <a:spLocks noGrp="1"/>
          </p:cNvSpPr>
          <p:nvPr>
            <p:ph type="body" idx="1"/>
          </p:nvPr>
        </p:nvSpPr>
        <p:spPr>
          <a:noFill/>
          <a:ln/>
        </p:spPr>
        <p:txBody>
          <a:bodyPr/>
          <a:lstStyle/>
          <a:p>
            <a:r>
              <a:rPr lang="en-US" dirty="0" smtClean="0"/>
              <a:t>This is compilation of multiple sources reviewing the effects of antidepressants on breastfeeding infants. Of the SSRIs, </a:t>
            </a:r>
            <a:r>
              <a:rPr lang="en-US" dirty="0" err="1" smtClean="0"/>
              <a:t>sertraline</a:t>
            </a:r>
            <a:r>
              <a:rPr lang="en-US" dirty="0" smtClean="0"/>
              <a:t> has consistently that the least amount found in breast milk. </a:t>
            </a:r>
          </a:p>
          <a:p>
            <a:endParaRPr lang="en-US" dirty="0" smtClean="0"/>
          </a:p>
          <a:p>
            <a:pPr>
              <a:lnSpc>
                <a:spcPct val="80000"/>
              </a:lnSpc>
              <a:spcAft>
                <a:spcPct val="30000"/>
              </a:spcAft>
            </a:pPr>
            <a:r>
              <a:rPr lang="en-US" dirty="0" smtClean="0"/>
              <a:t>Minimal concentrations of </a:t>
            </a:r>
            <a:r>
              <a:rPr lang="en-US" dirty="0" err="1" smtClean="0">
                <a:solidFill>
                  <a:srgbClr val="FFFF99"/>
                </a:solidFill>
              </a:rPr>
              <a:t>Sertraline</a:t>
            </a:r>
            <a:r>
              <a:rPr lang="en-US" dirty="0" smtClean="0"/>
              <a:t>, </a:t>
            </a:r>
            <a:r>
              <a:rPr lang="en-US" dirty="0" err="1" smtClean="0">
                <a:solidFill>
                  <a:srgbClr val="FFFF99"/>
                </a:solidFill>
              </a:rPr>
              <a:t>Paroxetine</a:t>
            </a:r>
            <a:r>
              <a:rPr lang="en-US" dirty="0" smtClean="0"/>
              <a:t> and </a:t>
            </a:r>
            <a:r>
              <a:rPr lang="en-US" dirty="0" err="1" smtClean="0">
                <a:solidFill>
                  <a:srgbClr val="FFFF99"/>
                </a:solidFill>
              </a:rPr>
              <a:t>Nortriptyline</a:t>
            </a:r>
            <a:r>
              <a:rPr lang="en-US" dirty="0" smtClean="0"/>
              <a:t> in breast-milk make them preferred antidepressants in breast feeding</a:t>
            </a:r>
          </a:p>
          <a:p>
            <a:pPr>
              <a:lnSpc>
                <a:spcPct val="80000"/>
              </a:lnSpc>
              <a:spcAft>
                <a:spcPct val="30000"/>
              </a:spcAft>
            </a:pPr>
            <a:endParaRPr lang="en-US" dirty="0" smtClean="0"/>
          </a:p>
          <a:p>
            <a:pPr>
              <a:lnSpc>
                <a:spcPct val="80000"/>
              </a:lnSpc>
              <a:spcAft>
                <a:spcPct val="30000"/>
              </a:spcAft>
            </a:pPr>
            <a:r>
              <a:rPr lang="en-US" dirty="0" smtClean="0"/>
              <a:t>NOT first choices in breast feeding as highest concentrations: </a:t>
            </a:r>
          </a:p>
          <a:p>
            <a:pPr>
              <a:lnSpc>
                <a:spcPct val="80000"/>
              </a:lnSpc>
              <a:spcAft>
                <a:spcPct val="30000"/>
              </a:spcAft>
            </a:pPr>
            <a:r>
              <a:rPr lang="en-US" dirty="0" err="1" smtClean="0"/>
              <a:t>Fluoxetine</a:t>
            </a:r>
            <a:r>
              <a:rPr lang="en-US" dirty="0" smtClean="0"/>
              <a:t>	**Infant drug concentrations are elevated, &gt; 10% of maternal</a:t>
            </a:r>
          </a:p>
          <a:p>
            <a:pPr>
              <a:lnSpc>
                <a:spcPct val="80000"/>
              </a:lnSpc>
              <a:spcAft>
                <a:spcPct val="30000"/>
              </a:spcAft>
            </a:pPr>
            <a:r>
              <a:rPr lang="en-US" dirty="0" err="1" smtClean="0"/>
              <a:t>Citalopram</a:t>
            </a:r>
            <a:r>
              <a:rPr lang="en-US" dirty="0" smtClean="0"/>
              <a:t>	*Accumulates in breast milk. **Infant dose &gt; 10% of mother’s</a:t>
            </a:r>
          </a:p>
          <a:p>
            <a:endParaRPr lang="en-US" dirty="0" smtClean="0"/>
          </a:p>
        </p:txBody>
      </p:sp>
      <p:sp>
        <p:nvSpPr>
          <p:cNvPr id="166915" name="Slide Number Placeholder 3"/>
          <p:cNvSpPr>
            <a:spLocks noGrp="1"/>
          </p:cNvSpPr>
          <p:nvPr>
            <p:ph type="sldNum" sz="quarter" idx="5"/>
          </p:nvPr>
        </p:nvSpPr>
        <p:spPr>
          <a:noFill/>
        </p:spPr>
        <p:txBody>
          <a:bodyPr/>
          <a:lstStyle/>
          <a:p>
            <a:fld id="{4E8FF9BA-8494-4630-BFB7-8740AD369C85}" type="slidenum">
              <a:rPr lang="en-US" smtClean="0"/>
              <a:pPr/>
              <a:t>87</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4BD3BFD5-3352-4E9E-8511-46DAC1630198}" type="slidenum">
              <a:rPr lang="en-US" smtClean="0"/>
              <a:pPr/>
              <a:t>88</a:t>
            </a:fld>
            <a:endParaRPr 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fld id="{276D80F1-E2C9-4FA9-A254-FD8E0CFF3A77}" type="slidenum">
              <a:rPr lang="en-US" smtClean="0"/>
              <a:pPr/>
              <a:t>89</a:t>
            </a:fld>
            <a:endParaRPr lang="en-US"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cs typeface="Times New Roman" pitchFamily="18" charset="0"/>
              </a:rPr>
              <a:t>Birnbaum CS et al. Pediatrics 1999; 104(1): e11.</a:t>
            </a:r>
            <a:r>
              <a:rPr lang="en-US" sz="1200" dirty="0" smtClean="0">
                <a:latin typeface="Garamond" pitchFamily="18" charset="0"/>
              </a:rPr>
              <a:t> </a:t>
            </a:r>
          </a:p>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p>
            <a:fld id="{2B1F9F2F-0550-4F8E-BD84-F8C9B5657F52}" type="slidenum">
              <a:rPr lang="en-US" smtClean="0"/>
              <a:pPr/>
              <a:t>90</a:t>
            </a:fld>
            <a:endParaRPr lang="en-US"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a:spcBef>
                <a:spcPct val="50000"/>
              </a:spcBef>
            </a:pPr>
            <a:r>
              <a:rPr lang="en-US" sz="1200" dirty="0" err="1" smtClean="0">
                <a:cs typeface="Times New Roman" pitchFamily="18" charset="0"/>
              </a:rPr>
              <a:t>Viguerea</a:t>
            </a:r>
            <a:r>
              <a:rPr lang="en-US" sz="1200" dirty="0" smtClean="0">
                <a:cs typeface="Times New Roman" pitchFamily="18" charset="0"/>
              </a:rPr>
              <a:t> AC, APA. Atlanta, GA. May 2005. </a:t>
            </a:r>
          </a:p>
          <a:p>
            <a:pPr>
              <a:spcBef>
                <a:spcPct val="50000"/>
              </a:spcBef>
            </a:pPr>
            <a:r>
              <a:rPr lang="en-US" sz="1200" dirty="0" err="1" smtClean="0">
                <a:cs typeface="Times New Roman" pitchFamily="18" charset="0"/>
              </a:rPr>
              <a:t>Piontek</a:t>
            </a:r>
            <a:r>
              <a:rPr lang="en-US" sz="1200" dirty="0" smtClean="0">
                <a:cs typeface="Times New Roman" pitchFamily="18" charset="0"/>
              </a:rPr>
              <a:t> CM et al. J </a:t>
            </a:r>
            <a:r>
              <a:rPr lang="en-US" sz="1200" dirty="0" err="1" smtClean="0">
                <a:cs typeface="Times New Roman" pitchFamily="18" charset="0"/>
              </a:rPr>
              <a:t>Clin</a:t>
            </a:r>
            <a:r>
              <a:rPr lang="en-US" sz="1200" dirty="0" smtClean="0">
                <a:cs typeface="Times New Roman" pitchFamily="18" charset="0"/>
              </a:rPr>
              <a:t> Psych 2000; 61(3): 170-172</a:t>
            </a:r>
            <a:endParaRPr lang="en-US" dirty="0" smtClean="0"/>
          </a:p>
          <a:p>
            <a:endParaRPr lang="en-US" dirty="0" smtClean="0"/>
          </a:p>
          <a:p>
            <a:r>
              <a:rPr lang="en-US" dirty="0" smtClean="0"/>
              <a:t>No adverse effects during breast-feeding with </a:t>
            </a:r>
            <a:r>
              <a:rPr lang="en-US" dirty="0" err="1" smtClean="0"/>
              <a:t>Lamotrigine</a:t>
            </a:r>
            <a:r>
              <a:rPr lang="en-US" dirty="0" smtClean="0"/>
              <a:t>, </a:t>
            </a:r>
            <a:r>
              <a:rPr lang="en-US" dirty="0" err="1" smtClean="0"/>
              <a:t>Topiramate</a:t>
            </a:r>
            <a:r>
              <a:rPr lang="en-US" dirty="0" smtClean="0"/>
              <a:t>, </a:t>
            </a:r>
            <a:r>
              <a:rPr lang="en-US" dirty="0" err="1" smtClean="0"/>
              <a:t>oxcarbazepine</a:t>
            </a:r>
            <a:r>
              <a:rPr lang="en-US" dirty="0" smtClean="0"/>
              <a:t>. All are category C with limited data to define risk.</a:t>
            </a:r>
          </a:p>
          <a:p>
            <a:endParaRPr lang="en-US" dirty="0" smtClean="0"/>
          </a:p>
          <a:p>
            <a:r>
              <a:rPr lang="en-US" dirty="0" smtClean="0"/>
              <a:t>Lithium</a:t>
            </a:r>
          </a:p>
          <a:p>
            <a:r>
              <a:rPr lang="en-US" dirty="0" smtClean="0"/>
              <a:t>10 mother-infant pairs. Breast milk samples were obtained 4-12 weeks postpartum and within 12 hours of maternal dosage of lithium. Rule of halves: Milk contains half of the maternal serum concentration of lithium, and infant serum contains half that in maternal milk, so that lithium in infant serum is about ¼ of maternal serum. </a:t>
            </a:r>
          </a:p>
          <a:p>
            <a:endParaRPr lang="en-US" dirty="0" smtClean="0"/>
          </a:p>
          <a:p>
            <a:r>
              <a:rPr lang="en-US" dirty="0" smtClean="0"/>
              <a:t>Depakote</a:t>
            </a:r>
          </a:p>
          <a:p>
            <a:r>
              <a:rPr lang="en-US" dirty="0" smtClean="0"/>
              <a:t>One report of infant with thrombocytopenia and anemia that corrected after breast feeding was discontinued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p>
            <a:fld id="{0401F188-4E25-4908-9EA7-6F1C3DC68881}" type="slidenum">
              <a:rPr lang="en-US" smtClean="0"/>
              <a:pPr/>
              <a:t>91</a:t>
            </a:fld>
            <a:endParaRPr lang="en-US" smtClean="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r>
              <a:rPr lang="en-US" smtClean="0"/>
              <a:t>No data on ziprasidone and aripiprazole.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659DB010-F357-4839-ABA4-9E0AF790E47F}" type="slidenum">
              <a:rPr lang="en-US" smtClean="0"/>
              <a:pPr/>
              <a:t>8</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smtClean="0"/>
              <a:t>It is not risk free to allow a woman to suffer from antenatal depression. She is at higher risk for a wide range of difficulties associated with poor outcomes.</a:t>
            </a:r>
          </a:p>
          <a:p>
            <a:endParaRPr lang="en-US" dirty="0" smtClean="0"/>
          </a:p>
          <a:p>
            <a:r>
              <a:rPr lang="en-US" dirty="0" smtClean="0"/>
              <a:t>.</a:t>
            </a:r>
          </a:p>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8CE54297-3DED-4369-A7B2-D49189A89E67}" type="slidenum">
              <a:rPr lang="en-US" smtClean="0"/>
              <a:pPr/>
              <a:t>92</a:t>
            </a:fld>
            <a:endParaRPr lang="en-US"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smtClean="0"/>
              <a:t>The following are a sample of excellent resources for patients and physicians.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a:ln/>
        </p:spPr>
      </p:sp>
      <p:sp>
        <p:nvSpPr>
          <p:cNvPr id="191490" name="Notes Placeholder 2"/>
          <p:cNvSpPr>
            <a:spLocks noGrp="1"/>
          </p:cNvSpPr>
          <p:nvPr>
            <p:ph type="body" idx="1"/>
          </p:nvPr>
        </p:nvSpPr>
        <p:spPr>
          <a:noFill/>
          <a:ln/>
        </p:spPr>
        <p:txBody>
          <a:bodyPr/>
          <a:lstStyle/>
          <a:p>
            <a:endParaRPr lang="en-US" smtClean="0"/>
          </a:p>
        </p:txBody>
      </p:sp>
      <p:sp>
        <p:nvSpPr>
          <p:cNvPr id="191491" name="Slide Number Placeholder 3"/>
          <p:cNvSpPr>
            <a:spLocks noGrp="1"/>
          </p:cNvSpPr>
          <p:nvPr>
            <p:ph type="sldNum" sz="quarter" idx="5"/>
          </p:nvPr>
        </p:nvSpPr>
        <p:spPr>
          <a:noFill/>
        </p:spPr>
        <p:txBody>
          <a:bodyPr/>
          <a:lstStyle/>
          <a:p>
            <a:fld id="{1969A8EB-C4F3-4FA6-B7D8-12EFEB1EE092}" type="slidenum">
              <a:rPr lang="en-US" smtClean="0"/>
              <a:pPr/>
              <a:t>93</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a:ln/>
        </p:spPr>
      </p:sp>
      <p:sp>
        <p:nvSpPr>
          <p:cNvPr id="193538" name="Notes Placeholder 2"/>
          <p:cNvSpPr>
            <a:spLocks noGrp="1"/>
          </p:cNvSpPr>
          <p:nvPr>
            <p:ph type="body" idx="1"/>
          </p:nvPr>
        </p:nvSpPr>
        <p:spPr>
          <a:noFill/>
          <a:ln/>
        </p:spPr>
        <p:txBody>
          <a:bodyPr/>
          <a:lstStyle/>
          <a:p>
            <a:endParaRPr lang="en-US" dirty="0" smtClean="0"/>
          </a:p>
        </p:txBody>
      </p:sp>
      <p:sp>
        <p:nvSpPr>
          <p:cNvPr id="193539" name="Slide Number Placeholder 3"/>
          <p:cNvSpPr>
            <a:spLocks noGrp="1"/>
          </p:cNvSpPr>
          <p:nvPr>
            <p:ph type="sldNum" sz="quarter" idx="5"/>
          </p:nvPr>
        </p:nvSpPr>
        <p:spPr>
          <a:noFill/>
        </p:spPr>
        <p:txBody>
          <a:bodyPr/>
          <a:lstStyle/>
          <a:p>
            <a:fld id="{8F463855-6AE9-4E35-AACC-08452A4184E7}" type="slidenum">
              <a:rPr lang="en-US" smtClean="0"/>
              <a:pPr/>
              <a:t>94</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Finnegan 1986, Patrick 2012</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96</a:t>
            </a:fld>
            <a:endParaRPr lang="en-US" dirty="0"/>
          </a:p>
        </p:txBody>
      </p:sp>
    </p:spTree>
    <p:extLst>
      <p:ext uri="{BB962C8B-B14F-4D97-AF65-F5344CB8AC3E}">
        <p14:creationId xmlns="" xmlns:p14="http://schemas.microsoft.com/office/powerpoint/2010/main" val="24390614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1" charset="-128"/>
                <a:cs typeface="ＭＳ Ｐゴシック" pitchFamily="1" charset="-128"/>
              </a:rPr>
              <a:t>Fischer 2006</a:t>
            </a: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Benefits of MMT – decreased risk of intermittent withdrawal </a:t>
            </a:r>
            <a:r>
              <a:rPr lang="en-US" dirty="0" err="1" smtClean="0">
                <a:ea typeface="ＭＳ Ｐゴシック"/>
                <a:cs typeface="ＭＳ Ｐゴシック"/>
              </a:rPr>
              <a:t>bc</a:t>
            </a:r>
            <a:r>
              <a:rPr lang="en-US" dirty="0" smtClean="0">
                <a:ea typeface="ＭＳ Ｐゴシック"/>
                <a:cs typeface="ＭＳ Ｐゴシック"/>
              </a:rPr>
              <a:t> long acting, reducing criminal activity and thereby reducing risk, structured treatment (usually), decrease in cravings</a:t>
            </a: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Drawbacks – clinic setting, have to stand in lines with others who may be high or even selling, usually higher doses (&gt;80mg???? To decrease cravings), can feel punitive, more sedating</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0F9E3A-B717-4352-9C52-D5866879E769}" type="slidenum">
              <a:rPr lang="en-US">
                <a:ea typeface="ＭＳ Ｐゴシック" pitchFamily="1" charset="-128"/>
                <a:cs typeface="ＭＳ Ｐゴシック" pitchFamily="1" charset="-128"/>
              </a:rPr>
              <a:pPr fontAlgn="base">
                <a:spcBef>
                  <a:spcPct val="0"/>
                </a:spcBef>
                <a:spcAft>
                  <a:spcPct val="0"/>
                </a:spcAft>
                <a:defRPr/>
              </a:pPr>
              <a:t>97</a:t>
            </a:fld>
            <a:endParaRPr lang="en-US">
              <a:ea typeface="ＭＳ Ｐゴシック" pitchFamily="1" charset="-128"/>
              <a:cs typeface="ＭＳ Ｐゴシック" pitchFamily="1"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a:cs typeface="ＭＳ Ｐゴシック"/>
              </a:rPr>
              <a:t>There are no head to head studies of fetal outcomes of MMT </a:t>
            </a:r>
            <a:r>
              <a:rPr lang="en-US" dirty="0" err="1" smtClean="0">
                <a:ea typeface="ＭＳ Ｐゴシック"/>
                <a:cs typeface="ＭＳ Ｐゴシック"/>
              </a:rPr>
              <a:t>vs</a:t>
            </a:r>
            <a:r>
              <a:rPr lang="en-US" dirty="0" smtClean="0">
                <a:ea typeface="ＭＳ Ｐゴシック"/>
                <a:cs typeface="ＭＳ Ｐゴシック"/>
              </a:rPr>
              <a:t> methadone detox</a:t>
            </a:r>
          </a:p>
          <a:p>
            <a:endParaRPr lang="en-US" dirty="0" smtClean="0">
              <a:ea typeface="ＭＳ Ｐゴシック"/>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solidFill>
                  <a:srgbClr val="898989"/>
                </a:solidFill>
                <a:ea typeface="ＭＳ Ｐゴシック" pitchFamily="1" charset="-128"/>
                <a:cs typeface="ＭＳ Ｐゴシック" pitchFamily="1" charset="-128"/>
              </a:rPr>
              <a:t>Hulse</a:t>
            </a:r>
            <a:r>
              <a:rPr lang="en-US" dirty="0" smtClean="0">
                <a:solidFill>
                  <a:srgbClr val="898989"/>
                </a:solidFill>
                <a:ea typeface="ＭＳ Ｐゴシック" pitchFamily="1" charset="-128"/>
                <a:cs typeface="ＭＳ Ｐゴシック" pitchFamily="1" charset="-128"/>
              </a:rPr>
              <a:t> 1998, </a:t>
            </a:r>
            <a:r>
              <a:rPr lang="en-US" dirty="0" err="1" smtClean="0">
                <a:solidFill>
                  <a:srgbClr val="898989"/>
                </a:solidFill>
                <a:ea typeface="ＭＳ Ｐゴシック" pitchFamily="1" charset="-128"/>
                <a:cs typeface="ＭＳ Ｐゴシック" pitchFamily="1" charset="-128"/>
              </a:rPr>
              <a:t>Luty</a:t>
            </a:r>
            <a:r>
              <a:rPr lang="en-US" dirty="0" smtClean="0">
                <a:solidFill>
                  <a:srgbClr val="898989"/>
                </a:solidFill>
                <a:ea typeface="ＭＳ Ｐゴシック" pitchFamily="1" charset="-128"/>
                <a:cs typeface="ＭＳ Ｐゴシック" pitchFamily="1" charset="-128"/>
              </a:rPr>
              <a:t> 2003, </a:t>
            </a:r>
            <a:r>
              <a:rPr lang="en-US" dirty="0" err="1" smtClean="0">
                <a:solidFill>
                  <a:srgbClr val="898989"/>
                </a:solidFill>
                <a:ea typeface="ＭＳ Ｐゴシック" pitchFamily="1" charset="-128"/>
                <a:cs typeface="ＭＳ Ｐゴシック" pitchFamily="1" charset="-128"/>
              </a:rPr>
              <a:t>Bhuvaneswar</a:t>
            </a:r>
            <a:r>
              <a:rPr lang="en-US" dirty="0" smtClean="0">
                <a:solidFill>
                  <a:srgbClr val="898989"/>
                </a:solidFill>
                <a:ea typeface="ＭＳ Ｐゴシック" pitchFamily="1" charset="-128"/>
                <a:cs typeface="ＭＳ Ｐゴシック" pitchFamily="1" charset="-128"/>
              </a:rPr>
              <a:t> 2008, Park 2012</a:t>
            </a: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CDAE48E-074C-4122-B48B-AF0841C5002A}" type="slidenum">
              <a:rPr lang="en-US" smtClean="0"/>
              <a:pPr>
                <a:defRPr/>
              </a:pPr>
              <a:t>98</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Park 2012</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100</a:t>
            </a:fld>
            <a:endParaRPr lang="en-US" dirty="0"/>
          </a:p>
        </p:txBody>
      </p:sp>
    </p:spTree>
    <p:extLst>
      <p:ext uri="{BB962C8B-B14F-4D97-AF65-F5344CB8AC3E}">
        <p14:creationId xmlns="" xmlns:p14="http://schemas.microsoft.com/office/powerpoint/2010/main" val="6644118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AAA369-5D8F-4E38-9677-AB983C6ED269}" type="slidenum">
              <a:rPr lang="en-US">
                <a:ea typeface="ＭＳ Ｐゴシック" pitchFamily="1" charset="-128"/>
                <a:cs typeface="ＭＳ Ｐゴシック" pitchFamily="1" charset="-128"/>
              </a:rPr>
              <a:pPr fontAlgn="base">
                <a:spcBef>
                  <a:spcPct val="0"/>
                </a:spcBef>
                <a:spcAft>
                  <a:spcPct val="0"/>
                </a:spcAft>
                <a:defRPr/>
              </a:pPr>
              <a:t>104</a:t>
            </a:fld>
            <a:endParaRPr lang="en-US">
              <a:ea typeface="ＭＳ Ｐゴシック" pitchFamily="1" charset="-128"/>
              <a:cs typeface="ＭＳ Ｐゴシック" pitchFamily="1" charset="-128"/>
            </a:endParaRPr>
          </a:p>
        </p:txBody>
      </p:sp>
      <p:sp>
        <p:nvSpPr>
          <p:cNvPr id="3481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EA1813-73FF-44F1-BFA9-51A1FE4AB6A7}" type="slidenum">
              <a:rPr lang="en-US" sz="1200">
                <a:latin typeface="Calibri" pitchFamily="34" charset="0"/>
              </a:rPr>
              <a:pPr algn="r"/>
              <a:t>105</a:t>
            </a:fld>
            <a:endParaRPr lang="en-US" sz="1200">
              <a:latin typeface="Calibri" pitchFamily="34"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i="0" dirty="0" smtClean="0">
                <a:latin typeface="Constantia" pitchFamily="18" charset="0"/>
              </a:rPr>
              <a:t>Greene P.  Outpatient Drug Utilization Trends for Buprenorphine Years 2002-2009. </a:t>
            </a:r>
          </a:p>
          <a:p>
            <a:pPr eaLnBrk="1" hangingPunct="1">
              <a:spcBef>
                <a:spcPct val="0"/>
              </a:spcBef>
            </a:pPr>
            <a:endParaRPr lang="en-US" dirty="0" smtClean="0">
              <a:ea typeface="ＭＳ Ｐゴシック"/>
              <a:cs typeface="ＭＳ Ｐゴシック"/>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Jones 2010, </a:t>
            </a:r>
            <a:r>
              <a:rPr lang="en-US" dirty="0" err="1" smtClean="0"/>
              <a:t>Blandthorn</a:t>
            </a:r>
            <a:r>
              <a:rPr lang="en-US" dirty="0" smtClean="0"/>
              <a:t> 2011, Park 2012</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106</a:t>
            </a:fld>
            <a:endParaRPr lang="en-US" dirty="0"/>
          </a:p>
        </p:txBody>
      </p:sp>
    </p:spTree>
    <p:extLst>
      <p:ext uri="{BB962C8B-B14F-4D97-AF65-F5344CB8AC3E}">
        <p14:creationId xmlns="" xmlns:p14="http://schemas.microsoft.com/office/powerpoint/2010/main" val="131128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smtClean="0"/>
              <a:t>Identification of depression is under recognized and undertreated during pregnancy.</a:t>
            </a:r>
          </a:p>
        </p:txBody>
      </p:sp>
      <p:sp>
        <p:nvSpPr>
          <p:cNvPr id="33795" name="Slide Number Placeholder 3"/>
          <p:cNvSpPr>
            <a:spLocks noGrp="1"/>
          </p:cNvSpPr>
          <p:nvPr>
            <p:ph type="sldNum" sz="quarter" idx="5"/>
          </p:nvPr>
        </p:nvSpPr>
        <p:spPr>
          <a:noFill/>
        </p:spPr>
        <p:txBody>
          <a:bodyPr/>
          <a:lstStyle/>
          <a:p>
            <a:fld id="{D12300B6-7FCD-43CB-A921-7EC1B63C77CA}" type="slidenum">
              <a:rPr lang="en-US" smtClean="0"/>
              <a:pPr/>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Jones 2010, Jones 2012</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107</a:t>
            </a:fld>
            <a:endParaRPr lang="en-US" dirty="0"/>
          </a:p>
        </p:txBody>
      </p:sp>
    </p:spTree>
    <p:extLst>
      <p:ext uri="{BB962C8B-B14F-4D97-AF65-F5344CB8AC3E}">
        <p14:creationId xmlns="" xmlns:p14="http://schemas.microsoft.com/office/powerpoint/2010/main" val="24122557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Jones 2012</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108</a:t>
            </a:fld>
            <a:endParaRPr lang="en-US" dirty="0"/>
          </a:p>
        </p:txBody>
      </p:sp>
    </p:spTree>
    <p:extLst>
      <p:ext uri="{BB962C8B-B14F-4D97-AF65-F5344CB8AC3E}">
        <p14:creationId xmlns="" xmlns:p14="http://schemas.microsoft.com/office/powerpoint/2010/main" val="3620571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Jones 2010, Jones 2012</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110</a:t>
            </a:fld>
            <a:endParaRPr lang="en-US" dirty="0"/>
          </a:p>
        </p:txBody>
      </p:sp>
    </p:spTree>
    <p:extLst>
      <p:ext uri="{BB962C8B-B14F-4D97-AF65-F5344CB8AC3E}">
        <p14:creationId xmlns="" xmlns:p14="http://schemas.microsoft.com/office/powerpoint/2010/main" val="27509177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Alford 2006, </a:t>
            </a:r>
            <a:r>
              <a:rPr lang="en-US" dirty="0" err="1" smtClean="0"/>
              <a:t>Meye</a:t>
            </a:r>
            <a:r>
              <a:rPr lang="en-US" dirty="0" smtClean="0"/>
              <a:t> 2010, Park 2012</a:t>
            </a:r>
          </a:p>
          <a:p>
            <a:endParaRPr lang="en-US" dirty="0"/>
          </a:p>
        </p:txBody>
      </p:sp>
      <p:sp>
        <p:nvSpPr>
          <p:cNvPr id="4" name="Slide Number Placeholder 3"/>
          <p:cNvSpPr>
            <a:spLocks noGrp="1"/>
          </p:cNvSpPr>
          <p:nvPr>
            <p:ph type="sldNum" sz="quarter" idx="10"/>
          </p:nvPr>
        </p:nvSpPr>
        <p:spPr/>
        <p:txBody>
          <a:bodyPr/>
          <a:lstStyle/>
          <a:p>
            <a:pPr>
              <a:defRPr/>
            </a:pPr>
            <a:fld id="{189413EF-1848-480D-80EF-DDECA431117C}" type="slidenum">
              <a:rPr lang="en-US" smtClean="0"/>
              <a:pPr>
                <a:defRPr/>
              </a:pPr>
              <a:t>112</a:t>
            </a:fld>
            <a:endParaRPr lang="en-US" dirty="0"/>
          </a:p>
        </p:txBody>
      </p:sp>
    </p:spTree>
    <p:extLst>
      <p:ext uri="{BB962C8B-B14F-4D97-AF65-F5344CB8AC3E}">
        <p14:creationId xmlns="" xmlns:p14="http://schemas.microsoft.com/office/powerpoint/2010/main" val="146133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dirty="0" smtClean="0"/>
              <a:t>Symptoms of depression can be overlooked because somatic symptoms of depression (fatigue, weight change, changes in appetite) can be easily attributed to the pregnancy; no thought given to potential alternative cause.</a:t>
            </a:r>
          </a:p>
        </p:txBody>
      </p:sp>
      <p:sp>
        <p:nvSpPr>
          <p:cNvPr id="35843" name="Slide Number Placeholder 3"/>
          <p:cNvSpPr>
            <a:spLocks noGrp="1"/>
          </p:cNvSpPr>
          <p:nvPr>
            <p:ph type="sldNum" sz="quarter" idx="5"/>
          </p:nvPr>
        </p:nvSpPr>
        <p:spPr>
          <a:noFill/>
        </p:spPr>
        <p:txBody>
          <a:bodyPr/>
          <a:lstStyle/>
          <a:p>
            <a:fld id="{9F55B6A6-E76F-4E68-B67C-3EA18893A34E}"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p:nvPicPr>
        <p:blipFill>
          <a:blip r:embed="rId2" cstate="print">
            <a:alphaModFix amt="45000"/>
            <a:extLst>
              <a:ext uri="{BEBA8EAE-BF5A-486C-A8C5-ECC9F3942E4B}">
                <a14:imgProps xmlns:a14="http://schemas.microsoft.com/office/drawing/2010/main" xmlns="">
                  <a14:imgLayer r:embed="rId3">
                    <a14:imgEffect>
                      <a14:sharpenSoften amount="67000"/>
                    </a14:imgEffect>
                  </a14:imgLayer>
                </a14:imgProps>
              </a:ext>
              <a:ext uri="{28A0092B-C50C-407E-A947-70E740481C1C}">
                <a14:useLocalDpi xmlns:a14="http://schemas.microsoft.com/office/drawing/2010/main" xmlns="" val="0"/>
              </a:ext>
            </a:extLst>
          </a:blip>
          <a:stretch>
            <a:fillRect/>
          </a:stretch>
        </p:blipFill>
        <p:spPr>
          <a:xfrm>
            <a:off x="166686" y="1221183"/>
            <a:ext cx="6962245" cy="5467147"/>
          </a:xfrm>
          <a:prstGeom prst="rect">
            <a:avLst/>
          </a:prstGeom>
        </p:spPr>
      </p:pic>
      <p:sp>
        <p:nvSpPr>
          <p:cNvPr id="2" name="Title 1"/>
          <p:cNvSpPr>
            <a:spLocks noGrp="1"/>
          </p:cNvSpPr>
          <p:nvPr>
            <p:ph type="ctrTitle" hasCustomPrompt="1"/>
          </p:nvPr>
        </p:nvSpPr>
        <p:spPr>
          <a:xfrm>
            <a:off x="1256788" y="2553747"/>
            <a:ext cx="6633601" cy="1019176"/>
          </a:xfrm>
        </p:spPr>
        <p:txBody>
          <a:bodyPr>
            <a:normAutofit/>
          </a:bodyPr>
          <a:lstStyle>
            <a:lvl1pPr algn="ctr">
              <a:defRPr sz="4000">
                <a:solidFill>
                  <a:srgbClr val="177D38"/>
                </a:solidFill>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1294887" y="3581909"/>
            <a:ext cx="6557402"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pic>
        <p:nvPicPr>
          <p:cNvPr id="23" name="Picture 22" descr="APM logo [300dpi], large.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06719" y="862447"/>
            <a:ext cx="1533738" cy="1528822"/>
          </a:xfrm>
          <a:prstGeom prst="rect">
            <a:avLst/>
          </a:prstGeom>
          <a:ln w="25400" cap="sq" cmpd="sng">
            <a:noFill/>
            <a:miter lim="800000"/>
          </a:ln>
        </p:spPr>
      </p:pic>
      <p:sp>
        <p:nvSpPr>
          <p:cNvPr id="25" name="TextBox 24"/>
          <p:cNvSpPr txBox="1"/>
          <p:nvPr/>
        </p:nvSpPr>
        <p:spPr>
          <a:xfrm>
            <a:off x="1402821" y="5927933"/>
            <a:ext cx="6341534" cy="461665"/>
          </a:xfrm>
          <a:prstGeom prst="rect">
            <a:avLst/>
          </a:prstGeom>
          <a:noFill/>
        </p:spPr>
        <p:txBody>
          <a:bodyPr wrap="square" rtlCol="0">
            <a:spAutoFit/>
          </a:bodyPr>
          <a:lstStyle/>
          <a:p>
            <a:pPr algn="ctr"/>
            <a:r>
              <a:rPr lang="en-US" sz="2400" dirty="0" smtClean="0">
                <a:solidFill>
                  <a:srgbClr val="105A25"/>
                </a:solidFill>
                <a:latin typeface="Calibri"/>
              </a:rPr>
              <a:t>ACADEMY OF PSYCHOSOMATIC MEDICINE</a:t>
            </a:r>
            <a:endParaRPr lang="en-US" sz="2400" dirty="0">
              <a:solidFill>
                <a:srgbClr val="105A25"/>
              </a:solidFill>
            </a:endParaRPr>
          </a:p>
        </p:txBody>
      </p:sp>
      <p:sp>
        <p:nvSpPr>
          <p:cNvPr id="26" name="TextBox 25"/>
          <p:cNvSpPr txBox="1"/>
          <p:nvPr/>
        </p:nvSpPr>
        <p:spPr>
          <a:xfrm>
            <a:off x="217488" y="6293597"/>
            <a:ext cx="8712200" cy="369332"/>
          </a:xfrm>
          <a:prstGeom prst="rect">
            <a:avLst/>
          </a:prstGeom>
          <a:noFill/>
        </p:spPr>
        <p:txBody>
          <a:bodyPr wrap="square" rtlCol="0">
            <a:spAutoFit/>
          </a:bodyPr>
          <a:lstStyle/>
          <a:p>
            <a:pPr algn="ctr"/>
            <a:r>
              <a:rPr lang="en-US" dirty="0" smtClean="0">
                <a:solidFill>
                  <a:srgbClr val="389155"/>
                </a:solidFill>
                <a:latin typeface="Calibri"/>
              </a:rPr>
              <a:t>Psychiatrists Providing Collaborative Care for Physical and Mental Health</a:t>
            </a:r>
            <a:endParaRPr lang="en-US" dirty="0">
              <a:solidFill>
                <a:srgbClr val="389155"/>
              </a:solidFill>
            </a:endParaRPr>
          </a:p>
        </p:txBody>
      </p:sp>
      <p:sp>
        <p:nvSpPr>
          <p:cNvPr id="27" name="Rectangle 26"/>
          <p:cNvSpPr/>
          <p:nvPr/>
        </p:nvSpPr>
        <p:spPr>
          <a:xfrm>
            <a:off x="42335" y="67730"/>
            <a:ext cx="9055943"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10067" y="177798"/>
            <a:ext cx="8923866"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42395222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704792" y="6474883"/>
            <a:ext cx="362712" cy="365125"/>
          </a:xfrm>
          <a:noFill/>
          <a:ln>
            <a:noFill/>
          </a:ln>
        </p:spPr>
        <p:txBody>
          <a:bodyPr/>
          <a:lstStyle>
            <a:lvl1pPr algn="r">
              <a:defRPr sz="1000">
                <a:solidFill>
                  <a:srgbClr val="177D38"/>
                </a:solidFill>
              </a:defRPr>
            </a:lvl1pPr>
          </a:lstStyle>
          <a:p>
            <a:pPr>
              <a:defRPr/>
            </a:pPr>
            <a:fld id="{B08C68DF-A96A-4612-8A28-A42D5BDEE629}" type="slidenum">
              <a:rPr lang="en-US" smtClean="0"/>
              <a:pPr>
                <a:defRPr/>
              </a:pPr>
              <a:t>‹#›</a:t>
            </a:fld>
            <a:endParaRPr lang="en-US" dirty="0"/>
          </a:p>
        </p:txBody>
      </p:sp>
      <p:grpSp>
        <p:nvGrpSpPr>
          <p:cNvPr id="4" name="Group 39"/>
          <p:cNvGrpSpPr/>
          <p:nvPr/>
        </p:nvGrpSpPr>
        <p:grpSpPr>
          <a:xfrm>
            <a:off x="482607" y="0"/>
            <a:ext cx="8678327"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pic>
        <p:nvPicPr>
          <p:cNvPr id="39" name="Picture 38" descr="APM logo [300dpi], larg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70"/>
            <a:ext cx="459341" cy="457869"/>
          </a:xfrm>
          <a:prstGeom prst="rect">
            <a:avLst/>
          </a:prstGeom>
        </p:spPr>
      </p:pic>
      <p:sp>
        <p:nvSpPr>
          <p:cNvPr id="47" name="TextBox 46"/>
          <p:cNvSpPr txBox="1"/>
          <p:nvPr/>
        </p:nvSpPr>
        <p:spPr>
          <a:xfrm>
            <a:off x="90488" y="6534093"/>
            <a:ext cx="6341534" cy="246221"/>
          </a:xfrm>
          <a:prstGeom prst="rect">
            <a:avLst/>
          </a:prstGeom>
          <a:noFill/>
        </p:spPr>
        <p:txBody>
          <a:bodyPr wrap="square" rtlCol="0">
            <a:spAutoFit/>
          </a:bodyPr>
          <a:lstStyle/>
          <a:p>
            <a:r>
              <a:rPr lang="en-US" sz="1000" dirty="0" smtClean="0">
                <a:solidFill>
                  <a:srgbClr val="105A25"/>
                </a:solidFill>
                <a:latin typeface="Calibri"/>
              </a:rPr>
              <a:t>Academy Of Psychosomatic Medicine</a:t>
            </a:r>
            <a:endParaRPr lang="en-US" sz="1000" dirty="0">
              <a:solidFill>
                <a:srgbClr val="105A25"/>
              </a:solidFill>
            </a:endParaRPr>
          </a:p>
        </p:txBody>
      </p:sp>
    </p:spTree>
    <p:extLst>
      <p:ext uri="{BB962C8B-B14F-4D97-AF65-F5344CB8AC3E}">
        <p14:creationId xmlns:p14="http://schemas.microsoft.com/office/powerpoint/2010/main" xmlns="" val="12704190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048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3581400" cy="394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81400" cy="394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CAC5F1-A08D-479A-B22F-43004DF4EC4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367270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0" r:id="rId3"/>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regnancyregistry.gsk.com/buprop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abble.com/CS/blogs/strollerderby/2007/09/01-07/BreastfeedingBaby.jpg"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www.womensmentalhealth.or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www.4women.gov/" TargetMode="External"/><Relationship Id="rId4" Type="http://schemas.openxmlformats.org/officeDocument/2006/relationships/hyperlink" Target="http://www.postpartum.net/"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toxnet.nlm.nih.gov/" TargetMode="External"/><Relationship Id="rId7" Type="http://schemas.openxmlformats.org/officeDocument/2006/relationships/hyperlink" Target="http://depts.washington.edu/terisweb"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www.reprotox.org/" TargetMode="External"/><Relationship Id="rId5" Type="http://schemas.openxmlformats.org/officeDocument/2006/relationships/hyperlink" Target="http://www.motherisk.org/" TargetMode="External"/><Relationship Id="rId4" Type="http://schemas.openxmlformats.org/officeDocument/2006/relationships/hyperlink" Target="http://www.mededppd.org/"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53747"/>
            <a:ext cx="8001000" cy="1019176"/>
          </a:xfrm>
        </p:spPr>
        <p:txBody>
          <a:bodyPr>
            <a:normAutofit fontScale="90000"/>
          </a:bodyPr>
          <a:lstStyle/>
          <a:p>
            <a:r>
              <a:rPr lang="en-US" b="1" dirty="0" smtClean="0"/>
              <a:t>Treatment Considerations in Antenatal and Postpartum Psychiatric Illnesses</a:t>
            </a:r>
            <a:endParaRPr lang="en-US" b="1" dirty="0"/>
          </a:p>
        </p:txBody>
      </p:sp>
      <p:sp>
        <p:nvSpPr>
          <p:cNvPr id="3" name="Subtitle 2"/>
          <p:cNvSpPr>
            <a:spLocks noGrp="1"/>
          </p:cNvSpPr>
          <p:nvPr>
            <p:ph type="subTitle" idx="1"/>
          </p:nvPr>
        </p:nvSpPr>
        <p:spPr/>
        <p:txBody>
          <a:bodyPr/>
          <a:lstStyle/>
          <a:p>
            <a:r>
              <a:rPr lang="en-US" dirty="0"/>
              <a:t>APM Resident Education Curriculum</a:t>
            </a:r>
          </a:p>
        </p:txBody>
      </p:sp>
      <p:sp>
        <p:nvSpPr>
          <p:cNvPr id="4" name="TextBox 3"/>
          <p:cNvSpPr txBox="1"/>
          <p:nvPr/>
        </p:nvSpPr>
        <p:spPr>
          <a:xfrm>
            <a:off x="1905000" y="4267200"/>
            <a:ext cx="5562600" cy="1384995"/>
          </a:xfrm>
          <a:prstGeom prst="rect">
            <a:avLst/>
          </a:prstGeom>
          <a:noFill/>
        </p:spPr>
        <p:txBody>
          <a:bodyPr wrap="square" rtlCol="0">
            <a:spAutoFit/>
          </a:bodyPr>
          <a:lstStyle/>
          <a:p>
            <a:pPr algn="ctr" eaLnBrk="1" hangingPunct="1"/>
            <a:r>
              <a:rPr lang="en-US" sz="2400" dirty="0" smtClean="0"/>
              <a:t>Christina L. </a:t>
            </a:r>
            <a:r>
              <a:rPr lang="en-US" sz="2400" dirty="0" err="1" smtClean="0"/>
              <a:t>Wichman</a:t>
            </a:r>
            <a:r>
              <a:rPr lang="en-US" sz="2400" dirty="0" smtClean="0"/>
              <a:t>, DO, FAPM</a:t>
            </a:r>
            <a:endParaRPr lang="en-US" sz="2800" dirty="0" smtClean="0"/>
          </a:p>
          <a:p>
            <a:pPr algn="ctr" eaLnBrk="1" hangingPunct="1"/>
            <a:r>
              <a:rPr lang="en-US" sz="2000" dirty="0" smtClean="0"/>
              <a:t>Associate Professor of Psychiatry and Behavioral Medicine</a:t>
            </a:r>
          </a:p>
          <a:p>
            <a:pPr algn="ctr" eaLnBrk="1" hangingPunct="1"/>
            <a:r>
              <a:rPr lang="en-US" sz="2000" dirty="0" smtClean="0"/>
              <a:t>Medical College of Wisconsin</a:t>
            </a:r>
            <a:endParaRPr lang="en-US" sz="2800" dirty="0" smtClean="0"/>
          </a:p>
        </p:txBody>
      </p:sp>
      <p:sp>
        <p:nvSpPr>
          <p:cNvPr id="5" name="Rectangle 4"/>
          <p:cNvSpPr/>
          <p:nvPr/>
        </p:nvSpPr>
        <p:spPr>
          <a:xfrm>
            <a:off x="6858000" y="5105400"/>
            <a:ext cx="1981200" cy="954107"/>
          </a:xfrm>
          <a:prstGeom prst="rect">
            <a:avLst/>
          </a:prstGeom>
        </p:spPr>
        <p:txBody>
          <a:bodyPr wrap="square">
            <a:spAutoFit/>
          </a:bodyPr>
          <a:lstStyle/>
          <a:p>
            <a:pPr algn="ctr"/>
            <a:r>
              <a:rPr lang="en-US" sz="1400" dirty="0" smtClean="0">
                <a:solidFill>
                  <a:srgbClr val="000000"/>
                </a:solidFill>
              </a:rPr>
              <a:t>Updated</a:t>
            </a:r>
          </a:p>
          <a:p>
            <a:pPr algn="ctr"/>
            <a:r>
              <a:rPr lang="en-US" sz="1400" u="sng" dirty="0" smtClean="0">
                <a:solidFill>
                  <a:srgbClr val="000000"/>
                </a:solidFill>
              </a:rPr>
              <a:t>Fall 2013</a:t>
            </a:r>
          </a:p>
          <a:p>
            <a:pPr algn="ctr"/>
            <a:r>
              <a:rPr lang="en-US" sz="1400" dirty="0" smtClean="0">
                <a:solidFill>
                  <a:srgbClr val="000000"/>
                </a:solidFill>
              </a:rPr>
              <a:t>Christina </a:t>
            </a:r>
            <a:r>
              <a:rPr lang="en-US" sz="1400" dirty="0" err="1" smtClean="0">
                <a:solidFill>
                  <a:srgbClr val="000000"/>
                </a:solidFill>
              </a:rPr>
              <a:t>Wichman</a:t>
            </a:r>
            <a:r>
              <a:rPr lang="en-US" sz="1400" dirty="0" smtClean="0">
                <a:solidFill>
                  <a:srgbClr val="000000"/>
                </a:solidFill>
              </a:rPr>
              <a:t>, DO</a:t>
            </a:r>
          </a:p>
        </p:txBody>
      </p:sp>
    </p:spTree>
    <p:extLst>
      <p:ext uri="{BB962C8B-B14F-4D97-AF65-F5344CB8AC3E}">
        <p14:creationId xmlns:p14="http://schemas.microsoft.com/office/powerpoint/2010/main" xmlns="" val="85986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p:nvPr>
        </p:nvSpPr>
        <p:spPr>
          <a:xfrm>
            <a:off x="228600" y="381000"/>
            <a:ext cx="8610600" cy="1295400"/>
          </a:xfrm>
        </p:spPr>
        <p:txBody>
          <a:bodyPr>
            <a:normAutofit fontScale="90000"/>
          </a:bodyPr>
          <a:lstStyle/>
          <a:p>
            <a:pPr eaLnBrk="1" hangingPunct="1"/>
            <a:r>
              <a:rPr lang="en-US" sz="4000" b="1" dirty="0" smtClean="0"/>
              <a:t>Symptoms of Depression</a:t>
            </a:r>
            <a:br>
              <a:rPr lang="en-US" sz="4000" b="1" dirty="0" smtClean="0"/>
            </a:br>
            <a:r>
              <a:rPr lang="en-US" sz="4000" b="1" dirty="0" smtClean="0"/>
              <a:t>in Pregnancy</a:t>
            </a:r>
          </a:p>
        </p:txBody>
      </p:sp>
      <p:sp>
        <p:nvSpPr>
          <p:cNvPr id="34818" name="Rectangle 3"/>
          <p:cNvSpPr>
            <a:spLocks noGrp="1" noChangeArrowheads="1"/>
          </p:cNvSpPr>
          <p:nvPr>
            <p:ph idx="1"/>
          </p:nvPr>
        </p:nvSpPr>
        <p:spPr>
          <a:xfrm>
            <a:off x="457200" y="1828800"/>
            <a:ext cx="8229600" cy="4297363"/>
          </a:xfrm>
        </p:spPr>
        <p:txBody>
          <a:bodyPr>
            <a:normAutofit/>
          </a:bodyPr>
          <a:lstStyle/>
          <a:p>
            <a:pPr eaLnBrk="1" hangingPunct="1"/>
            <a:r>
              <a:rPr lang="en-US" dirty="0" smtClean="0"/>
              <a:t>Depression may be overlooked in pregnancy</a:t>
            </a:r>
          </a:p>
          <a:p>
            <a:pPr eaLnBrk="1" hangingPunct="1"/>
            <a:r>
              <a:rPr lang="en-US" dirty="0" smtClean="0"/>
              <a:t>Symptoms related to somatic experiences of pregnancy often cloud diagnosis</a:t>
            </a:r>
          </a:p>
          <a:p>
            <a:pPr lvl="1" eaLnBrk="1" hangingPunct="1"/>
            <a:r>
              <a:rPr lang="en-US" dirty="0" smtClean="0"/>
              <a:t>Poor sleep, appetite changes, decreased energy, decreased libido</a:t>
            </a:r>
          </a:p>
          <a:p>
            <a:pPr eaLnBrk="1" hangingPunct="1"/>
            <a:r>
              <a:rPr lang="en-US" dirty="0" smtClean="0"/>
              <a:t>Use “emotional” symptoms to guide diagnosis: lack of interest in pregnancy, guilty ruminations, profound </a:t>
            </a:r>
            <a:r>
              <a:rPr lang="en-US" dirty="0" err="1" smtClean="0"/>
              <a:t>anhedonia</a:t>
            </a:r>
            <a:r>
              <a:rPr lang="en-US" dirty="0" smtClean="0"/>
              <a:t>, passive death wish, suicidal ideation</a:t>
            </a:r>
          </a:p>
          <a:p>
            <a:pPr eaLnBrk="1" hangingPunct="1"/>
            <a:endParaRPr lang="en-US" dirty="0" smtClean="0"/>
          </a:p>
        </p:txBody>
      </p:sp>
      <p:sp>
        <p:nvSpPr>
          <p:cNvPr id="34819" name="Slide Number Placeholder 3"/>
          <p:cNvSpPr>
            <a:spLocks noGrp="1"/>
          </p:cNvSpPr>
          <p:nvPr>
            <p:ph type="sldNum" sz="quarter" idx="12"/>
          </p:nvPr>
        </p:nvSpPr>
        <p:spPr>
          <a:xfrm>
            <a:off x="8077200" y="6492875"/>
            <a:ext cx="1066800" cy="365125"/>
          </a:xfrm>
          <a:noFill/>
        </p:spPr>
        <p:txBody>
          <a:bodyPr/>
          <a:lstStyle/>
          <a:p>
            <a:fld id="{0F43ECD0-C54D-4EA0-A30B-CB4264FA7BD7}" type="slidenum">
              <a:rPr lang="en-US" smtClean="0"/>
              <a:pPr/>
              <a:t>10</a:t>
            </a:fld>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b="1" dirty="0" smtClean="0"/>
              <a:t>Methadone – Maternal Considerations </a:t>
            </a:r>
            <a:endParaRPr lang="en-US" b="1" dirty="0"/>
          </a:p>
        </p:txBody>
      </p:sp>
      <p:sp>
        <p:nvSpPr>
          <p:cNvPr id="3" name="Content Placeholder 2"/>
          <p:cNvSpPr>
            <a:spLocks noGrp="1"/>
          </p:cNvSpPr>
          <p:nvPr>
            <p:ph idx="1"/>
          </p:nvPr>
        </p:nvSpPr>
        <p:spPr/>
        <p:txBody>
          <a:bodyPr/>
          <a:lstStyle/>
          <a:p>
            <a:r>
              <a:rPr lang="en-US" dirty="0" err="1" smtClean="0"/>
              <a:t>Pharmacodynamics</a:t>
            </a:r>
            <a:r>
              <a:rPr lang="en-US" dirty="0" smtClean="0"/>
              <a:t> during pregnancy:</a:t>
            </a:r>
          </a:p>
          <a:p>
            <a:pPr lvl="1"/>
            <a:r>
              <a:rPr lang="en-US" dirty="0" smtClean="0"/>
              <a:t>Increased volume of distribution</a:t>
            </a:r>
          </a:p>
          <a:p>
            <a:pPr lvl="1"/>
            <a:r>
              <a:rPr lang="en-US" dirty="0" smtClean="0"/>
              <a:t>Hepatic CYP induction by progesterone</a:t>
            </a:r>
          </a:p>
          <a:p>
            <a:pPr lvl="1"/>
            <a:r>
              <a:rPr lang="en-US" dirty="0" smtClean="0"/>
              <a:t>Increased protein binding</a:t>
            </a:r>
          </a:p>
          <a:p>
            <a:pPr lvl="1"/>
            <a:r>
              <a:rPr lang="en-US" dirty="0" smtClean="0"/>
              <a:t>Doses typically 80-120, though may need to increase in 3</a:t>
            </a:r>
            <a:r>
              <a:rPr lang="en-US" baseline="30000" dirty="0" smtClean="0"/>
              <a:t>rd</a:t>
            </a:r>
            <a:r>
              <a:rPr lang="en-US" dirty="0" smtClean="0"/>
              <a:t> trimester</a:t>
            </a:r>
          </a:p>
          <a:p>
            <a:pPr lvl="1"/>
            <a:r>
              <a:rPr lang="en-US" dirty="0" smtClean="0"/>
              <a:t>Split dosing can be considered </a:t>
            </a:r>
          </a:p>
        </p:txBody>
      </p:sp>
      <p:sp>
        <p:nvSpPr>
          <p:cNvPr id="4" name="Slide Number Placeholder 3"/>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100</a:t>
            </a:fld>
            <a:endParaRPr lang="en-US" dirty="0"/>
          </a:p>
        </p:txBody>
      </p:sp>
    </p:spTree>
    <p:extLst>
      <p:ext uri="{BB962C8B-B14F-4D97-AF65-F5344CB8AC3E}">
        <p14:creationId xmlns="" xmlns:p14="http://schemas.microsoft.com/office/powerpoint/2010/main" val="20822156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Methadone – Fetal Considerations</a:t>
            </a:r>
            <a:endParaRPr lang="en-US" b="1" dirty="0"/>
          </a:p>
        </p:txBody>
      </p:sp>
      <p:sp>
        <p:nvSpPr>
          <p:cNvPr id="3" name="Content Placeholder 2"/>
          <p:cNvSpPr>
            <a:spLocks noGrp="1"/>
          </p:cNvSpPr>
          <p:nvPr>
            <p:ph idx="1"/>
          </p:nvPr>
        </p:nvSpPr>
        <p:spPr/>
        <p:txBody>
          <a:bodyPr/>
          <a:lstStyle/>
          <a:p>
            <a:r>
              <a:rPr lang="en-US" dirty="0" smtClean="0"/>
              <a:t>Decreased heart rate and heart rate variability</a:t>
            </a:r>
          </a:p>
          <a:p>
            <a:pPr lvl="1"/>
            <a:r>
              <a:rPr lang="en-US" dirty="0" smtClean="0"/>
              <a:t>Greater at peak than trough</a:t>
            </a:r>
          </a:p>
          <a:p>
            <a:r>
              <a:rPr lang="en-US" dirty="0" smtClean="0"/>
              <a:t>Slower breathing movements on BPP</a:t>
            </a:r>
          </a:p>
          <a:p>
            <a:r>
              <a:rPr lang="en-US" dirty="0" smtClean="0"/>
              <a:t>Decreased fetal movements on BPP</a:t>
            </a:r>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2"/>
          </p:nvPr>
        </p:nvSpPr>
        <p:spPr>
          <a:xfrm>
            <a:off x="8229600" y="6474883"/>
            <a:ext cx="837904" cy="365125"/>
          </a:xfrm>
        </p:spPr>
        <p:txBody>
          <a:bodyPr/>
          <a:lstStyle/>
          <a:p>
            <a:pPr>
              <a:defRPr/>
            </a:pPr>
            <a:fld id="{B08C68DF-A96A-4612-8A28-A42D5BDEE629}" type="slidenum">
              <a:rPr lang="en-US" smtClean="0"/>
              <a:pPr>
                <a:defRPr/>
              </a:pPr>
              <a:t>101</a:t>
            </a:fld>
            <a:endParaRPr lang="en-US" dirty="0"/>
          </a:p>
        </p:txBody>
      </p:sp>
    </p:spTree>
    <p:extLst>
      <p:ext uri="{BB962C8B-B14F-4D97-AF65-F5344CB8AC3E}">
        <p14:creationId xmlns="" xmlns:p14="http://schemas.microsoft.com/office/powerpoint/2010/main" val="41040013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Methadone – Neonatal Considerations</a:t>
            </a:r>
            <a:endParaRPr lang="en-US" b="1" dirty="0"/>
          </a:p>
        </p:txBody>
      </p:sp>
      <p:sp>
        <p:nvSpPr>
          <p:cNvPr id="3" name="Content Placeholder 2"/>
          <p:cNvSpPr>
            <a:spLocks noGrp="1"/>
          </p:cNvSpPr>
          <p:nvPr>
            <p:ph idx="1"/>
          </p:nvPr>
        </p:nvSpPr>
        <p:spPr>
          <a:xfrm>
            <a:off x="457200" y="1447800"/>
            <a:ext cx="8229600" cy="4678363"/>
          </a:xfrm>
        </p:spPr>
        <p:txBody>
          <a:bodyPr>
            <a:noAutofit/>
          </a:bodyPr>
          <a:lstStyle/>
          <a:p>
            <a:r>
              <a:rPr lang="en-US" sz="2800" dirty="0" smtClean="0"/>
              <a:t>NAS – Neonatal Abstinence Syndrome</a:t>
            </a:r>
          </a:p>
          <a:p>
            <a:pPr lvl="1"/>
            <a:r>
              <a:rPr lang="en-US" dirty="0" smtClean="0"/>
              <a:t>CNS and autonomic irritability, GI distress and respiratory symptoms</a:t>
            </a:r>
          </a:p>
          <a:p>
            <a:pPr lvl="1"/>
            <a:r>
              <a:rPr lang="en-US" dirty="0" smtClean="0"/>
              <a:t>50-81% of neonates with in </a:t>
            </a:r>
            <a:r>
              <a:rPr lang="en-US" dirty="0" err="1" smtClean="0"/>
              <a:t>utero</a:t>
            </a:r>
            <a:r>
              <a:rPr lang="en-US" dirty="0" smtClean="0"/>
              <a:t> exposure</a:t>
            </a:r>
          </a:p>
          <a:p>
            <a:pPr lvl="1"/>
            <a:r>
              <a:rPr lang="en-US" dirty="0" smtClean="0"/>
              <a:t>Typical onset 1-72 hours</a:t>
            </a:r>
          </a:p>
          <a:p>
            <a:pPr lvl="1"/>
            <a:r>
              <a:rPr lang="en-US" dirty="0" smtClean="0"/>
              <a:t>Confounded by licit/illicit drug use</a:t>
            </a:r>
          </a:p>
          <a:p>
            <a:pPr lvl="1"/>
            <a:r>
              <a:rPr lang="en-US" dirty="0" smtClean="0"/>
              <a:t>Nonspecific scales</a:t>
            </a:r>
          </a:p>
          <a:p>
            <a:pPr lvl="1"/>
            <a:r>
              <a:rPr lang="en-US" dirty="0" smtClean="0"/>
              <a:t>Treatment with morphine or </a:t>
            </a:r>
            <a:r>
              <a:rPr lang="en-US" dirty="0" err="1" smtClean="0"/>
              <a:t>phenobarbital</a:t>
            </a:r>
            <a:endParaRPr lang="en-US" dirty="0" smtClean="0"/>
          </a:p>
          <a:p>
            <a:pPr lvl="1"/>
            <a:r>
              <a:rPr lang="en-US" dirty="0" smtClean="0"/>
              <a:t>Can be fatal</a:t>
            </a:r>
          </a:p>
          <a:p>
            <a:r>
              <a:rPr lang="en-US" sz="2800" dirty="0" smtClean="0"/>
              <a:t>Respiratory distress </a:t>
            </a:r>
            <a:endParaRPr lang="en-US" sz="2800" dirty="0"/>
          </a:p>
        </p:txBody>
      </p:sp>
      <p:sp>
        <p:nvSpPr>
          <p:cNvPr id="4" name="Slide Number Placeholder 3"/>
          <p:cNvSpPr>
            <a:spLocks noGrp="1"/>
          </p:cNvSpPr>
          <p:nvPr>
            <p:ph type="sldNum" sz="quarter" idx="12"/>
          </p:nvPr>
        </p:nvSpPr>
        <p:spPr>
          <a:xfrm>
            <a:off x="8534400" y="6492875"/>
            <a:ext cx="609600" cy="365125"/>
          </a:xfrm>
        </p:spPr>
        <p:txBody>
          <a:bodyPr/>
          <a:lstStyle/>
          <a:p>
            <a:pPr>
              <a:defRPr/>
            </a:pPr>
            <a:fld id="{B08C68DF-A96A-4612-8A28-A42D5BDEE629}" type="slidenum">
              <a:rPr lang="en-US" smtClean="0"/>
              <a:pPr>
                <a:defRPr/>
              </a:pPr>
              <a:t>102</a:t>
            </a:fld>
            <a:endParaRPr lang="en-US" dirty="0"/>
          </a:p>
        </p:txBody>
      </p:sp>
    </p:spTree>
    <p:extLst>
      <p:ext uri="{BB962C8B-B14F-4D97-AF65-F5344CB8AC3E}">
        <p14:creationId xmlns="" xmlns:p14="http://schemas.microsoft.com/office/powerpoint/2010/main" val="20124355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Methadone – Lactation</a:t>
            </a:r>
            <a:endParaRPr lang="en-US" b="1" dirty="0"/>
          </a:p>
        </p:txBody>
      </p:sp>
      <p:sp>
        <p:nvSpPr>
          <p:cNvPr id="3" name="Content Placeholder 2"/>
          <p:cNvSpPr>
            <a:spLocks noGrp="1"/>
          </p:cNvSpPr>
          <p:nvPr>
            <p:ph idx="1"/>
          </p:nvPr>
        </p:nvSpPr>
        <p:spPr/>
        <p:txBody>
          <a:bodyPr>
            <a:normAutofit/>
          </a:bodyPr>
          <a:lstStyle/>
          <a:p>
            <a:r>
              <a:rPr lang="en-US" dirty="0" smtClean="0"/>
              <a:t>In the absence of HIV or other medical reasons, patients should be encouraged to consider breastfeeding</a:t>
            </a:r>
          </a:p>
          <a:p>
            <a:r>
              <a:rPr lang="en-US" dirty="0" smtClean="0"/>
              <a:t>Amount of methadone transferred into breast milk is low</a:t>
            </a:r>
          </a:p>
          <a:p>
            <a:pPr lvl="1"/>
            <a:r>
              <a:rPr lang="en-US" dirty="0" smtClean="0"/>
              <a:t>1-6% of weight adjusted maternal dose</a:t>
            </a:r>
          </a:p>
          <a:p>
            <a:r>
              <a:rPr lang="en-US" dirty="0" smtClean="0"/>
              <a:t>Potential neonatal effects	</a:t>
            </a:r>
          </a:p>
          <a:p>
            <a:pPr lvl="1"/>
            <a:r>
              <a:rPr lang="en-US" dirty="0"/>
              <a:t>S</a:t>
            </a:r>
            <a:r>
              <a:rPr lang="en-US" dirty="0" smtClean="0"/>
              <a:t>edation </a:t>
            </a:r>
            <a:endParaRPr lang="en-US" dirty="0"/>
          </a:p>
          <a:p>
            <a:pPr lvl="1"/>
            <a:r>
              <a:rPr lang="en-US" dirty="0" smtClean="0"/>
              <a:t>Respiratory depression</a:t>
            </a:r>
          </a:p>
        </p:txBody>
      </p:sp>
      <p:sp>
        <p:nvSpPr>
          <p:cNvPr id="4" name="Slide Number Placeholder 3"/>
          <p:cNvSpPr>
            <a:spLocks noGrp="1"/>
          </p:cNvSpPr>
          <p:nvPr>
            <p:ph type="sldNum" sz="quarter" idx="12"/>
          </p:nvPr>
        </p:nvSpPr>
        <p:spPr>
          <a:xfrm>
            <a:off x="8534400" y="6474883"/>
            <a:ext cx="533104" cy="365125"/>
          </a:xfrm>
        </p:spPr>
        <p:txBody>
          <a:bodyPr/>
          <a:lstStyle/>
          <a:p>
            <a:pPr>
              <a:defRPr/>
            </a:pPr>
            <a:fld id="{B08C68DF-A96A-4612-8A28-A42D5BDEE629}" type="slidenum">
              <a:rPr lang="en-US" smtClean="0"/>
              <a:pPr>
                <a:defRPr/>
              </a:pPr>
              <a:t>103</a:t>
            </a:fld>
            <a:endParaRPr lang="en-US" dirty="0"/>
          </a:p>
        </p:txBody>
      </p:sp>
    </p:spTree>
    <p:extLst>
      <p:ext uri="{BB962C8B-B14F-4D97-AF65-F5344CB8AC3E}">
        <p14:creationId xmlns="" xmlns:p14="http://schemas.microsoft.com/office/powerpoint/2010/main" val="32738465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b="1" dirty="0">
                <a:ea typeface="+mj-ea"/>
                <a:cs typeface="+mj-cs"/>
              </a:rPr>
              <a:t>Buprenorphine Prescriptions</a:t>
            </a:r>
          </a:p>
        </p:txBody>
      </p:sp>
      <p:sp>
        <p:nvSpPr>
          <p:cNvPr id="2" name="Content Placeholder 1"/>
          <p:cNvSpPr>
            <a:spLocks noGrp="1"/>
          </p:cNvSpPr>
          <p:nvPr>
            <p:ph idx="1"/>
          </p:nvPr>
        </p:nvSpPr>
        <p:spPr/>
        <p:txBody>
          <a:bodyPr/>
          <a:lstStyle/>
          <a:p>
            <a:endParaRPr lang="en-US"/>
          </a:p>
        </p:txBody>
      </p:sp>
      <p:pic>
        <p:nvPicPr>
          <p:cNvPr id="33794" name="Picture 5" descr="Picture 1"/>
          <p:cNvPicPr>
            <a:picLocks noChangeAspect="1" noChangeArrowheads="1"/>
          </p:cNvPicPr>
          <p:nvPr/>
        </p:nvPicPr>
        <p:blipFill>
          <a:blip r:embed="rId3" cstate="print"/>
          <a:srcRect/>
          <a:stretch>
            <a:fillRect/>
          </a:stretch>
        </p:blipFill>
        <p:spPr bwMode="auto">
          <a:xfrm>
            <a:off x="0" y="1417638"/>
            <a:ext cx="9144000" cy="4594225"/>
          </a:xfrm>
          <a:prstGeom prst="rect">
            <a:avLst/>
          </a:prstGeom>
          <a:noFill/>
          <a:ln w="9525">
            <a:noFill/>
            <a:miter lim="800000"/>
            <a:headEnd/>
            <a:tailEnd/>
          </a:ln>
        </p:spPr>
      </p:pic>
      <p:sp>
        <p:nvSpPr>
          <p:cNvPr id="33795" name="Text Box 6"/>
          <p:cNvSpPr txBox="1">
            <a:spLocks noChangeArrowheads="1"/>
          </p:cNvSpPr>
          <p:nvPr/>
        </p:nvSpPr>
        <p:spPr bwMode="auto">
          <a:xfrm>
            <a:off x="3581400" y="6091238"/>
            <a:ext cx="5486400" cy="461962"/>
          </a:xfrm>
          <a:prstGeom prst="rect">
            <a:avLst/>
          </a:prstGeom>
          <a:noFill/>
          <a:ln w="9525">
            <a:noFill/>
            <a:miter lim="800000"/>
            <a:headEnd/>
            <a:tailEnd/>
          </a:ln>
        </p:spPr>
        <p:txBody>
          <a:bodyPr>
            <a:spAutoFit/>
          </a:bodyPr>
          <a:lstStyle/>
          <a:p>
            <a:pPr>
              <a:spcBef>
                <a:spcPct val="50000"/>
              </a:spcBef>
            </a:pPr>
            <a:r>
              <a:rPr lang="en-US" sz="1200" i="1">
                <a:solidFill>
                  <a:schemeClr val="bg1"/>
                </a:solidFill>
                <a:latin typeface="Constantia" pitchFamily="18" charset="0"/>
              </a:rPr>
              <a:t>Greene P.  Outpatient Drug Utilization Trends for Buprenorphine Years 2002-2009. </a:t>
            </a:r>
          </a:p>
        </p:txBody>
      </p:sp>
      <p:sp>
        <p:nvSpPr>
          <p:cNvPr id="6" name="Slide Number Placeholder 5"/>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104</a:t>
            </a:fld>
            <a:endParaRPr lang="en-US" dirty="0"/>
          </a:p>
        </p:txBody>
      </p:sp>
    </p:spTree>
    <p:extLst>
      <p:ext uri="{BB962C8B-B14F-4D97-AF65-F5344CB8AC3E}">
        <p14:creationId xmlns="" xmlns:p14="http://schemas.microsoft.com/office/powerpoint/2010/main" val="20821769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fontAlgn="auto" hangingPunct="1">
              <a:spcAft>
                <a:spcPts val="0"/>
              </a:spcAft>
              <a:defRPr/>
            </a:pPr>
            <a:r>
              <a:rPr lang="en-US" sz="3200" b="1" dirty="0"/>
              <a:t>Buprenorphine P</a:t>
            </a:r>
            <a:r>
              <a:rPr lang="en-US" sz="3200" b="1" dirty="0" smtClean="0"/>
              <a:t>rescriptions </a:t>
            </a:r>
            <a:r>
              <a:rPr lang="en-US" sz="3200" b="1" dirty="0"/>
              <a:t>by </a:t>
            </a:r>
            <a:r>
              <a:rPr lang="en-US" sz="3200" b="1" dirty="0" smtClean="0"/>
              <a:t>Sex </a:t>
            </a:r>
            <a:r>
              <a:rPr lang="en-US" sz="3200" b="1" dirty="0"/>
              <a:t>in 2009</a:t>
            </a:r>
          </a:p>
        </p:txBody>
      </p:sp>
      <p:pic>
        <p:nvPicPr>
          <p:cNvPr id="35843" name="Picture 5"/>
          <p:cNvPicPr>
            <a:picLocks noChangeAspect="1" noChangeArrowheads="1"/>
          </p:cNvPicPr>
          <p:nvPr/>
        </p:nvPicPr>
        <p:blipFill>
          <a:blip r:embed="rId3" cstate="print"/>
          <a:srcRect/>
          <a:stretch>
            <a:fillRect/>
          </a:stretch>
        </p:blipFill>
        <p:spPr bwMode="auto">
          <a:xfrm>
            <a:off x="1054100" y="1397000"/>
            <a:ext cx="7054850" cy="4816475"/>
          </a:xfrm>
          <a:prstGeom prst="rect">
            <a:avLst/>
          </a:prstGeom>
          <a:noFill/>
          <a:ln w="9525">
            <a:noFill/>
            <a:miter lim="800000"/>
            <a:headEnd/>
            <a:tailEnd/>
          </a:ln>
        </p:spPr>
      </p:pic>
      <p:sp>
        <p:nvSpPr>
          <p:cNvPr id="6" name="Oval 5"/>
          <p:cNvSpPr/>
          <p:nvPr/>
        </p:nvSpPr>
        <p:spPr>
          <a:xfrm>
            <a:off x="2539860" y="1397000"/>
            <a:ext cx="2701121" cy="1888390"/>
          </a:xfrm>
          <a:prstGeom prst="ellipse">
            <a:avLst/>
          </a:prstGeom>
          <a:noFill/>
          <a:ln w="762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105</a:t>
            </a:fld>
            <a:endParaRPr lang="en-US" dirty="0"/>
          </a:p>
        </p:txBody>
      </p:sp>
    </p:spTree>
    <p:extLst>
      <p:ext uri="{BB962C8B-B14F-4D97-AF65-F5344CB8AC3E}">
        <p14:creationId xmlns="" xmlns:p14="http://schemas.microsoft.com/office/powerpoint/2010/main" val="7155205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fontAlgn="auto" hangingPunct="1">
              <a:spcAft>
                <a:spcPts val="0"/>
              </a:spcAft>
              <a:defRPr/>
            </a:pPr>
            <a:r>
              <a:rPr lang="en-US" b="1" dirty="0">
                <a:ea typeface="+mj-ea"/>
                <a:cs typeface="+mj-cs"/>
              </a:rPr>
              <a:t>Buprenorphine in </a:t>
            </a:r>
            <a:r>
              <a:rPr lang="en-US" b="1" dirty="0" smtClean="0">
                <a:ea typeface="+mj-ea"/>
                <a:cs typeface="+mj-cs"/>
              </a:rPr>
              <a:t>Pregnancy</a:t>
            </a:r>
            <a:endParaRPr lang="en-US" b="1" dirty="0">
              <a:ea typeface="+mj-ea"/>
              <a:cs typeface="+mj-cs"/>
            </a:endParaRPr>
          </a:p>
        </p:txBody>
      </p:sp>
      <p:sp>
        <p:nvSpPr>
          <p:cNvPr id="37891" name="Content Placeholder 2"/>
          <p:cNvSpPr>
            <a:spLocks noGrp="1"/>
          </p:cNvSpPr>
          <p:nvPr>
            <p:ph idx="1"/>
          </p:nvPr>
        </p:nvSpPr>
        <p:spPr/>
        <p:txBody>
          <a:bodyPr>
            <a:normAutofit/>
          </a:bodyPr>
          <a:lstStyle/>
          <a:p>
            <a:pPr>
              <a:lnSpc>
                <a:spcPct val="80000"/>
              </a:lnSpc>
            </a:pPr>
            <a:r>
              <a:rPr lang="en-US" dirty="0" smtClean="0"/>
              <a:t>In pregnant patients, </a:t>
            </a:r>
            <a:r>
              <a:rPr lang="en-US" dirty="0" err="1" smtClean="0"/>
              <a:t>buprenorphine</a:t>
            </a:r>
            <a:r>
              <a:rPr lang="en-US" dirty="0" smtClean="0"/>
              <a:t> and methadone maintenance cause similar reduction in illicit drug use/relapse risk</a:t>
            </a:r>
          </a:p>
          <a:p>
            <a:pPr>
              <a:lnSpc>
                <a:spcPct val="80000"/>
              </a:lnSpc>
            </a:pPr>
            <a:endParaRPr lang="en-US" dirty="0" smtClean="0"/>
          </a:p>
          <a:p>
            <a:pPr>
              <a:lnSpc>
                <a:spcPct val="80000"/>
              </a:lnSpc>
            </a:pPr>
            <a:r>
              <a:rPr lang="en-US" dirty="0" smtClean="0"/>
              <a:t>Use </a:t>
            </a:r>
            <a:r>
              <a:rPr lang="en-US" dirty="0" err="1" smtClean="0"/>
              <a:t>buprenorphine</a:t>
            </a:r>
            <a:r>
              <a:rPr lang="en-US" dirty="0" smtClean="0"/>
              <a:t> alone (not combined with </a:t>
            </a:r>
            <a:r>
              <a:rPr lang="en-US" dirty="0" err="1" smtClean="0"/>
              <a:t>naloxone</a:t>
            </a:r>
            <a:r>
              <a:rPr lang="en-US" dirty="0" smtClean="0"/>
              <a:t>)  (</a:t>
            </a:r>
            <a:r>
              <a:rPr lang="en-US" dirty="0" err="1" smtClean="0"/>
              <a:t>Subutex</a:t>
            </a:r>
            <a:r>
              <a:rPr lang="en-US" dirty="0" smtClean="0"/>
              <a:t>)</a:t>
            </a:r>
          </a:p>
          <a:p>
            <a:pPr lvl="1">
              <a:lnSpc>
                <a:spcPct val="80000"/>
              </a:lnSpc>
            </a:pPr>
            <a:r>
              <a:rPr lang="en-US" sz="3200" dirty="0" smtClean="0"/>
              <a:t>theoretical risk of inducing maternal/fetal withdrawal</a:t>
            </a:r>
          </a:p>
          <a:p>
            <a:pPr lvl="1">
              <a:lnSpc>
                <a:spcPct val="80000"/>
              </a:lnSpc>
            </a:pPr>
            <a:r>
              <a:rPr lang="en-US" sz="3200" dirty="0" smtClean="0"/>
              <a:t>animal data re  </a:t>
            </a:r>
            <a:r>
              <a:rPr lang="en-US" sz="3200" dirty="0" err="1" smtClean="0"/>
              <a:t>teratogenicity</a:t>
            </a:r>
            <a:endParaRPr lang="en-US" sz="3200" dirty="0" smtClean="0"/>
          </a:p>
        </p:txBody>
      </p:sp>
      <p:sp>
        <p:nvSpPr>
          <p:cNvPr id="4" name="Slide Number Placeholder 3"/>
          <p:cNvSpPr>
            <a:spLocks noGrp="1"/>
          </p:cNvSpPr>
          <p:nvPr>
            <p:ph type="sldNum" sz="quarter" idx="12"/>
          </p:nvPr>
        </p:nvSpPr>
        <p:spPr>
          <a:xfrm>
            <a:off x="8382000" y="6474883"/>
            <a:ext cx="685504" cy="365125"/>
          </a:xfrm>
        </p:spPr>
        <p:txBody>
          <a:bodyPr/>
          <a:lstStyle/>
          <a:p>
            <a:pPr>
              <a:defRPr/>
            </a:pPr>
            <a:fld id="{B08C68DF-A96A-4612-8A28-A42D5BDEE629}" type="slidenum">
              <a:rPr lang="en-US" smtClean="0"/>
              <a:pPr>
                <a:defRPr/>
              </a:pPr>
              <a:t>106</a:t>
            </a:fld>
            <a:endParaRPr lang="en-US" dirty="0"/>
          </a:p>
        </p:txBody>
      </p:sp>
    </p:spTree>
    <p:extLst>
      <p:ext uri="{BB962C8B-B14F-4D97-AF65-F5344CB8AC3E}">
        <p14:creationId xmlns="" xmlns:p14="http://schemas.microsoft.com/office/powerpoint/2010/main" val="20581816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MOTHER Trial</a:t>
            </a:r>
            <a:endParaRPr lang="en-US" b="1" dirty="0"/>
          </a:p>
        </p:txBody>
      </p:sp>
      <p:sp>
        <p:nvSpPr>
          <p:cNvPr id="3" name="Content Placeholder 2"/>
          <p:cNvSpPr>
            <a:spLocks noGrp="1"/>
          </p:cNvSpPr>
          <p:nvPr>
            <p:ph idx="1"/>
          </p:nvPr>
        </p:nvSpPr>
        <p:spPr>
          <a:xfrm>
            <a:off x="457200" y="1371600"/>
            <a:ext cx="8229600" cy="4754563"/>
          </a:xfrm>
        </p:spPr>
        <p:txBody>
          <a:bodyPr/>
          <a:lstStyle/>
          <a:p>
            <a:pPr marL="274320" indent="-274320" algn="ctr" eaLnBrk="1" fontAlgn="auto" hangingPunct="1">
              <a:spcAft>
                <a:spcPts val="0"/>
              </a:spcAft>
              <a:buClr>
                <a:schemeClr val="accent3"/>
              </a:buClr>
              <a:buFont typeface="Wingdings 2"/>
              <a:buNone/>
              <a:defRPr/>
            </a:pPr>
            <a:r>
              <a:rPr lang="en-US" sz="4000" dirty="0" smtClean="0">
                <a:solidFill>
                  <a:srgbClr val="FF0000"/>
                </a:solidFill>
              </a:rPr>
              <a:t>M</a:t>
            </a:r>
            <a:r>
              <a:rPr lang="en-US" sz="4000" dirty="0" smtClean="0"/>
              <a:t>aternal </a:t>
            </a:r>
            <a:r>
              <a:rPr lang="en-US" sz="4000" dirty="0" err="1" smtClean="0">
                <a:solidFill>
                  <a:srgbClr val="FF0000"/>
                </a:solidFill>
              </a:rPr>
              <a:t>O</a:t>
            </a:r>
            <a:r>
              <a:rPr lang="en-US" sz="4000" dirty="0" err="1" smtClean="0"/>
              <a:t>pioid</a:t>
            </a:r>
            <a:r>
              <a:rPr lang="en-US" sz="4000" dirty="0" smtClean="0"/>
              <a:t> </a:t>
            </a:r>
            <a:r>
              <a:rPr lang="en-US" sz="4000" dirty="0" smtClean="0">
                <a:solidFill>
                  <a:srgbClr val="FF0000"/>
                </a:solidFill>
              </a:rPr>
              <a:t>T</a:t>
            </a:r>
            <a:r>
              <a:rPr lang="en-US" sz="4000" dirty="0" smtClean="0"/>
              <a:t>reatment: </a:t>
            </a:r>
            <a:r>
              <a:rPr lang="en-US" sz="4000" dirty="0" smtClean="0">
                <a:solidFill>
                  <a:srgbClr val="FF0000"/>
                </a:solidFill>
              </a:rPr>
              <a:t>H</a:t>
            </a:r>
            <a:r>
              <a:rPr lang="en-US" sz="4000" dirty="0" smtClean="0"/>
              <a:t>uman </a:t>
            </a:r>
            <a:r>
              <a:rPr lang="en-US" sz="4000" dirty="0" smtClean="0">
                <a:solidFill>
                  <a:srgbClr val="FF0000"/>
                </a:solidFill>
              </a:rPr>
              <a:t>E</a:t>
            </a:r>
            <a:r>
              <a:rPr lang="en-US" sz="4000" dirty="0" smtClean="0"/>
              <a:t>xperimental </a:t>
            </a:r>
            <a:r>
              <a:rPr lang="en-US" sz="4000" dirty="0" smtClean="0">
                <a:solidFill>
                  <a:srgbClr val="FF0000"/>
                </a:solidFill>
              </a:rPr>
              <a:t>R</a:t>
            </a:r>
            <a:r>
              <a:rPr lang="en-US" sz="4000" dirty="0" smtClean="0"/>
              <a:t>esearch</a:t>
            </a:r>
          </a:p>
          <a:p>
            <a:pPr>
              <a:lnSpc>
                <a:spcPct val="90000"/>
              </a:lnSpc>
              <a:buFont typeface="Calibri" pitchFamily="34" charset="0"/>
              <a:buChar char="•"/>
              <a:defRPr/>
            </a:pPr>
            <a:r>
              <a:rPr lang="en-US" dirty="0" smtClean="0"/>
              <a:t>Multi-site, double-blind, double-dummy, randomized trial </a:t>
            </a:r>
          </a:p>
          <a:p>
            <a:pPr>
              <a:lnSpc>
                <a:spcPct val="90000"/>
              </a:lnSpc>
              <a:buFont typeface="Calibri" pitchFamily="34" charset="0"/>
              <a:buChar char="•"/>
              <a:defRPr/>
            </a:pPr>
            <a:r>
              <a:rPr lang="en-US" dirty="0" err="1" smtClean="0"/>
              <a:t>n</a:t>
            </a:r>
            <a:r>
              <a:rPr lang="en-US" dirty="0" smtClean="0"/>
              <a:t>=175 pregnant women with </a:t>
            </a:r>
            <a:r>
              <a:rPr lang="en-US" dirty="0" err="1" smtClean="0"/>
              <a:t>opioid</a:t>
            </a:r>
            <a:r>
              <a:rPr lang="en-US" dirty="0" smtClean="0"/>
              <a:t> dependence and their neonates</a:t>
            </a:r>
          </a:p>
          <a:p>
            <a:pPr>
              <a:lnSpc>
                <a:spcPct val="90000"/>
              </a:lnSpc>
              <a:buFont typeface="Calibri" pitchFamily="34" charset="0"/>
              <a:buChar char="•"/>
              <a:defRPr/>
            </a:pPr>
            <a:r>
              <a:rPr lang="en-US" dirty="0" smtClean="0"/>
              <a:t>Comparing </a:t>
            </a:r>
            <a:r>
              <a:rPr lang="en-US" dirty="0" err="1" smtClean="0"/>
              <a:t>buprenorphine</a:t>
            </a:r>
            <a:r>
              <a:rPr lang="en-US" dirty="0" smtClean="0"/>
              <a:t> to methadone</a:t>
            </a:r>
          </a:p>
          <a:p>
            <a:pPr marL="274320" indent="-274320" eaLnBrk="1" fontAlgn="auto" hangingPunct="1">
              <a:lnSpc>
                <a:spcPct val="90000"/>
              </a:lnSpc>
              <a:spcAft>
                <a:spcPts val="0"/>
              </a:spcAft>
              <a:buClr>
                <a:schemeClr val="accent3"/>
              </a:buClr>
              <a:buFont typeface="Wingdings 2"/>
              <a:buChar char=""/>
              <a:defRPr/>
            </a:pPr>
            <a:endParaRPr lang="en-US" dirty="0" smtClean="0"/>
          </a:p>
          <a:p>
            <a:endParaRPr lang="en-US" dirty="0"/>
          </a:p>
        </p:txBody>
      </p:sp>
      <p:sp>
        <p:nvSpPr>
          <p:cNvPr id="4" name="Slide Number Placeholder 3"/>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107</a:t>
            </a:fld>
            <a:endParaRPr lang="en-US" dirty="0"/>
          </a:p>
        </p:txBody>
      </p:sp>
    </p:spTree>
    <p:extLst>
      <p:ext uri="{BB962C8B-B14F-4D97-AF65-F5344CB8AC3E}">
        <p14:creationId xmlns="" xmlns:p14="http://schemas.microsoft.com/office/powerpoint/2010/main" val="31371820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b="1" dirty="0" smtClean="0"/>
              <a:t>Buprenorphine – </a:t>
            </a:r>
            <a:br>
              <a:rPr lang="en-US" b="1" dirty="0" smtClean="0"/>
            </a:br>
            <a:r>
              <a:rPr lang="en-US" b="1" dirty="0" smtClean="0"/>
              <a:t>Maternal Considerations</a:t>
            </a:r>
            <a:endParaRPr lang="en-US" b="1" dirty="0"/>
          </a:p>
        </p:txBody>
      </p:sp>
      <p:sp>
        <p:nvSpPr>
          <p:cNvPr id="3" name="Content Placeholder 2"/>
          <p:cNvSpPr>
            <a:spLocks noGrp="1"/>
          </p:cNvSpPr>
          <p:nvPr>
            <p:ph idx="1"/>
          </p:nvPr>
        </p:nvSpPr>
        <p:spPr/>
        <p:txBody>
          <a:bodyPr/>
          <a:lstStyle/>
          <a:p>
            <a:r>
              <a:rPr lang="en-US" dirty="0" smtClean="0"/>
              <a:t>No apparent difference between </a:t>
            </a:r>
            <a:r>
              <a:rPr lang="en-US" dirty="0" err="1" smtClean="0"/>
              <a:t>buprenorphine</a:t>
            </a:r>
            <a:r>
              <a:rPr lang="en-US" dirty="0" smtClean="0"/>
              <a:t> and methadone for:</a:t>
            </a:r>
          </a:p>
          <a:p>
            <a:pPr lvl="1"/>
            <a:r>
              <a:rPr lang="en-US" dirty="0" smtClean="0"/>
              <a:t>Maternal weight gain</a:t>
            </a:r>
          </a:p>
          <a:p>
            <a:pPr lvl="1"/>
            <a:r>
              <a:rPr lang="en-US" dirty="0" smtClean="0"/>
              <a:t>Cesarean section</a:t>
            </a:r>
          </a:p>
          <a:p>
            <a:pPr lvl="1"/>
            <a:r>
              <a:rPr lang="en-US" dirty="0" smtClean="0"/>
              <a:t>Abnormal presentation</a:t>
            </a:r>
          </a:p>
          <a:p>
            <a:pPr lvl="1"/>
            <a:r>
              <a:rPr lang="en-US" dirty="0" smtClean="0"/>
              <a:t>Use of analgesia</a:t>
            </a:r>
          </a:p>
          <a:p>
            <a:pPr lvl="1"/>
            <a:r>
              <a:rPr lang="en-US" dirty="0" smtClean="0"/>
              <a:t>Positive drug screen</a:t>
            </a:r>
          </a:p>
          <a:p>
            <a:pPr lvl="1"/>
            <a:r>
              <a:rPr lang="en-US" dirty="0" smtClean="0"/>
              <a:t>Medical complications at delivery</a:t>
            </a:r>
            <a:endParaRPr lang="en-US" dirty="0"/>
          </a:p>
        </p:txBody>
      </p:sp>
      <p:sp>
        <p:nvSpPr>
          <p:cNvPr id="4" name="Slide Number Placeholder 3"/>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108</a:t>
            </a:fld>
            <a:endParaRPr lang="en-US" dirty="0"/>
          </a:p>
        </p:txBody>
      </p:sp>
    </p:spTree>
    <p:extLst>
      <p:ext uri="{BB962C8B-B14F-4D97-AF65-F5344CB8AC3E}">
        <p14:creationId xmlns="" xmlns:p14="http://schemas.microsoft.com/office/powerpoint/2010/main" val="19937221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Buprenorphine – Fetal Considerations</a:t>
            </a:r>
            <a:endParaRPr lang="en-US" b="1" dirty="0"/>
          </a:p>
        </p:txBody>
      </p:sp>
      <p:sp>
        <p:nvSpPr>
          <p:cNvPr id="3" name="Content Placeholder 2"/>
          <p:cNvSpPr>
            <a:spLocks noGrp="1"/>
          </p:cNvSpPr>
          <p:nvPr>
            <p:ph idx="1"/>
          </p:nvPr>
        </p:nvSpPr>
        <p:spPr/>
        <p:txBody>
          <a:bodyPr/>
          <a:lstStyle/>
          <a:p>
            <a:r>
              <a:rPr lang="en-US" dirty="0" smtClean="0"/>
              <a:t>In analyses of MOTHER participants, buprenorphine exposed fetuses experienced:</a:t>
            </a:r>
          </a:p>
          <a:p>
            <a:pPr lvl="1"/>
            <a:r>
              <a:rPr lang="en-US" dirty="0" smtClean="0"/>
              <a:t>Less motor suppression</a:t>
            </a:r>
          </a:p>
          <a:p>
            <a:pPr lvl="1"/>
            <a:r>
              <a:rPr lang="en-US" dirty="0" smtClean="0"/>
              <a:t>Lower incidence of non-reactive Non Stress Tests</a:t>
            </a:r>
          </a:p>
          <a:p>
            <a:pPr lvl="1"/>
            <a:r>
              <a:rPr lang="en-US" dirty="0" smtClean="0"/>
              <a:t>HOWEVER, clinical significance of these findings not clear</a:t>
            </a:r>
            <a:endParaRPr lang="en-US" dirty="0"/>
          </a:p>
        </p:txBody>
      </p:sp>
      <p:sp>
        <p:nvSpPr>
          <p:cNvPr id="4" name="Slide Number Placeholder 3"/>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109</a:t>
            </a:fld>
            <a:endParaRPr lang="en-US" dirty="0"/>
          </a:p>
        </p:txBody>
      </p:sp>
    </p:spTree>
    <p:extLst>
      <p:ext uri="{BB962C8B-B14F-4D97-AF65-F5344CB8AC3E}">
        <p14:creationId xmlns="" xmlns:p14="http://schemas.microsoft.com/office/powerpoint/2010/main" val="4495619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p:nvPr>
        </p:nvSpPr>
        <p:spPr>
          <a:xfrm>
            <a:off x="228600" y="381000"/>
            <a:ext cx="8610600" cy="1143000"/>
          </a:xfrm>
        </p:spPr>
        <p:txBody>
          <a:bodyPr>
            <a:normAutofit fontScale="90000"/>
          </a:bodyPr>
          <a:lstStyle/>
          <a:p>
            <a:r>
              <a:rPr lang="en-US" sz="4000" b="1" dirty="0" smtClean="0"/>
              <a:t>Somatic Symptoms Associated with </a:t>
            </a:r>
            <a:br>
              <a:rPr lang="en-US" sz="4000" b="1" dirty="0" smtClean="0"/>
            </a:br>
            <a:r>
              <a:rPr lang="en-US" sz="4000" b="1" dirty="0" smtClean="0"/>
              <a:t>Depression / Anxiety during Pregnancy</a:t>
            </a:r>
            <a:endParaRPr lang="en-US" sz="4000" b="1" dirty="0" smtClean="0"/>
          </a:p>
        </p:txBody>
      </p:sp>
      <p:sp>
        <p:nvSpPr>
          <p:cNvPr id="34819" name="Slide Number Placeholder 3"/>
          <p:cNvSpPr>
            <a:spLocks noGrp="1"/>
          </p:cNvSpPr>
          <p:nvPr>
            <p:ph type="sldNum" sz="quarter" idx="12"/>
          </p:nvPr>
        </p:nvSpPr>
        <p:spPr>
          <a:xfrm>
            <a:off x="8077200" y="6492875"/>
            <a:ext cx="1066800" cy="365125"/>
          </a:xfrm>
          <a:noFill/>
        </p:spPr>
        <p:txBody>
          <a:bodyPr/>
          <a:lstStyle/>
          <a:p>
            <a:fld id="{0F43ECD0-C54D-4EA0-A30B-CB4264FA7BD7}" type="slidenum">
              <a:rPr lang="en-US" smtClean="0"/>
              <a:pPr/>
              <a:t>11</a:t>
            </a:fld>
            <a:endParaRPr lang="en-US" dirty="0" smtClean="0"/>
          </a:p>
        </p:txBody>
      </p:sp>
      <p:sp>
        <p:nvSpPr>
          <p:cNvPr id="5" name="Rectangle 3"/>
          <p:cNvSpPr>
            <a:spLocks noGrp="1" noChangeArrowheads="1"/>
          </p:cNvSpPr>
          <p:nvPr>
            <p:ph idx="1"/>
          </p:nvPr>
        </p:nvSpPr>
        <p:spPr>
          <a:xfrm>
            <a:off x="762000" y="1600200"/>
            <a:ext cx="7924800" cy="4525963"/>
          </a:xfrm>
        </p:spPr>
        <p:txBody>
          <a:bodyPr>
            <a:normAutofit fontScale="92500" lnSpcReduction="10000"/>
          </a:bodyPr>
          <a:lstStyle/>
          <a:p>
            <a:pPr eaLnBrk="1" hangingPunct="1">
              <a:lnSpc>
                <a:spcPct val="80000"/>
              </a:lnSpc>
              <a:buSzPct val="65000"/>
              <a:buFont typeface="Wingdings" pitchFamily="2" charset="2"/>
              <a:buNone/>
            </a:pPr>
            <a:r>
              <a:rPr lang="en-US" sz="2000" b="1" dirty="0" smtClean="0"/>
              <a:t>		    		         Diagnosis of Depression-Anxiety?</a:t>
            </a:r>
          </a:p>
          <a:p>
            <a:pPr eaLnBrk="1" hangingPunct="1">
              <a:buSzPct val="65000"/>
              <a:buFont typeface="Wingdings" pitchFamily="2" charset="2"/>
              <a:buNone/>
            </a:pPr>
            <a:r>
              <a:rPr lang="en-US" sz="2000" b="1" u="sng" dirty="0" smtClean="0"/>
              <a:t>Somatic Symptom</a:t>
            </a:r>
            <a:r>
              <a:rPr lang="en-US" sz="2000" dirty="0" smtClean="0"/>
              <a:t>	</a:t>
            </a:r>
            <a:r>
              <a:rPr lang="en-US" sz="2000" b="1" dirty="0" smtClean="0"/>
              <a:t>	</a:t>
            </a:r>
            <a:r>
              <a:rPr lang="en-US" sz="2000" b="1" u="sng" dirty="0" smtClean="0"/>
              <a:t>Yes (N=43)      	No (N=143)</a:t>
            </a:r>
            <a:r>
              <a:rPr lang="en-US" sz="2000" b="1" dirty="0" smtClean="0"/>
              <a:t> </a:t>
            </a:r>
          </a:p>
          <a:p>
            <a:pPr eaLnBrk="1" hangingPunct="1">
              <a:buSzPct val="65000"/>
              <a:buFont typeface="Wingdings" pitchFamily="2" charset="2"/>
              <a:buNone/>
            </a:pPr>
            <a:r>
              <a:rPr lang="en-US" sz="2000" b="1" dirty="0" smtClean="0"/>
              <a:t>1.  Nausea	     			93%           	66%  ***</a:t>
            </a:r>
          </a:p>
          <a:p>
            <a:pPr eaLnBrk="1" hangingPunct="1">
              <a:buSzPct val="65000"/>
              <a:buFont typeface="Wingdings" pitchFamily="2" charset="2"/>
              <a:buNone/>
            </a:pPr>
            <a:r>
              <a:rPr lang="en-US" sz="2000" b="1" dirty="0" smtClean="0"/>
              <a:t>2.  Back Pain	     			88%           	78%</a:t>
            </a:r>
          </a:p>
          <a:p>
            <a:pPr eaLnBrk="1" hangingPunct="1">
              <a:buSzPct val="65000"/>
              <a:buFont typeface="Wingdings" pitchFamily="2" charset="2"/>
              <a:buNone/>
            </a:pPr>
            <a:r>
              <a:rPr lang="en-US" sz="2000" b="1" dirty="0" smtClean="0"/>
              <a:t>3.  Stomach Pain	 		79%           	50%  ***</a:t>
            </a:r>
          </a:p>
          <a:p>
            <a:pPr eaLnBrk="1" hangingPunct="1">
              <a:buSzPct val="65000"/>
              <a:buFont typeface="Wingdings" pitchFamily="2" charset="2"/>
              <a:buNone/>
            </a:pPr>
            <a:r>
              <a:rPr lang="en-US" sz="2000" b="1" dirty="0" smtClean="0"/>
              <a:t>4.  Headaches	     		71%           	42%    *</a:t>
            </a:r>
          </a:p>
          <a:p>
            <a:pPr eaLnBrk="1" hangingPunct="1">
              <a:buSzPct val="65000"/>
              <a:buFont typeface="Wingdings" pitchFamily="2" charset="2"/>
              <a:buNone/>
            </a:pPr>
            <a:r>
              <a:rPr lang="en-US" sz="2000" b="1" dirty="0" smtClean="0"/>
              <a:t>5.  Short of Breath	     </a:t>
            </a:r>
            <a:r>
              <a:rPr lang="en-US" sz="2000" b="1" dirty="0" smtClean="0"/>
              <a:t>	</a:t>
            </a:r>
            <a:r>
              <a:rPr lang="en-US" sz="2000" b="1" dirty="0" smtClean="0"/>
              <a:t>	71%           	42%   ***</a:t>
            </a:r>
          </a:p>
          <a:p>
            <a:pPr eaLnBrk="1" hangingPunct="1">
              <a:buSzPct val="65000"/>
              <a:buFont typeface="Wingdings" pitchFamily="2" charset="2"/>
              <a:buNone/>
            </a:pPr>
            <a:r>
              <a:rPr lang="en-US" sz="2000" b="1" dirty="0" smtClean="0"/>
              <a:t>6.  GI Symptoms	     		68%           	45%   **</a:t>
            </a:r>
          </a:p>
          <a:p>
            <a:pPr eaLnBrk="1" hangingPunct="1">
              <a:buSzPct val="65000"/>
              <a:buFont typeface="Wingdings" pitchFamily="2" charset="2"/>
              <a:buNone/>
            </a:pPr>
            <a:r>
              <a:rPr lang="en-US" sz="2000" b="1" dirty="0" smtClean="0"/>
              <a:t>7.  Arm, Leg, Joint Pain	</a:t>
            </a:r>
            <a:r>
              <a:rPr lang="en-US" sz="2000" b="1" dirty="0" smtClean="0"/>
              <a:t>	64</a:t>
            </a:r>
            <a:r>
              <a:rPr lang="en-US" sz="2000" b="1" dirty="0" smtClean="0"/>
              <a:t>%           	 57%</a:t>
            </a:r>
          </a:p>
          <a:p>
            <a:pPr eaLnBrk="1" hangingPunct="1">
              <a:buSzPct val="65000"/>
              <a:buFont typeface="Wingdings" pitchFamily="2" charset="2"/>
              <a:buNone/>
            </a:pPr>
            <a:r>
              <a:rPr lang="en-US" sz="2000" b="1" dirty="0" smtClean="0"/>
              <a:t>8.  Heart Pounding	     	58%           	 36%  **</a:t>
            </a:r>
          </a:p>
          <a:p>
            <a:pPr eaLnBrk="1" hangingPunct="1">
              <a:buSzPct val="65000"/>
              <a:buFont typeface="Wingdings" pitchFamily="2" charset="2"/>
              <a:buNone/>
            </a:pPr>
            <a:r>
              <a:rPr lang="en-US" sz="2000" b="1" dirty="0" smtClean="0"/>
              <a:t>9.  Dizziness	     			54%            	 32%  **</a:t>
            </a:r>
          </a:p>
          <a:p>
            <a:pPr eaLnBrk="1" hangingPunct="1">
              <a:buSzPct val="65000"/>
              <a:buFont typeface="Wingdings" pitchFamily="2" charset="2"/>
              <a:buNone/>
            </a:pPr>
            <a:r>
              <a:rPr lang="en-US" sz="2000" b="1" dirty="0" smtClean="0"/>
              <a:t>10. Sexual Intercourse   	41%           	 22%   *</a:t>
            </a:r>
          </a:p>
          <a:p>
            <a:pPr eaLnBrk="1" hangingPunct="1">
              <a:buSzPct val="65000"/>
              <a:buFont typeface="Wingdings" pitchFamily="2" charset="2"/>
              <a:buNone/>
            </a:pPr>
            <a:r>
              <a:rPr lang="en-US" sz="2000" b="1" dirty="0" smtClean="0"/>
              <a:t>11. Chest Pain	     		21%            	14%</a:t>
            </a:r>
          </a:p>
          <a:p>
            <a:pPr eaLnBrk="1" hangingPunct="1">
              <a:buSzPct val="65000"/>
              <a:buFont typeface="Wingdings" pitchFamily="2" charset="2"/>
              <a:buNone/>
            </a:pPr>
            <a:r>
              <a:rPr lang="en-US" sz="2000" b="1" dirty="0" smtClean="0"/>
              <a:t>12. Fainting	     			10%             	   6%</a:t>
            </a:r>
          </a:p>
        </p:txBody>
      </p:sp>
      <p:sp>
        <p:nvSpPr>
          <p:cNvPr id="6" name="Text Box 4"/>
          <p:cNvSpPr txBox="1">
            <a:spLocks noChangeArrowheads="1"/>
          </p:cNvSpPr>
          <p:nvPr/>
        </p:nvSpPr>
        <p:spPr bwMode="auto">
          <a:xfrm>
            <a:off x="838200" y="6096000"/>
            <a:ext cx="3505200" cy="400110"/>
          </a:xfrm>
          <a:prstGeom prst="rect">
            <a:avLst/>
          </a:prstGeom>
          <a:noFill/>
          <a:ln w="9525">
            <a:noFill/>
            <a:miter lim="800000"/>
            <a:headEnd/>
            <a:tailEnd/>
          </a:ln>
        </p:spPr>
        <p:txBody>
          <a:bodyPr wrap="square">
            <a:spAutoFit/>
          </a:bodyPr>
          <a:lstStyle/>
          <a:p>
            <a:pPr>
              <a:spcBef>
                <a:spcPct val="50000"/>
              </a:spcBef>
            </a:pPr>
            <a:r>
              <a:rPr lang="en-US" dirty="0"/>
              <a:t>*p&lt;.05  </a:t>
            </a:r>
            <a:r>
              <a:rPr lang="en-US" b="1" dirty="0"/>
              <a:t>**p&lt;.01  </a:t>
            </a:r>
            <a:r>
              <a:rPr lang="en-US" sz="2000" b="1" dirty="0"/>
              <a:t>***p&lt;.001</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Buprenorphine – Neonatal Considerations</a:t>
            </a:r>
            <a:endParaRPr lang="en-US" b="1" dirty="0"/>
          </a:p>
        </p:txBody>
      </p:sp>
      <p:sp>
        <p:nvSpPr>
          <p:cNvPr id="3" name="Content Placeholder 2"/>
          <p:cNvSpPr>
            <a:spLocks noGrp="1"/>
          </p:cNvSpPr>
          <p:nvPr>
            <p:ph idx="1"/>
          </p:nvPr>
        </p:nvSpPr>
        <p:spPr/>
        <p:txBody>
          <a:bodyPr/>
          <a:lstStyle/>
          <a:p>
            <a:r>
              <a:rPr lang="en-US" dirty="0" smtClean="0"/>
              <a:t>NAS</a:t>
            </a:r>
          </a:p>
          <a:p>
            <a:r>
              <a:rPr lang="en-US" dirty="0" smtClean="0"/>
              <a:t>Onset 1-240 hours</a:t>
            </a:r>
          </a:p>
          <a:p>
            <a:r>
              <a:rPr lang="en-US" dirty="0" smtClean="0"/>
              <a:t>Not dose dependent</a:t>
            </a:r>
          </a:p>
          <a:p>
            <a:r>
              <a:rPr lang="en-US" dirty="0" smtClean="0"/>
              <a:t>Compared to methadone:</a:t>
            </a:r>
          </a:p>
          <a:p>
            <a:pPr lvl="1"/>
            <a:r>
              <a:rPr lang="en-US" sz="2400" dirty="0" smtClean="0"/>
              <a:t>    Similar incidence (41% </a:t>
            </a:r>
            <a:r>
              <a:rPr lang="en-US" sz="2400" dirty="0" err="1" smtClean="0"/>
              <a:t>vs</a:t>
            </a:r>
            <a:r>
              <a:rPr lang="en-US" sz="2400" dirty="0" smtClean="0"/>
              <a:t> 27% NS)</a:t>
            </a:r>
          </a:p>
          <a:p>
            <a:pPr lvl="1"/>
            <a:r>
              <a:rPr lang="en-US" sz="2400" dirty="0" smtClean="0"/>
              <a:t>	Shorter duration of </a:t>
            </a:r>
            <a:r>
              <a:rPr lang="en-US" sz="2400" dirty="0" err="1" smtClean="0"/>
              <a:t>sxs</a:t>
            </a:r>
            <a:r>
              <a:rPr lang="en-US" sz="2400" dirty="0" smtClean="0"/>
              <a:t> (4.1 days </a:t>
            </a:r>
            <a:r>
              <a:rPr lang="en-US" sz="2400" dirty="0" err="1" smtClean="0"/>
              <a:t>vs</a:t>
            </a:r>
            <a:r>
              <a:rPr lang="en-US" sz="2400" dirty="0" smtClean="0"/>
              <a:t> 9.9 days)</a:t>
            </a:r>
          </a:p>
          <a:p>
            <a:pPr lvl="1"/>
            <a:r>
              <a:rPr lang="en-US" sz="2400" dirty="0" smtClean="0"/>
              <a:t>	Lower mean morphine requirement (1.1 mg </a:t>
            </a:r>
            <a:r>
              <a:rPr lang="en-US" sz="2400" dirty="0" err="1" smtClean="0"/>
              <a:t>vs</a:t>
            </a:r>
            <a:r>
              <a:rPr lang="en-US" sz="2400" dirty="0" smtClean="0"/>
              <a:t> 10.4mg)</a:t>
            </a:r>
          </a:p>
          <a:p>
            <a:pPr lvl="1"/>
            <a:r>
              <a:rPr lang="en-US" sz="2400" dirty="0" smtClean="0"/>
              <a:t>	Shorter hospital stay (10.0 day </a:t>
            </a:r>
            <a:r>
              <a:rPr lang="en-US" sz="2400" dirty="0" err="1" smtClean="0"/>
              <a:t>vs</a:t>
            </a:r>
            <a:r>
              <a:rPr lang="en-US" sz="2400" dirty="0" smtClean="0"/>
              <a:t> 17.5 day)</a:t>
            </a:r>
            <a:endParaRPr lang="en-US" dirty="0"/>
          </a:p>
        </p:txBody>
      </p:sp>
      <p:sp>
        <p:nvSpPr>
          <p:cNvPr id="4" name="Slide Number Placeholder 3"/>
          <p:cNvSpPr>
            <a:spLocks noGrp="1"/>
          </p:cNvSpPr>
          <p:nvPr>
            <p:ph type="sldNum" sz="quarter" idx="12"/>
          </p:nvPr>
        </p:nvSpPr>
        <p:spPr>
          <a:xfrm>
            <a:off x="8382000" y="6474883"/>
            <a:ext cx="685504" cy="365125"/>
          </a:xfrm>
        </p:spPr>
        <p:txBody>
          <a:bodyPr/>
          <a:lstStyle/>
          <a:p>
            <a:pPr>
              <a:defRPr/>
            </a:pPr>
            <a:fld id="{B08C68DF-A96A-4612-8A28-A42D5BDEE629}" type="slidenum">
              <a:rPr lang="en-US" smtClean="0"/>
              <a:pPr>
                <a:defRPr/>
              </a:pPr>
              <a:t>110</a:t>
            </a:fld>
            <a:endParaRPr lang="en-US" dirty="0"/>
          </a:p>
        </p:txBody>
      </p:sp>
    </p:spTree>
    <p:extLst>
      <p:ext uri="{BB962C8B-B14F-4D97-AF65-F5344CB8AC3E}">
        <p14:creationId xmlns="" xmlns:p14="http://schemas.microsoft.com/office/powerpoint/2010/main" val="20126968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with </a:t>
            </a:r>
            <a:r>
              <a:rPr lang="en-US" b="1" dirty="0" err="1" smtClean="0"/>
              <a:t>Buprenorphine</a:t>
            </a:r>
            <a:endParaRPr lang="en-US" b="1" dirty="0"/>
          </a:p>
        </p:txBody>
      </p:sp>
      <p:sp>
        <p:nvSpPr>
          <p:cNvPr id="3" name="Content Placeholder 2"/>
          <p:cNvSpPr>
            <a:spLocks noGrp="1"/>
          </p:cNvSpPr>
          <p:nvPr>
            <p:ph idx="1"/>
          </p:nvPr>
        </p:nvSpPr>
        <p:spPr/>
        <p:txBody>
          <a:bodyPr>
            <a:normAutofit/>
          </a:bodyPr>
          <a:lstStyle/>
          <a:p>
            <a:r>
              <a:rPr lang="en-US" dirty="0" smtClean="0"/>
              <a:t>After establishing a diagnosis of </a:t>
            </a:r>
            <a:r>
              <a:rPr lang="en-US" dirty="0" err="1" smtClean="0"/>
              <a:t>opioid</a:t>
            </a:r>
            <a:r>
              <a:rPr lang="en-US" dirty="0" smtClean="0"/>
              <a:t> dependence and engaging patient…</a:t>
            </a:r>
          </a:p>
          <a:p>
            <a:r>
              <a:rPr lang="en-US" dirty="0" smtClean="0"/>
              <a:t>Induction phase</a:t>
            </a:r>
          </a:p>
          <a:p>
            <a:pPr marL="914400" lvl="2" indent="-342900"/>
            <a:r>
              <a:rPr lang="en-US" dirty="0" smtClean="0"/>
              <a:t>Initiation of treatment requires mild withdrawal symptoms</a:t>
            </a:r>
          </a:p>
          <a:p>
            <a:pPr marL="914400" lvl="2" indent="-342900"/>
            <a:r>
              <a:rPr lang="en-US" dirty="0" smtClean="0"/>
              <a:t>Role for fetal monitoring</a:t>
            </a:r>
          </a:p>
          <a:p>
            <a:pPr marL="914400" lvl="2" indent="-342900"/>
            <a:r>
              <a:rPr lang="en-US" dirty="0" smtClean="0"/>
              <a:t>Inpatient </a:t>
            </a:r>
            <a:r>
              <a:rPr lang="en-US" dirty="0" err="1" smtClean="0"/>
              <a:t>vs</a:t>
            </a:r>
            <a:r>
              <a:rPr lang="en-US" dirty="0" smtClean="0"/>
              <a:t> Outpatient </a:t>
            </a:r>
          </a:p>
          <a:p>
            <a:r>
              <a:rPr lang="en-US" dirty="0" smtClean="0"/>
              <a:t>Maintenance phase</a:t>
            </a:r>
          </a:p>
          <a:p>
            <a:pPr marL="914400" lvl="2" indent="-342900"/>
            <a:r>
              <a:rPr lang="en-US" dirty="0" smtClean="0"/>
              <a:t>Dose adjustments if necessary</a:t>
            </a:r>
          </a:p>
          <a:p>
            <a:pPr marL="914400" lvl="2" indent="-342900"/>
            <a:r>
              <a:rPr lang="en-US" dirty="0" smtClean="0"/>
              <a:t>Planning for delivery and postpartum (pain management and relapse prevention)</a:t>
            </a:r>
          </a:p>
        </p:txBody>
      </p:sp>
      <p:sp>
        <p:nvSpPr>
          <p:cNvPr id="4" name="Slide Number Placeholder 3"/>
          <p:cNvSpPr>
            <a:spLocks noGrp="1"/>
          </p:cNvSpPr>
          <p:nvPr>
            <p:ph type="sldNum" sz="quarter" idx="12"/>
          </p:nvPr>
        </p:nvSpPr>
        <p:spPr>
          <a:xfrm>
            <a:off x="8153400" y="6474883"/>
            <a:ext cx="914104" cy="365125"/>
          </a:xfrm>
        </p:spPr>
        <p:txBody>
          <a:bodyPr/>
          <a:lstStyle/>
          <a:p>
            <a:pPr>
              <a:defRPr/>
            </a:pPr>
            <a:fld id="{B08C68DF-A96A-4612-8A28-A42D5BDEE629}" type="slidenum">
              <a:rPr lang="en-US" smtClean="0"/>
              <a:pPr>
                <a:defRPr/>
              </a:pPr>
              <a:t>111</a:t>
            </a:fld>
            <a:endParaRPr lang="en-US" dirty="0"/>
          </a:p>
        </p:txBody>
      </p:sp>
    </p:spTree>
    <p:extLst>
      <p:ext uri="{BB962C8B-B14F-4D97-AF65-F5344CB8AC3E}">
        <p14:creationId xmlns="" xmlns:p14="http://schemas.microsoft.com/office/powerpoint/2010/main" val="37462458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Postpartum Pain </a:t>
            </a:r>
            <a:r>
              <a:rPr lang="en-US" b="1" dirty="0"/>
              <a:t>M</a:t>
            </a:r>
            <a:r>
              <a:rPr lang="en-US" b="1" dirty="0" smtClean="0"/>
              <a:t>anagement</a:t>
            </a:r>
            <a:endParaRPr lang="en-US" b="1" dirty="0"/>
          </a:p>
        </p:txBody>
      </p:sp>
      <p:sp>
        <p:nvSpPr>
          <p:cNvPr id="3" name="Content Placeholder 2"/>
          <p:cNvSpPr>
            <a:spLocks noGrp="1"/>
          </p:cNvSpPr>
          <p:nvPr>
            <p:ph idx="1"/>
          </p:nvPr>
        </p:nvSpPr>
        <p:spPr/>
        <p:txBody>
          <a:bodyPr/>
          <a:lstStyle/>
          <a:p>
            <a:r>
              <a:rPr lang="en-US" sz="2800" dirty="0" smtClean="0"/>
              <a:t>Maintenance doses of methadone or buprenorphine are NOT sufficient analgesia!</a:t>
            </a:r>
          </a:p>
          <a:p>
            <a:r>
              <a:rPr lang="en-US" sz="2800" dirty="0" smtClean="0"/>
              <a:t>Patients utilizing agonist treatment report elevated pain scores and have higher medication requirements</a:t>
            </a:r>
          </a:p>
          <a:p>
            <a:r>
              <a:rPr lang="en-US" sz="2800" dirty="0" smtClean="0"/>
              <a:t>Utilize non-narcotic methods!</a:t>
            </a:r>
          </a:p>
          <a:p>
            <a:pPr lvl="1"/>
            <a:r>
              <a:rPr lang="en-US" dirty="0" smtClean="0"/>
              <a:t>Regional  (epidural or spinal anesthesia)</a:t>
            </a:r>
          </a:p>
          <a:p>
            <a:pPr lvl="1"/>
            <a:r>
              <a:rPr lang="en-US" dirty="0" err="1" smtClean="0"/>
              <a:t>NSAIDs</a:t>
            </a:r>
            <a:r>
              <a:rPr lang="en-US" dirty="0" smtClean="0"/>
              <a:t>	</a:t>
            </a:r>
          </a:p>
          <a:p>
            <a:r>
              <a:rPr lang="en-US" sz="2800" dirty="0" smtClean="0"/>
              <a:t>Avoid high affinity partial agonists (</a:t>
            </a:r>
            <a:r>
              <a:rPr lang="en-US" sz="2800" dirty="0" err="1" smtClean="0"/>
              <a:t>eg</a:t>
            </a:r>
            <a:r>
              <a:rPr lang="en-US" sz="2800" dirty="0" smtClean="0"/>
              <a:t> </a:t>
            </a:r>
            <a:r>
              <a:rPr lang="en-US" sz="2800" dirty="0" err="1" smtClean="0"/>
              <a:t>nalbuphine</a:t>
            </a:r>
            <a:r>
              <a:rPr lang="en-US" sz="2800" dirty="0" smtClean="0"/>
              <a:t>)</a:t>
            </a:r>
          </a:p>
          <a:p>
            <a:pPr lvl="1">
              <a:buFont typeface="Arial"/>
              <a:buChar char="•"/>
            </a:pPr>
            <a:endParaRPr lang="en-US" dirty="0"/>
          </a:p>
        </p:txBody>
      </p:sp>
      <p:sp>
        <p:nvSpPr>
          <p:cNvPr id="4" name="Slide Number Placeholder 3"/>
          <p:cNvSpPr>
            <a:spLocks noGrp="1"/>
          </p:cNvSpPr>
          <p:nvPr>
            <p:ph type="sldNum" sz="quarter" idx="12"/>
          </p:nvPr>
        </p:nvSpPr>
        <p:spPr>
          <a:xfrm>
            <a:off x="8534400" y="6474883"/>
            <a:ext cx="533104" cy="365125"/>
          </a:xfrm>
        </p:spPr>
        <p:txBody>
          <a:bodyPr/>
          <a:lstStyle/>
          <a:p>
            <a:pPr>
              <a:defRPr/>
            </a:pPr>
            <a:fld id="{B08C68DF-A96A-4612-8A28-A42D5BDEE629}" type="slidenum">
              <a:rPr lang="en-US" smtClean="0"/>
              <a:pPr>
                <a:defRPr/>
              </a:pPr>
              <a:t>112</a:t>
            </a:fld>
            <a:endParaRPr lang="en-US" dirty="0"/>
          </a:p>
        </p:txBody>
      </p:sp>
    </p:spTree>
    <p:extLst>
      <p:ext uri="{BB962C8B-B14F-4D97-AF65-F5344CB8AC3E}">
        <p14:creationId xmlns="" xmlns:p14="http://schemas.microsoft.com/office/powerpoint/2010/main" val="6542877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3600" b="1" dirty="0" smtClean="0"/>
              <a:t>Options for </a:t>
            </a:r>
            <a:r>
              <a:rPr lang="en-US" sz="3600" b="1" dirty="0"/>
              <a:t>A</a:t>
            </a:r>
            <a:r>
              <a:rPr lang="en-US" sz="3600" b="1" dirty="0" smtClean="0"/>
              <a:t>cute </a:t>
            </a:r>
            <a:r>
              <a:rPr lang="en-US" sz="3600" b="1" dirty="0"/>
              <a:t>P</a:t>
            </a:r>
            <a:r>
              <a:rPr lang="en-US" sz="3600" b="1" dirty="0" smtClean="0"/>
              <a:t>ain </a:t>
            </a:r>
            <a:r>
              <a:rPr lang="en-US" sz="3600" b="1" dirty="0"/>
              <a:t>M</a:t>
            </a:r>
            <a:r>
              <a:rPr lang="en-US" sz="3600" b="1" dirty="0" smtClean="0"/>
              <a:t>anagement</a:t>
            </a:r>
          </a:p>
        </p:txBody>
      </p:sp>
      <p:sp>
        <p:nvSpPr>
          <p:cNvPr id="46082" name="Content Placeholder 2"/>
          <p:cNvSpPr>
            <a:spLocks noGrp="1"/>
          </p:cNvSpPr>
          <p:nvPr>
            <p:ph idx="1"/>
          </p:nvPr>
        </p:nvSpPr>
        <p:spPr/>
        <p:txBody>
          <a:bodyPr>
            <a:noAutofit/>
          </a:bodyPr>
          <a:lstStyle/>
          <a:p>
            <a:pPr marL="609600" indent="-609600">
              <a:buFont typeface="Arial" charset="0"/>
              <a:buAutoNum type="arabicPeriod"/>
            </a:pPr>
            <a:r>
              <a:rPr lang="en-US" sz="2400" u="sng" dirty="0" smtClean="0"/>
              <a:t>Continue</a:t>
            </a:r>
            <a:r>
              <a:rPr lang="en-US" sz="2400" dirty="0" smtClean="0"/>
              <a:t> maintenance dose of buprenorphine throughout delivery</a:t>
            </a:r>
          </a:p>
          <a:p>
            <a:pPr marL="1085850" lvl="2" indent="-514350">
              <a:buFont typeface="Arial" charset="0"/>
              <a:buAutoNum type="alphaLcParenR"/>
            </a:pPr>
            <a:r>
              <a:rPr lang="en-US" b="1" dirty="0" smtClean="0"/>
              <a:t>ADDITIONAL</a:t>
            </a:r>
            <a:r>
              <a:rPr lang="en-US" dirty="0" smtClean="0"/>
              <a:t> </a:t>
            </a:r>
            <a:r>
              <a:rPr lang="en-US" dirty="0" err="1" smtClean="0"/>
              <a:t>buprenorphine</a:t>
            </a:r>
            <a:r>
              <a:rPr lang="en-US" dirty="0" smtClean="0"/>
              <a:t> in DIVIDED DOSE for acute pain</a:t>
            </a:r>
          </a:p>
          <a:p>
            <a:pPr marL="1085850" lvl="2" indent="-514350">
              <a:buFont typeface="Arial" charset="0"/>
              <a:buAutoNum type="alphaLcParenR"/>
            </a:pPr>
            <a:r>
              <a:rPr lang="en-US" dirty="0" smtClean="0"/>
              <a:t>additional full agonists for acute pain</a:t>
            </a:r>
          </a:p>
          <a:p>
            <a:pPr marL="571500" lvl="2" indent="0">
              <a:buNone/>
            </a:pPr>
            <a:endParaRPr lang="en-US" dirty="0" smtClean="0"/>
          </a:p>
          <a:p>
            <a:pPr marL="609600" indent="-609600">
              <a:buFont typeface="Arial" charset="0"/>
              <a:buAutoNum type="arabicPeriod"/>
            </a:pPr>
            <a:r>
              <a:rPr lang="en-US" sz="2400" u="sng" dirty="0" smtClean="0"/>
              <a:t>Stop</a:t>
            </a:r>
            <a:r>
              <a:rPr lang="en-US" sz="2400" dirty="0" smtClean="0"/>
              <a:t> buprenorphine before delivery</a:t>
            </a:r>
          </a:p>
          <a:p>
            <a:pPr marL="1085850" lvl="2" indent="-514350">
              <a:buFont typeface="Arial" charset="0"/>
              <a:buAutoNum type="alphaLcParenR"/>
            </a:pPr>
            <a:r>
              <a:rPr lang="en-US" dirty="0" smtClean="0"/>
              <a:t>Stop at the time of delivery, and pain management as usual </a:t>
            </a:r>
          </a:p>
          <a:p>
            <a:pPr marL="1085850" lvl="2" indent="-514350">
              <a:buFont typeface="Arial" charset="0"/>
              <a:buAutoNum type="alphaLcParenR"/>
            </a:pPr>
            <a:r>
              <a:rPr lang="en-US" dirty="0" smtClean="0"/>
              <a:t>&gt;2 days prior to delivery, transition to full agonists (as maintenance), and pain management as usual </a:t>
            </a:r>
          </a:p>
        </p:txBody>
      </p:sp>
      <p:sp>
        <p:nvSpPr>
          <p:cNvPr id="4" name="Slide Number Placeholder 3"/>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113</a:t>
            </a:fld>
            <a:endParaRPr lang="en-US" dirty="0"/>
          </a:p>
        </p:txBody>
      </p:sp>
    </p:spTree>
    <p:extLst>
      <p:ext uri="{BB962C8B-B14F-4D97-AF65-F5344CB8AC3E}">
        <p14:creationId xmlns="" xmlns:p14="http://schemas.microsoft.com/office/powerpoint/2010/main" val="3254576179"/>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Buprenorphine</a:t>
            </a:r>
            <a:r>
              <a:rPr lang="en-US" b="1" dirty="0" smtClean="0"/>
              <a:t> - Lactation</a:t>
            </a:r>
            <a:endParaRPr lang="en-US" b="1" dirty="0"/>
          </a:p>
        </p:txBody>
      </p:sp>
      <p:sp>
        <p:nvSpPr>
          <p:cNvPr id="3" name="Content Placeholder 2"/>
          <p:cNvSpPr>
            <a:spLocks noGrp="1"/>
          </p:cNvSpPr>
          <p:nvPr>
            <p:ph idx="1"/>
          </p:nvPr>
        </p:nvSpPr>
        <p:spPr/>
        <p:txBody>
          <a:bodyPr/>
          <a:lstStyle/>
          <a:p>
            <a:r>
              <a:rPr lang="en-US" dirty="0" smtClean="0"/>
              <a:t>Reports range from 1-20% of maternal weight adjusted dose present in breast milk</a:t>
            </a:r>
          </a:p>
          <a:p>
            <a:r>
              <a:rPr lang="en-US" dirty="0" smtClean="0"/>
              <a:t>Poor oral bioavailability further limits exposure </a:t>
            </a:r>
          </a:p>
          <a:p>
            <a:r>
              <a:rPr lang="en-US" dirty="0" smtClean="0"/>
              <a:t>Unlikely to affect NAS incidence or severity </a:t>
            </a:r>
            <a:endParaRPr lang="en-US" dirty="0"/>
          </a:p>
        </p:txBody>
      </p:sp>
      <p:sp>
        <p:nvSpPr>
          <p:cNvPr id="4" name="Slide Number Placeholder 3"/>
          <p:cNvSpPr>
            <a:spLocks noGrp="1"/>
          </p:cNvSpPr>
          <p:nvPr>
            <p:ph type="sldNum" sz="quarter" idx="12"/>
          </p:nvPr>
        </p:nvSpPr>
        <p:spPr>
          <a:xfrm>
            <a:off x="8458200" y="6474883"/>
            <a:ext cx="609304" cy="365125"/>
          </a:xfrm>
        </p:spPr>
        <p:txBody>
          <a:bodyPr/>
          <a:lstStyle/>
          <a:p>
            <a:pPr>
              <a:defRPr/>
            </a:pPr>
            <a:fld id="{B08C68DF-A96A-4612-8A28-A42D5BDEE629}" type="slidenum">
              <a:rPr lang="en-US" smtClean="0"/>
              <a:pPr>
                <a:defRPr/>
              </a:pPr>
              <a:t>114</a:t>
            </a:fld>
            <a:endParaRPr lang="en-US" dirty="0"/>
          </a:p>
        </p:txBody>
      </p:sp>
    </p:spTree>
    <p:extLst>
      <p:ext uri="{BB962C8B-B14F-4D97-AF65-F5344CB8AC3E}">
        <p14:creationId xmlns="" xmlns:p14="http://schemas.microsoft.com/office/powerpoint/2010/main" val="1626591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115</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219200"/>
          </a:xfrm>
        </p:spPr>
        <p:txBody>
          <a:bodyPr/>
          <a:lstStyle/>
          <a:p>
            <a:r>
              <a:rPr lang="en-US" b="1" dirty="0" smtClean="0"/>
              <a:t>Factors Associated with Increased Risk for Depression in Pregnancy</a:t>
            </a:r>
            <a:endParaRPr lang="en-US" dirty="0"/>
          </a:p>
        </p:txBody>
      </p:sp>
      <p:sp>
        <p:nvSpPr>
          <p:cNvPr id="5" name="Content Placeholder 4"/>
          <p:cNvSpPr>
            <a:spLocks noGrp="1"/>
          </p:cNvSpPr>
          <p:nvPr>
            <p:ph idx="1"/>
          </p:nvPr>
        </p:nvSpPr>
        <p:spPr>
          <a:xfrm>
            <a:off x="457201" y="1592706"/>
            <a:ext cx="3904938" cy="4525963"/>
          </a:xfrm>
          <a:gradFill flip="none" rotWithShape="1">
            <a:gsLst>
              <a:gs pos="0">
                <a:schemeClr val="bg1"/>
              </a:gs>
              <a:gs pos="100000">
                <a:schemeClr val="bg1">
                  <a:alpha val="30000"/>
                </a:schemeClr>
              </a:gs>
            </a:gsLst>
            <a:lin ang="0" scaled="1"/>
            <a:tileRect/>
          </a:gradFill>
        </p:spPr>
        <p:txBody>
          <a:bodyPr>
            <a:noAutofit/>
          </a:bodyPr>
          <a:lstStyle/>
          <a:p>
            <a:r>
              <a:rPr lang="en-US" dirty="0" smtClean="0"/>
              <a:t>Lack of social support</a:t>
            </a:r>
          </a:p>
          <a:p>
            <a:r>
              <a:rPr lang="en-US" dirty="0" smtClean="0"/>
              <a:t>Marital discord</a:t>
            </a:r>
          </a:p>
          <a:p>
            <a:r>
              <a:rPr lang="en-US" dirty="0" smtClean="0"/>
              <a:t>Living alone</a:t>
            </a:r>
          </a:p>
          <a:p>
            <a:r>
              <a:rPr lang="en-US" dirty="0" smtClean="0"/>
              <a:t>Multiple children</a:t>
            </a:r>
          </a:p>
          <a:p>
            <a:r>
              <a:rPr lang="en-US" dirty="0" smtClean="0"/>
              <a:t>Unwanted pregnancy</a:t>
            </a:r>
          </a:p>
          <a:p>
            <a:r>
              <a:rPr lang="en-US" dirty="0" smtClean="0"/>
              <a:t>Younger age</a:t>
            </a:r>
          </a:p>
          <a:p>
            <a:r>
              <a:rPr lang="en-US" dirty="0" smtClean="0"/>
              <a:t>Personal or family history of affective illness</a:t>
            </a:r>
          </a:p>
          <a:p>
            <a:endParaRPr lang="en-US" dirty="0"/>
          </a:p>
        </p:txBody>
      </p:sp>
      <p:sp>
        <p:nvSpPr>
          <p:cNvPr id="7" name="Slide Number Placeholder 6"/>
          <p:cNvSpPr>
            <a:spLocks noGrp="1"/>
          </p:cNvSpPr>
          <p:nvPr>
            <p:ph type="sldNum" sz="quarter" idx="12"/>
          </p:nvPr>
        </p:nvSpPr>
        <p:spPr>
          <a:xfrm>
            <a:off x="8823330" y="6432548"/>
            <a:ext cx="362712" cy="365125"/>
          </a:xfrm>
        </p:spPr>
        <p:txBody>
          <a:bodyPr/>
          <a:lstStyle/>
          <a:p>
            <a:fld id="{68CDBAF2-F266-C14C-8ABF-54B90D837FA3}" type="slidenum">
              <a:rPr lang="en-US" smtClean="0"/>
              <a:pPr/>
              <a:t>12</a:t>
            </a:fld>
            <a:endParaRPr lang="en-US" dirty="0"/>
          </a:p>
        </p:txBody>
      </p:sp>
      <p:sp>
        <p:nvSpPr>
          <p:cNvPr id="10" name="Content Placeholder 4"/>
          <p:cNvSpPr txBox="1">
            <a:spLocks/>
          </p:cNvSpPr>
          <p:nvPr/>
        </p:nvSpPr>
        <p:spPr>
          <a:xfrm>
            <a:off x="4781862" y="1592706"/>
            <a:ext cx="3904938" cy="4525963"/>
          </a:xfrm>
          <a:prstGeom prst="rect">
            <a:avLst/>
          </a:prstGeom>
          <a:gradFill flip="none" rotWithShape="1">
            <a:gsLst>
              <a:gs pos="0">
                <a:schemeClr val="bg1"/>
              </a:gs>
              <a:gs pos="100000">
                <a:schemeClr val="bg1">
                  <a:alpha val="30000"/>
                </a:schemeClr>
              </a:gs>
            </a:gsLst>
            <a:lin ang="0" scaled="1"/>
            <a:tileRect/>
          </a:gradFill>
        </p:spPr>
        <p:txBody>
          <a:bodyPr vert="horz" lIns="91440" tIns="45720" rIns="91440" bIns="45720" rtlCol="0">
            <a:noAutofit/>
          </a:bodyPr>
          <a:lstStyle>
            <a:lvl1pPr marL="228600" indent="-228600" algn="l" defTabSz="457200" rtl="0" eaLnBrk="1" latinLnBrk="0" hangingPunct="1">
              <a:spcBef>
                <a:spcPct val="20000"/>
              </a:spcBef>
              <a:buClr>
                <a:srgbClr val="177D38"/>
              </a:buClr>
              <a:buFont typeface="Wingdings" charset="2"/>
              <a:buChar char="§"/>
              <a:defRPr sz="2400" kern="1200">
                <a:solidFill>
                  <a:schemeClr val="tx1"/>
                </a:solidFill>
                <a:latin typeface="+mn-lt"/>
                <a:ea typeface="+mn-ea"/>
                <a:cs typeface="+mn-cs"/>
              </a:defRPr>
            </a:lvl1pPr>
            <a:lvl2pPr marL="627063" indent="-228600" algn="l" defTabSz="457200" rtl="0" eaLnBrk="1" latinLnBrk="0" hangingPunct="1">
              <a:spcBef>
                <a:spcPct val="20000"/>
              </a:spcBef>
              <a:buClr>
                <a:srgbClr val="177D38"/>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177D38"/>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Discontinuation of antidepressants at conception</a:t>
            </a:r>
          </a:p>
          <a:p>
            <a:pPr lvl="1"/>
            <a:r>
              <a:rPr lang="en-US" dirty="0" smtClean="0"/>
              <a:t>68% relapsed</a:t>
            </a:r>
          </a:p>
          <a:p>
            <a:pPr lvl="1"/>
            <a:r>
              <a:rPr lang="en-US" dirty="0" smtClean="0"/>
              <a:t>26% relapsed if remained on antidepressants during pregnancy</a:t>
            </a:r>
          </a:p>
        </p:txBody>
      </p:sp>
    </p:spTree>
    <p:extLst>
      <p:ext uri="{BB962C8B-B14F-4D97-AF65-F5344CB8AC3E}">
        <p14:creationId xmlns:p14="http://schemas.microsoft.com/office/powerpoint/2010/main" xmlns="" val="796826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Rot="1" noChangeArrowheads="1"/>
          </p:cNvSpPr>
          <p:nvPr>
            <p:ph type="ctrTitle"/>
          </p:nvPr>
        </p:nvSpPr>
        <p:spPr/>
        <p:txBody>
          <a:bodyPr>
            <a:normAutofit fontScale="90000"/>
          </a:bodyPr>
          <a:lstStyle/>
          <a:p>
            <a:r>
              <a:rPr lang="en-US" sz="6000" b="1" smtClean="0"/>
              <a:t>Bipolar Disorder During Pregnancy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b="1" dirty="0" smtClean="0"/>
              <a:t>Bipolar Disorder</a:t>
            </a:r>
          </a:p>
        </p:txBody>
      </p:sp>
      <p:sp>
        <p:nvSpPr>
          <p:cNvPr id="47106" name="Rectangle 3"/>
          <p:cNvSpPr>
            <a:spLocks noGrp="1" noChangeArrowheads="1"/>
          </p:cNvSpPr>
          <p:nvPr>
            <p:ph idx="1"/>
          </p:nvPr>
        </p:nvSpPr>
        <p:spPr>
          <a:xfrm>
            <a:off x="457200" y="1371600"/>
            <a:ext cx="8229600" cy="4754563"/>
          </a:xfrm>
        </p:spPr>
        <p:txBody>
          <a:bodyPr>
            <a:normAutofit fontScale="92500"/>
          </a:bodyPr>
          <a:lstStyle/>
          <a:p>
            <a:pPr>
              <a:lnSpc>
                <a:spcPct val="80000"/>
              </a:lnSpc>
            </a:pPr>
            <a:r>
              <a:rPr lang="en-US" sz="2800" dirty="0" smtClean="0"/>
              <a:t>Pregnancy </a:t>
            </a:r>
            <a:r>
              <a:rPr lang="en-US" sz="2800" dirty="0"/>
              <a:t>is NOT protective for all women with bipolar disorder</a:t>
            </a:r>
          </a:p>
          <a:p>
            <a:pPr lvl="1">
              <a:lnSpc>
                <a:spcPct val="80000"/>
              </a:lnSpc>
            </a:pPr>
            <a:r>
              <a:rPr lang="en-US" sz="2400" dirty="0">
                <a:ea typeface="ＭＳ Ｐゴシック" pitchFamily="34" charset="-128"/>
              </a:rPr>
              <a:t>Most retrospective reports suggest high risk for relapse (45-52%)</a:t>
            </a:r>
          </a:p>
          <a:p>
            <a:pPr lvl="1">
              <a:lnSpc>
                <a:spcPct val="80000"/>
              </a:lnSpc>
            </a:pPr>
            <a:r>
              <a:rPr lang="en-US" sz="2400" dirty="0">
                <a:ea typeface="ＭＳ Ｐゴシック" pitchFamily="34" charset="-128"/>
              </a:rPr>
              <a:t>In 2 prospective studies, overall recurrence risk very high, &gt;70%</a:t>
            </a:r>
            <a:endParaRPr lang="en-US" sz="2000" dirty="0"/>
          </a:p>
          <a:p>
            <a:pPr>
              <a:lnSpc>
                <a:spcPct val="80000"/>
              </a:lnSpc>
            </a:pPr>
            <a:r>
              <a:rPr lang="en-US" sz="2800" dirty="0"/>
              <a:t>Management most difficult when pregnancy </a:t>
            </a:r>
            <a:r>
              <a:rPr lang="en-US" sz="2800" dirty="0" smtClean="0"/>
              <a:t>unplanned</a:t>
            </a:r>
            <a:endParaRPr lang="en-US" sz="2600" dirty="0" smtClean="0">
              <a:ea typeface="ＭＳ Ｐゴシック" pitchFamily="34" charset="-128"/>
            </a:endParaRPr>
          </a:p>
          <a:p>
            <a:r>
              <a:rPr lang="en-US" sz="2600" dirty="0" smtClean="0">
                <a:ea typeface="ＭＳ Ｐゴシック" pitchFamily="34" charset="-128"/>
              </a:rPr>
              <a:t>Majority </a:t>
            </a:r>
            <a:r>
              <a:rPr lang="en-US" sz="2600" dirty="0">
                <a:ea typeface="ＭＳ Ｐゴシック" pitchFamily="34" charset="-128"/>
              </a:rPr>
              <a:t>of recurrences during pregnancy are major depressive episodes or </a:t>
            </a:r>
            <a:r>
              <a:rPr lang="en-US" sz="2600" dirty="0" err="1">
                <a:ea typeface="ＭＳ Ｐゴシック" pitchFamily="34" charset="-128"/>
              </a:rPr>
              <a:t>dysphoric</a:t>
            </a:r>
            <a:r>
              <a:rPr lang="en-US" sz="2600" dirty="0">
                <a:ea typeface="ＭＳ Ｐゴシック" pitchFamily="34" charset="-128"/>
              </a:rPr>
              <a:t>, mixed </a:t>
            </a:r>
            <a:r>
              <a:rPr lang="en-US" sz="2600" dirty="0" smtClean="0">
                <a:ea typeface="ＭＳ Ｐゴシック" pitchFamily="34" charset="-128"/>
              </a:rPr>
              <a:t>states</a:t>
            </a:r>
            <a:endParaRPr lang="en-US" sz="2600" dirty="0">
              <a:ea typeface="ＭＳ Ｐゴシック" pitchFamily="34" charset="-128"/>
            </a:endParaRPr>
          </a:p>
          <a:p>
            <a:r>
              <a:rPr lang="en-US" sz="2600" dirty="0">
                <a:ea typeface="ＭＳ Ｐゴシック" pitchFamily="34" charset="-128"/>
              </a:rPr>
              <a:t>Majority of recurrences occur early in pregnancy: 1</a:t>
            </a:r>
            <a:r>
              <a:rPr lang="en-US" sz="2600" baseline="30000" dirty="0">
                <a:ea typeface="ＭＳ Ｐゴシック" pitchFamily="34" charset="-128"/>
              </a:rPr>
              <a:t>st</a:t>
            </a:r>
            <a:r>
              <a:rPr lang="en-US" sz="2600" dirty="0">
                <a:ea typeface="ＭＳ Ｐゴシック" pitchFamily="34" charset="-128"/>
              </a:rPr>
              <a:t> </a:t>
            </a:r>
            <a:r>
              <a:rPr lang="en-US" sz="2600" dirty="0" smtClean="0">
                <a:ea typeface="ＭＳ Ｐゴシック" pitchFamily="34" charset="-128"/>
              </a:rPr>
              <a:t>trimester &gt; 2</a:t>
            </a:r>
            <a:r>
              <a:rPr lang="en-US" sz="2600" baseline="30000" dirty="0" smtClean="0">
                <a:ea typeface="ＭＳ Ｐゴシック" pitchFamily="34" charset="-128"/>
              </a:rPr>
              <a:t>nd </a:t>
            </a:r>
            <a:r>
              <a:rPr lang="en-US" sz="2600" dirty="0" smtClean="0">
                <a:ea typeface="ＭＳ Ｐゴシック" pitchFamily="34" charset="-128"/>
              </a:rPr>
              <a:t>trimester &gt; 3</a:t>
            </a:r>
            <a:r>
              <a:rPr lang="en-US" sz="2600" baseline="30000" dirty="0" smtClean="0">
                <a:ea typeface="ＭＳ Ｐゴシック" pitchFamily="34" charset="-128"/>
              </a:rPr>
              <a:t>rd </a:t>
            </a:r>
            <a:r>
              <a:rPr lang="en-US" sz="2600" dirty="0" smtClean="0"/>
              <a:t>trimester</a:t>
            </a:r>
          </a:p>
          <a:p>
            <a:r>
              <a:rPr lang="en-US" sz="2800" dirty="0" smtClean="0"/>
              <a:t>Significantly increased risk for postpartum psychosis </a:t>
            </a:r>
          </a:p>
          <a:p>
            <a:pPr lvl="1">
              <a:lnSpc>
                <a:spcPct val="80000"/>
              </a:lnSpc>
            </a:pPr>
            <a:r>
              <a:rPr lang="en-US" sz="2400" dirty="0" smtClean="0"/>
              <a:t>May be as high as 46%</a:t>
            </a:r>
          </a:p>
          <a:p>
            <a:pPr>
              <a:lnSpc>
                <a:spcPct val="80000"/>
              </a:lnSpc>
            </a:pPr>
            <a:endParaRPr lang="en-US" sz="2800" dirty="0" smtClean="0"/>
          </a:p>
          <a:p>
            <a:pPr>
              <a:lnSpc>
                <a:spcPct val="80000"/>
              </a:lnSpc>
            </a:pPr>
            <a:endParaRPr lang="en-US" sz="2800" dirty="0" smtClean="0"/>
          </a:p>
        </p:txBody>
      </p:sp>
      <p:sp>
        <p:nvSpPr>
          <p:cNvPr id="47108" name="Slide Number Placeholder 4"/>
          <p:cNvSpPr>
            <a:spLocks noGrp="1"/>
          </p:cNvSpPr>
          <p:nvPr>
            <p:ph type="sldNum" sz="quarter" idx="12"/>
          </p:nvPr>
        </p:nvSpPr>
        <p:spPr>
          <a:noFill/>
        </p:spPr>
        <p:txBody>
          <a:bodyPr/>
          <a:lstStyle/>
          <a:p>
            <a:fld id="{E89DC913-4AA1-41B8-9878-BCEF9BFEABFA}"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457200"/>
            <a:ext cx="8686800" cy="1447800"/>
          </a:xfrm>
        </p:spPr>
        <p:txBody>
          <a:bodyPr/>
          <a:lstStyle/>
          <a:p>
            <a:r>
              <a:rPr lang="en-US" b="1" dirty="0" smtClean="0">
                <a:solidFill>
                  <a:schemeClr val="tx1"/>
                </a:solidFill>
              </a:rPr>
              <a:t>Risk for Recurrence of Bipolar Disorder During Pregnancy following Medication Discontinuation</a:t>
            </a:r>
            <a:endParaRPr lang="en-US" b="1" dirty="0" smtClean="0"/>
          </a:p>
        </p:txBody>
      </p:sp>
      <p:sp>
        <p:nvSpPr>
          <p:cNvPr id="47106" name="Rectangle 3"/>
          <p:cNvSpPr>
            <a:spLocks noGrp="1" noChangeArrowheads="1"/>
          </p:cNvSpPr>
          <p:nvPr>
            <p:ph idx="1"/>
          </p:nvPr>
        </p:nvSpPr>
        <p:spPr>
          <a:xfrm>
            <a:off x="457200" y="1371600"/>
            <a:ext cx="8229600" cy="4754563"/>
          </a:xfrm>
        </p:spPr>
        <p:txBody>
          <a:bodyPr>
            <a:normAutofit/>
          </a:bodyPr>
          <a:lstStyle/>
          <a:p>
            <a:pPr>
              <a:lnSpc>
                <a:spcPct val="80000"/>
              </a:lnSpc>
            </a:pPr>
            <a:endParaRPr lang="en-US" sz="2800" dirty="0" smtClean="0"/>
          </a:p>
          <a:p>
            <a:pPr>
              <a:lnSpc>
                <a:spcPct val="80000"/>
              </a:lnSpc>
            </a:pPr>
            <a:endParaRPr lang="en-US" sz="2800" dirty="0" smtClean="0"/>
          </a:p>
        </p:txBody>
      </p:sp>
      <p:sp>
        <p:nvSpPr>
          <p:cNvPr id="47108" name="Slide Number Placeholder 4"/>
          <p:cNvSpPr>
            <a:spLocks noGrp="1"/>
          </p:cNvSpPr>
          <p:nvPr>
            <p:ph type="sldNum" sz="quarter" idx="12"/>
          </p:nvPr>
        </p:nvSpPr>
        <p:spPr>
          <a:noFill/>
        </p:spPr>
        <p:txBody>
          <a:bodyPr/>
          <a:lstStyle/>
          <a:p>
            <a:fld id="{E89DC913-4AA1-41B8-9878-BCEF9BFEABFA}" type="slidenum">
              <a:rPr lang="en-US" smtClean="0"/>
              <a:pPr/>
              <a:t>15</a:t>
            </a:fld>
            <a:endParaRPr lang="en-US" dirty="0" smtClean="0"/>
          </a:p>
        </p:txBody>
      </p:sp>
      <p:graphicFrame>
        <p:nvGraphicFramePr>
          <p:cNvPr id="196610" name="Object 2"/>
          <p:cNvGraphicFramePr>
            <a:graphicFrameLocks noGrp="1" noChangeAspect="1"/>
          </p:cNvGraphicFramePr>
          <p:nvPr/>
        </p:nvGraphicFramePr>
        <p:xfrm>
          <a:off x="381000" y="1981200"/>
          <a:ext cx="8382000" cy="4203700"/>
        </p:xfrm>
        <a:graphic>
          <a:graphicData uri="http://schemas.openxmlformats.org/presentationml/2006/ole">
            <p:oleObj spid="_x0000_s196610" name="Worksheet" r:id="rId4" imgW="8372475" imgH="4210050"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609600" y="304800"/>
            <a:ext cx="7924800" cy="1101725"/>
          </a:xfrm>
        </p:spPr>
        <p:txBody>
          <a:bodyPr/>
          <a:lstStyle/>
          <a:p>
            <a:pPr>
              <a:defRPr/>
            </a:pPr>
            <a:r>
              <a:rPr lang="en-US" sz="2800" dirty="0" smtClean="0">
                <a:ea typeface="ＭＳ Ｐゴシック" pitchFamily="34" charset="-128"/>
              </a:rPr>
              <a:t> Recurrence in Pregnant Bipolar Women Who Continued vs. Discontinued Any Mood Stabilizer</a:t>
            </a:r>
          </a:p>
        </p:txBody>
      </p:sp>
      <p:pic>
        <p:nvPicPr>
          <p:cNvPr id="8195" name="Picture 4" descr="Viguera_200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1447800"/>
            <a:ext cx="4267200" cy="4755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2604911" y="6353175"/>
            <a:ext cx="390215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b="1">
                <a:solidFill>
                  <a:srgbClr val="FFFF00"/>
                </a:solidFill>
                <a:latin typeface="Arial" charset="0"/>
                <a:ea typeface="ＭＳ Ｐゴシック" pitchFamily="34" charset="-128"/>
              </a:defRPr>
            </a:lvl1pPr>
            <a:lvl2pPr marL="742950" indent="-285750">
              <a:defRPr sz="2800" b="1">
                <a:solidFill>
                  <a:srgbClr val="FFFF00"/>
                </a:solidFill>
                <a:latin typeface="Arial" charset="0"/>
                <a:ea typeface="ＭＳ Ｐゴシック" pitchFamily="34" charset="-128"/>
              </a:defRPr>
            </a:lvl2pPr>
            <a:lvl3pPr marL="1143000" indent="-228600">
              <a:defRPr sz="2800" b="1">
                <a:solidFill>
                  <a:srgbClr val="FFFF00"/>
                </a:solidFill>
                <a:latin typeface="Arial" charset="0"/>
                <a:ea typeface="ＭＳ Ｐゴシック" pitchFamily="34" charset="-128"/>
              </a:defRPr>
            </a:lvl3pPr>
            <a:lvl4pPr marL="1600200" indent="-228600">
              <a:defRPr sz="2800" b="1">
                <a:solidFill>
                  <a:srgbClr val="FFFF00"/>
                </a:solidFill>
                <a:latin typeface="Arial" charset="0"/>
                <a:ea typeface="ＭＳ Ｐゴシック" pitchFamily="34" charset="-128"/>
              </a:defRPr>
            </a:lvl4pPr>
            <a:lvl5pPr marL="2057400" indent="-228600">
              <a:defRPr sz="2800" b="1">
                <a:solidFill>
                  <a:srgbClr val="FFFF00"/>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FFFF00"/>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FFFF00"/>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FFFF00"/>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FFFF00"/>
                </a:solidFill>
                <a:latin typeface="Arial" charset="0"/>
                <a:ea typeface="ＭＳ Ｐゴシック" pitchFamily="34" charset="-128"/>
              </a:defRPr>
            </a:lvl9pPr>
          </a:lstStyle>
          <a:p>
            <a:r>
              <a:rPr lang="en-US" sz="1400" dirty="0" err="1">
                <a:solidFill>
                  <a:schemeClr val="tx1"/>
                </a:solidFill>
                <a:latin typeface="+mj-lt"/>
              </a:rPr>
              <a:t>Viguera</a:t>
            </a:r>
            <a:r>
              <a:rPr lang="en-US" sz="1400" dirty="0">
                <a:solidFill>
                  <a:schemeClr val="tx1"/>
                </a:solidFill>
                <a:latin typeface="+mj-lt"/>
              </a:rPr>
              <a:t> AC et al: Am J </a:t>
            </a:r>
            <a:r>
              <a:rPr lang="en-US" sz="1400" dirty="0" err="1">
                <a:solidFill>
                  <a:schemeClr val="tx1"/>
                </a:solidFill>
                <a:latin typeface="+mj-lt"/>
              </a:rPr>
              <a:t>Psychiatr</a:t>
            </a:r>
            <a:r>
              <a:rPr lang="en-US" sz="1400" dirty="0">
                <a:solidFill>
                  <a:schemeClr val="tx1"/>
                </a:solidFill>
                <a:latin typeface="+mj-lt"/>
              </a:rPr>
              <a:t> 2007;164:1817-24</a:t>
            </a:r>
          </a:p>
        </p:txBody>
      </p:sp>
      <p:sp>
        <p:nvSpPr>
          <p:cNvPr id="5" name="Slide Number Placeholder 4"/>
          <p:cNvSpPr>
            <a:spLocks noGrp="1"/>
          </p:cNvSpPr>
          <p:nvPr>
            <p:ph type="sldNum" sz="quarter" idx="12"/>
          </p:nvPr>
        </p:nvSpPr>
        <p:spPr/>
        <p:txBody>
          <a:bodyPr/>
          <a:lstStyle/>
          <a:p>
            <a:pPr>
              <a:defRPr/>
            </a:pPr>
            <a:fld id="{B08C68DF-A96A-4612-8A28-A42D5BDEE629}" type="slidenum">
              <a:rPr lang="en-US" smtClean="0"/>
              <a:pPr>
                <a:defRPr/>
              </a:pPr>
              <a:t>16</a:t>
            </a:fld>
            <a:endParaRPr lang="en-US" dirty="0"/>
          </a:p>
        </p:txBody>
      </p:sp>
    </p:spTree>
    <p:extLst>
      <p:ext uri="{BB962C8B-B14F-4D97-AF65-F5344CB8AC3E}">
        <p14:creationId xmlns="" xmlns:p14="http://schemas.microsoft.com/office/powerpoint/2010/main" val="36934181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Symptom Exacerbation Postpartum</a:t>
            </a:r>
            <a:endParaRPr lang="en-US" b="1" dirty="0"/>
          </a:p>
        </p:txBody>
      </p:sp>
      <p:sp>
        <p:nvSpPr>
          <p:cNvPr id="5" name="Content Placeholder 4"/>
          <p:cNvSpPr>
            <a:spLocks noGrp="1"/>
          </p:cNvSpPr>
          <p:nvPr>
            <p:ph idx="1"/>
          </p:nvPr>
        </p:nvSpPr>
        <p:spPr/>
        <p:txBody>
          <a:bodyPr/>
          <a:lstStyle/>
          <a:p>
            <a:r>
              <a:rPr lang="en-US" dirty="0" smtClean="0"/>
              <a:t>7x risk of admission for first episode, 2x higher risk for a  recurrent episode in postpartum women</a:t>
            </a:r>
          </a:p>
          <a:p>
            <a:pPr lvl="1"/>
            <a:r>
              <a:rPr lang="en-US" dirty="0" smtClean="0"/>
              <a:t>Compared to non-postpartum and non-pregnant women</a:t>
            </a:r>
          </a:p>
          <a:p>
            <a:r>
              <a:rPr lang="en-US" dirty="0" smtClean="0"/>
              <a:t>Symptom emergence is often rapid</a:t>
            </a:r>
          </a:p>
          <a:p>
            <a:pPr lvl="1"/>
            <a:r>
              <a:rPr lang="en-US" dirty="0" smtClean="0"/>
              <a:t>May begin a few weeks before or within first few days-weeks after delivery </a:t>
            </a:r>
            <a:endParaRPr lang="en-US" dirty="0"/>
          </a:p>
        </p:txBody>
      </p:sp>
      <p:sp>
        <p:nvSpPr>
          <p:cNvPr id="4" name="Slide Number Placeholder 3"/>
          <p:cNvSpPr>
            <a:spLocks noGrp="1"/>
          </p:cNvSpPr>
          <p:nvPr>
            <p:ph type="sldNum" sz="quarter" idx="12"/>
          </p:nvPr>
        </p:nvSpPr>
        <p:spPr/>
        <p:txBody>
          <a:bodyPr/>
          <a:lstStyle/>
          <a:p>
            <a:pPr>
              <a:defRPr/>
            </a:pPr>
            <a:fld id="{69BA8731-1FE4-41F5-B220-D12C132D105E}"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eaLnBrk="1" hangingPunct="1">
              <a:defRPr/>
            </a:pPr>
            <a:r>
              <a:rPr lang="en-US" b="1" dirty="0" smtClean="0"/>
              <a:t>Psychotic Disorders </a:t>
            </a:r>
            <a:br>
              <a:rPr lang="en-US" b="1" dirty="0" smtClean="0"/>
            </a:br>
            <a:r>
              <a:rPr lang="en-US" b="1" dirty="0" smtClean="0"/>
              <a:t>in Pregnancy and Postpartum</a:t>
            </a:r>
          </a:p>
        </p:txBody>
      </p:sp>
      <p:sp>
        <p:nvSpPr>
          <p:cNvPr id="6" name="Subtitle 5"/>
          <p:cNvSpPr>
            <a:spLocks noGrp="1"/>
          </p:cNvSpPr>
          <p:nvPr>
            <p:ph type="subTitle" idx="1"/>
          </p:nvPr>
        </p:nvSpPr>
        <p:spPr/>
        <p:txBody>
          <a:bodyPr/>
          <a:lstStyle/>
          <a:p>
            <a:pPr eaLnBrk="1" hangingPunct="1">
              <a:defRPr/>
            </a:pPr>
            <a:endParaRPr lang="en-US" dirty="0">
              <a:ea typeface="+mn-ea"/>
              <a:cs typeface="+mn-cs"/>
            </a:endParaRPr>
          </a:p>
        </p:txBody>
      </p:sp>
    </p:spTree>
    <p:extLst>
      <p:ext uri="{BB962C8B-B14F-4D97-AF65-F5344CB8AC3E}">
        <p14:creationId xmlns="" xmlns:p14="http://schemas.microsoft.com/office/powerpoint/2010/main" val="34121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eaLnBrk="1" hangingPunct="1">
              <a:defRPr/>
            </a:pPr>
            <a:r>
              <a:rPr lang="en-US" b="1" dirty="0" smtClean="0"/>
              <a:t>Epidemiology of </a:t>
            </a:r>
            <a:br>
              <a:rPr lang="en-US" b="1" dirty="0" smtClean="0"/>
            </a:br>
            <a:r>
              <a:rPr lang="en-US" b="1" dirty="0" smtClean="0"/>
              <a:t>Psychosis in Pregnancy</a:t>
            </a:r>
          </a:p>
        </p:txBody>
      </p:sp>
      <p:sp>
        <p:nvSpPr>
          <p:cNvPr id="3" name="Content Placeholder 2"/>
          <p:cNvSpPr>
            <a:spLocks noGrp="1"/>
          </p:cNvSpPr>
          <p:nvPr>
            <p:ph idx="1"/>
          </p:nvPr>
        </p:nvSpPr>
        <p:spPr>
          <a:xfrm>
            <a:off x="457200" y="1905000"/>
            <a:ext cx="8229600" cy="4221163"/>
          </a:xfrm>
        </p:spPr>
        <p:txBody>
          <a:bodyPr/>
          <a:lstStyle/>
          <a:p>
            <a:pPr eaLnBrk="1" hangingPunct="1">
              <a:defRPr/>
            </a:pPr>
            <a:r>
              <a:rPr lang="en-US" dirty="0" smtClean="0"/>
              <a:t>Majority of women with psychotic disorders do have children</a:t>
            </a:r>
          </a:p>
          <a:p>
            <a:pPr eaLnBrk="1" hangingPunct="1">
              <a:defRPr/>
            </a:pPr>
            <a:r>
              <a:rPr lang="en-US" dirty="0" smtClean="0"/>
              <a:t>Higher risk of unplanned and unwanted pregnancies</a:t>
            </a:r>
          </a:p>
          <a:p>
            <a:pPr eaLnBrk="1" hangingPunct="1">
              <a:defRPr/>
            </a:pPr>
            <a:r>
              <a:rPr lang="en-US" dirty="0" smtClean="0"/>
              <a:t>More likely to be unmarried</a:t>
            </a:r>
          </a:p>
          <a:p>
            <a:pPr eaLnBrk="1" hangingPunct="1">
              <a:defRPr/>
            </a:pPr>
            <a:r>
              <a:rPr lang="en-US" dirty="0" smtClean="0"/>
              <a:t>Typically have limited social support</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19</a:t>
            </a:fld>
            <a:endParaRPr lang="en-US" dirty="0"/>
          </a:p>
        </p:txBody>
      </p:sp>
    </p:spTree>
    <p:extLst>
      <p:ext uri="{BB962C8B-B14F-4D97-AF65-F5344CB8AC3E}">
        <p14:creationId xmlns="" xmlns:p14="http://schemas.microsoft.com/office/powerpoint/2010/main" val="41989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a:xfrm>
            <a:off x="457200" y="2057400"/>
            <a:ext cx="8229600" cy="960438"/>
          </a:xfrm>
        </p:spPr>
        <p:txBody>
          <a:bodyPr>
            <a:normAutofit fontScale="90000"/>
          </a:bodyPr>
          <a:lstStyle/>
          <a:p>
            <a:pPr eaLnBrk="1" hangingPunct="1"/>
            <a:r>
              <a:rPr lang="en-US" sz="4000" b="1" dirty="0" smtClean="0"/>
              <a:t/>
            </a:r>
            <a:br>
              <a:rPr lang="en-US" sz="4000" b="1" dirty="0" smtClean="0"/>
            </a:br>
            <a:r>
              <a:rPr lang="en-US" sz="4900" b="1" dirty="0" smtClean="0"/>
              <a:t>Risk-Benefit Analysis</a:t>
            </a:r>
            <a:br>
              <a:rPr lang="en-US" sz="4900" b="1" dirty="0" smtClean="0"/>
            </a:br>
            <a:endParaRPr lang="en-US" sz="4900" b="1" dirty="0" smtClean="0"/>
          </a:p>
        </p:txBody>
      </p:sp>
      <p:sp>
        <p:nvSpPr>
          <p:cNvPr id="24579" name="Slide Number Placeholder 3"/>
          <p:cNvSpPr>
            <a:spLocks noGrp="1"/>
          </p:cNvSpPr>
          <p:nvPr>
            <p:ph type="sldNum" sz="quarter" idx="12"/>
          </p:nvPr>
        </p:nvSpPr>
        <p:spPr>
          <a:noFill/>
        </p:spPr>
        <p:txBody>
          <a:bodyPr/>
          <a:lstStyle/>
          <a:p>
            <a:fld id="{F65DB554-B4BC-425E-A5EA-E8B29665BD3A}"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Risks of Psychosis in Pregnancy</a:t>
            </a:r>
          </a:p>
        </p:txBody>
      </p:sp>
      <p:sp>
        <p:nvSpPr>
          <p:cNvPr id="3" name="Content Placeholder 2"/>
          <p:cNvSpPr>
            <a:spLocks noGrp="1"/>
          </p:cNvSpPr>
          <p:nvPr>
            <p:ph idx="1"/>
          </p:nvPr>
        </p:nvSpPr>
        <p:spPr>
          <a:xfrm>
            <a:off x="457200" y="1371600"/>
            <a:ext cx="8229600" cy="5029200"/>
          </a:xfrm>
        </p:spPr>
        <p:txBody>
          <a:bodyPr/>
          <a:lstStyle/>
          <a:p>
            <a:pPr eaLnBrk="1" hangingPunct="1">
              <a:defRPr/>
            </a:pPr>
            <a:r>
              <a:rPr lang="en-US" smtClean="0"/>
              <a:t>Pregnancy itself should be considered HIGH RISK</a:t>
            </a:r>
          </a:p>
          <a:p>
            <a:pPr lvl="1" eaLnBrk="1" hangingPunct="1">
              <a:defRPr/>
            </a:pPr>
            <a:r>
              <a:rPr lang="en-US" smtClean="0"/>
              <a:t>Failure to obtain prenatal care</a:t>
            </a:r>
          </a:p>
          <a:p>
            <a:pPr lvl="1" eaLnBrk="1" hangingPunct="1">
              <a:defRPr/>
            </a:pPr>
            <a:r>
              <a:rPr lang="en-US" smtClean="0"/>
              <a:t>Inability to care for oneself</a:t>
            </a:r>
          </a:p>
          <a:p>
            <a:pPr lvl="1" eaLnBrk="1" hangingPunct="1">
              <a:defRPr/>
            </a:pPr>
            <a:r>
              <a:rPr lang="en-US" smtClean="0"/>
              <a:t>Poorer nutrition</a:t>
            </a:r>
          </a:p>
          <a:p>
            <a:pPr lvl="1" eaLnBrk="1" hangingPunct="1">
              <a:defRPr/>
            </a:pPr>
            <a:r>
              <a:rPr lang="en-US" smtClean="0"/>
              <a:t>High rates of tobacco, alcohol and drug use</a:t>
            </a:r>
          </a:p>
          <a:p>
            <a:pPr lvl="1" eaLnBrk="1" hangingPunct="1">
              <a:defRPr/>
            </a:pPr>
            <a:r>
              <a:rPr lang="en-US" smtClean="0"/>
              <a:t>Inability to recognize or report labor</a:t>
            </a:r>
          </a:p>
          <a:p>
            <a:pPr lvl="1" eaLnBrk="1" hangingPunct="1">
              <a:defRPr/>
            </a:pPr>
            <a:r>
              <a:rPr lang="en-US" smtClean="0"/>
              <a:t>Fetal abuse or neonaticide</a:t>
            </a:r>
          </a:p>
          <a:p>
            <a:pPr lvl="1" eaLnBrk="1" hangingPunct="1">
              <a:defRPr/>
            </a:pPr>
            <a:r>
              <a:rPr lang="en-US" smtClean="0"/>
              <a:t>High rates for losing custody of children </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20</a:t>
            </a:fld>
            <a:endParaRPr lang="en-US" dirty="0"/>
          </a:p>
        </p:txBody>
      </p:sp>
    </p:spTree>
    <p:extLst>
      <p:ext uri="{BB962C8B-B14F-4D97-AF65-F5344CB8AC3E}">
        <p14:creationId xmlns="" xmlns:p14="http://schemas.microsoft.com/office/powerpoint/2010/main" val="18483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Psychosis ITSELF harmful to fetus</a:t>
            </a:r>
          </a:p>
        </p:txBody>
      </p:sp>
      <p:sp>
        <p:nvSpPr>
          <p:cNvPr id="3" name="Content Placeholder 2"/>
          <p:cNvSpPr>
            <a:spLocks noGrp="1"/>
          </p:cNvSpPr>
          <p:nvPr>
            <p:ph idx="1"/>
          </p:nvPr>
        </p:nvSpPr>
        <p:spPr>
          <a:xfrm>
            <a:off x="457200" y="1447800"/>
            <a:ext cx="8229600" cy="4678363"/>
          </a:xfrm>
        </p:spPr>
        <p:txBody>
          <a:bodyPr>
            <a:normAutofit/>
          </a:bodyPr>
          <a:lstStyle/>
          <a:p>
            <a:pPr>
              <a:defRPr/>
            </a:pPr>
            <a:r>
              <a:rPr lang="en-US" dirty="0" smtClean="0">
                <a:ea typeface="+mn-ea"/>
                <a:cs typeface="+mn-cs"/>
              </a:rPr>
              <a:t>Psychosis doubles risks of adverse pregnancy outcomes</a:t>
            </a:r>
          </a:p>
          <a:p>
            <a:pPr lvl="1">
              <a:defRPr/>
            </a:pPr>
            <a:r>
              <a:rPr lang="en-US" dirty="0" smtClean="0"/>
              <a:t>Malformations</a:t>
            </a:r>
          </a:p>
          <a:p>
            <a:pPr lvl="1">
              <a:defRPr/>
            </a:pPr>
            <a:r>
              <a:rPr lang="en-US" dirty="0" smtClean="0"/>
              <a:t>Prematurity, small for gestational age</a:t>
            </a:r>
          </a:p>
          <a:p>
            <a:pPr lvl="1">
              <a:defRPr/>
            </a:pPr>
            <a:r>
              <a:rPr lang="en-US" dirty="0" smtClean="0"/>
              <a:t>Fetal demise</a:t>
            </a:r>
          </a:p>
          <a:p>
            <a:pPr>
              <a:defRPr/>
            </a:pPr>
            <a:r>
              <a:rPr lang="en-US" dirty="0" smtClean="0">
                <a:ea typeface="+mn-ea"/>
                <a:cs typeface="+mn-cs"/>
              </a:rPr>
              <a:t>INDEPENDENT of medication exposure</a:t>
            </a:r>
          </a:p>
          <a:p>
            <a:pPr>
              <a:defRPr/>
            </a:pPr>
            <a:r>
              <a:rPr lang="en-US" dirty="0" smtClean="0">
                <a:ea typeface="+mn-ea"/>
                <a:cs typeface="+mn-cs"/>
              </a:rPr>
              <a:t>Controlled for other variables as well: single motherhood, smoking, parity, age, education, pregnancy-induced HTN</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21</a:t>
            </a:fld>
            <a:endParaRPr lang="en-US" dirty="0"/>
          </a:p>
        </p:txBody>
      </p:sp>
    </p:spTree>
    <p:extLst>
      <p:ext uri="{BB962C8B-B14F-4D97-AF65-F5344CB8AC3E}">
        <p14:creationId xmlns="" xmlns:p14="http://schemas.microsoft.com/office/powerpoint/2010/main" val="220166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304800" y="2438400"/>
            <a:ext cx="8534400" cy="1920875"/>
          </a:xfrm>
        </p:spPr>
        <p:txBody>
          <a:bodyPr/>
          <a:lstStyle/>
          <a:p>
            <a:pPr eaLnBrk="1" hangingPunct="1"/>
            <a:r>
              <a:rPr lang="en-US" b="1" dirty="0" smtClean="0"/>
              <a:t>Psychotropic Medication Use in Pregnancy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p:txBody>
          <a:bodyPr/>
          <a:lstStyle/>
          <a:p>
            <a:r>
              <a:rPr lang="en-US" b="1" smtClean="0"/>
              <a:t>Embryology 101</a:t>
            </a:r>
          </a:p>
        </p:txBody>
      </p:sp>
      <p:sp>
        <p:nvSpPr>
          <p:cNvPr id="2" name="Content Placeholder 1"/>
          <p:cNvSpPr>
            <a:spLocks noGrp="1"/>
          </p:cNvSpPr>
          <p:nvPr>
            <p:ph idx="1"/>
          </p:nvPr>
        </p:nvSpPr>
        <p:spPr/>
        <p:txBody>
          <a:bodyPr/>
          <a:lstStyle/>
          <a:p>
            <a:endParaRPr lang="en-US"/>
          </a:p>
        </p:txBody>
      </p:sp>
      <p:sp>
        <p:nvSpPr>
          <p:cNvPr id="54275" name="Slide Number Placeholder 3"/>
          <p:cNvSpPr>
            <a:spLocks noGrp="1"/>
          </p:cNvSpPr>
          <p:nvPr>
            <p:ph type="sldNum" sz="quarter" idx="12"/>
          </p:nvPr>
        </p:nvSpPr>
        <p:spPr>
          <a:noFill/>
        </p:spPr>
        <p:txBody>
          <a:bodyPr/>
          <a:lstStyle/>
          <a:p>
            <a:fld id="{C7CA7BCC-D09E-486B-9A2B-7118AD8F181A}" type="slidenum">
              <a:rPr lang="en-US" smtClean="0"/>
              <a:pPr/>
              <a:t>23</a:t>
            </a:fld>
            <a:endParaRPr lang="en-US" dirty="0" smtClean="0"/>
          </a:p>
        </p:txBody>
      </p:sp>
      <p:pic>
        <p:nvPicPr>
          <p:cNvPr id="54274" name="Picture 3" descr="fig3small"/>
          <p:cNvPicPr>
            <a:picLocks noChangeAspect="1" noChangeArrowheads="1"/>
          </p:cNvPicPr>
          <p:nvPr/>
        </p:nvPicPr>
        <p:blipFill>
          <a:blip r:embed="rId3" cstate="print"/>
          <a:srcRect/>
          <a:stretch>
            <a:fillRect/>
          </a:stretch>
        </p:blipFill>
        <p:spPr bwMode="auto">
          <a:xfrm>
            <a:off x="381000" y="1371600"/>
            <a:ext cx="8441954" cy="480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381000"/>
            <a:ext cx="8229600" cy="1143000"/>
          </a:xfrm>
        </p:spPr>
        <p:txBody>
          <a:bodyPr/>
          <a:lstStyle/>
          <a:p>
            <a:r>
              <a:rPr lang="en-US" b="1" dirty="0" smtClean="0"/>
              <a:t>Summary: </a:t>
            </a:r>
            <a:br>
              <a:rPr lang="en-US" b="1" dirty="0" smtClean="0"/>
            </a:br>
            <a:r>
              <a:rPr lang="en-US" b="1" dirty="0" smtClean="0"/>
              <a:t>Developmental Windows of Risk</a:t>
            </a:r>
            <a:endParaRPr lang="en-US" b="1" dirty="0" smtClean="0"/>
          </a:p>
        </p:txBody>
      </p:sp>
      <p:sp>
        <p:nvSpPr>
          <p:cNvPr id="54275" name="Slide Number Placeholder 3"/>
          <p:cNvSpPr>
            <a:spLocks noGrp="1"/>
          </p:cNvSpPr>
          <p:nvPr>
            <p:ph type="sldNum" sz="quarter" idx="12"/>
          </p:nvPr>
        </p:nvSpPr>
        <p:spPr>
          <a:noFill/>
        </p:spPr>
        <p:txBody>
          <a:bodyPr/>
          <a:lstStyle/>
          <a:p>
            <a:fld id="{C7CA7BCC-D09E-486B-9A2B-7118AD8F181A}" type="slidenum">
              <a:rPr lang="en-US" smtClean="0"/>
              <a:pPr/>
              <a:t>24</a:t>
            </a:fld>
            <a:endParaRPr lang="en-US" dirty="0" smtClean="0"/>
          </a:p>
        </p:txBody>
      </p:sp>
      <p:graphicFrame>
        <p:nvGraphicFramePr>
          <p:cNvPr id="6" name="Group 3"/>
          <p:cNvGraphicFramePr>
            <a:graphicFrameLocks/>
          </p:cNvGraphicFramePr>
          <p:nvPr>
            <p:extLst>
              <p:ext uri="{D42A27DB-BD31-4B8C-83A1-F6EECF244321}">
                <p14:modId xmlns="" xmlns:p14="http://schemas.microsoft.com/office/powerpoint/2010/main" val="3855111133"/>
              </p:ext>
            </p:extLst>
          </p:nvPr>
        </p:nvGraphicFramePr>
        <p:xfrm>
          <a:off x="381000" y="1752600"/>
          <a:ext cx="8229600" cy="4411980"/>
        </p:xfrm>
        <a:graphic>
          <a:graphicData uri="http://schemas.openxmlformats.org/drawingml/2006/table">
            <a:tbl>
              <a:tblPr/>
              <a:tblGrid>
                <a:gridCol w="5293927"/>
                <a:gridCol w="2935673"/>
              </a:tblGrid>
              <a:tr h="838200">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sng" strike="noStrike" cap="none" normalizeH="0" baseline="0" dirty="0" smtClean="0">
                          <a:ln>
                            <a:noFill/>
                          </a:ln>
                          <a:solidFill>
                            <a:schemeClr val="tx1"/>
                          </a:solidFill>
                          <a:effectLst/>
                          <a:latin typeface="+mn-lt"/>
                        </a:rPr>
                        <a:t>Potential Risk</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sng" strike="noStrike" cap="none" normalizeH="0" baseline="0" dirty="0" smtClean="0">
                          <a:ln>
                            <a:noFill/>
                          </a:ln>
                          <a:solidFill>
                            <a:schemeClr val="tx1"/>
                          </a:solidFill>
                          <a:effectLst/>
                          <a:latin typeface="+mn-lt"/>
                        </a:rPr>
                        <a:t>Post-Conception</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657225">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dirty="0" smtClean="0">
                          <a:ln>
                            <a:noFill/>
                          </a:ln>
                          <a:solidFill>
                            <a:schemeClr val="tx1"/>
                          </a:solidFill>
                          <a:effectLst/>
                          <a:latin typeface="+mn-lt"/>
                        </a:rPr>
                        <a:t>Neural tube defect</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smtClean="0">
                          <a:ln>
                            <a:noFill/>
                          </a:ln>
                          <a:solidFill>
                            <a:schemeClr val="tx1"/>
                          </a:solidFill>
                          <a:effectLst/>
                          <a:latin typeface="+mn-lt"/>
                        </a:rPr>
                        <a:t>17 – 30 days</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657225">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dirty="0" smtClean="0">
                          <a:ln>
                            <a:noFill/>
                          </a:ln>
                          <a:solidFill>
                            <a:schemeClr val="tx1"/>
                          </a:solidFill>
                          <a:effectLst/>
                          <a:latin typeface="+mn-lt"/>
                        </a:rPr>
                        <a:t>Heart defects</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dirty="0" smtClean="0">
                          <a:ln>
                            <a:noFill/>
                          </a:ln>
                          <a:solidFill>
                            <a:schemeClr val="tx1"/>
                          </a:solidFill>
                          <a:effectLst/>
                          <a:latin typeface="+mn-lt"/>
                        </a:rPr>
                        <a:t>21 – 56 days</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657225">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dirty="0" smtClean="0">
                          <a:ln>
                            <a:noFill/>
                          </a:ln>
                          <a:solidFill>
                            <a:schemeClr val="tx1"/>
                          </a:solidFill>
                          <a:effectLst/>
                          <a:latin typeface="+mn-lt"/>
                        </a:rPr>
                        <a:t>Lip / palate defects</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dirty="0" smtClean="0">
                          <a:ln>
                            <a:noFill/>
                          </a:ln>
                          <a:solidFill>
                            <a:schemeClr val="tx1"/>
                          </a:solidFill>
                          <a:effectLst/>
                          <a:latin typeface="+mn-lt"/>
                        </a:rPr>
                        <a:t>8 – 11 weeks</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657225">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smtClean="0">
                          <a:ln>
                            <a:noFill/>
                          </a:ln>
                          <a:solidFill>
                            <a:schemeClr val="tx1"/>
                          </a:solidFill>
                          <a:effectLst/>
                          <a:latin typeface="+mn-lt"/>
                        </a:rPr>
                        <a:t>Craniofacial defects</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dirty="0" smtClean="0">
                          <a:ln>
                            <a:noFill/>
                          </a:ln>
                          <a:solidFill>
                            <a:schemeClr val="tx1"/>
                          </a:solidFill>
                          <a:effectLst/>
                          <a:latin typeface="+mn-lt"/>
                        </a:rPr>
                        <a:t>8 – 20 weeks</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817563">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smtClean="0">
                          <a:ln>
                            <a:noFill/>
                          </a:ln>
                          <a:solidFill>
                            <a:schemeClr val="tx1"/>
                          </a:solidFill>
                          <a:effectLst/>
                          <a:latin typeface="+mn-lt"/>
                        </a:rPr>
                        <a:t>Neurobehavioral teratogenicity</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40000"/>
                        <a:buFont typeface="Monotype Sorts" pitchFamily="2" charset="2"/>
                        <a:buNone/>
                        <a:tabLst/>
                      </a:pPr>
                      <a:r>
                        <a:rPr kumimoji="0" lang="en-US" sz="2800" b="0" i="0" u="none" strike="noStrike" cap="none" normalizeH="0" baseline="0" dirty="0" smtClean="0">
                          <a:ln>
                            <a:noFill/>
                          </a:ln>
                          <a:solidFill>
                            <a:schemeClr val="tx1"/>
                          </a:solidFill>
                          <a:effectLst/>
                          <a:latin typeface="+mn-lt"/>
                        </a:rPr>
                        <a:t>Second &amp; third trimester</a:t>
                      </a:r>
                    </a:p>
                  </a:txBody>
                  <a:tcPr marL="94053" marR="94053"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p:nvPr>
        </p:nvSpPr>
        <p:spPr/>
        <p:txBody>
          <a:bodyPr/>
          <a:lstStyle/>
          <a:p>
            <a:r>
              <a:rPr lang="en-US" b="1" smtClean="0"/>
              <a:t>FDA Pregnancy Categories</a:t>
            </a:r>
          </a:p>
        </p:txBody>
      </p:sp>
      <p:sp>
        <p:nvSpPr>
          <p:cNvPr id="58370" name="Rectangle 3"/>
          <p:cNvSpPr>
            <a:spLocks noGrp="1" noChangeArrowheads="1"/>
          </p:cNvSpPr>
          <p:nvPr>
            <p:ph idx="1"/>
          </p:nvPr>
        </p:nvSpPr>
        <p:spPr/>
        <p:txBody>
          <a:bodyPr/>
          <a:lstStyle/>
          <a:p>
            <a:pPr>
              <a:buFont typeface="Monotype Sorts"/>
              <a:buNone/>
            </a:pPr>
            <a:r>
              <a:rPr lang="en-US" sz="2200" u="sng" dirty="0" smtClean="0">
                <a:cs typeface="Arial" charset="0"/>
              </a:rPr>
              <a:t>A</a:t>
            </a:r>
            <a:r>
              <a:rPr lang="en-US" sz="2000" u="sng" dirty="0" smtClean="0">
                <a:cs typeface="Arial" charset="0"/>
              </a:rPr>
              <a:t>: Controlled studies show no risk</a:t>
            </a:r>
            <a:r>
              <a:rPr lang="en-US" sz="2000" dirty="0" smtClean="0">
                <a:cs typeface="Arial" charset="0"/>
              </a:rPr>
              <a:t>: Adequate, well-controlled studies in pregnant women have failed to demonstrate risk to the fetus.</a:t>
            </a:r>
          </a:p>
          <a:p>
            <a:pPr>
              <a:buFont typeface="Monotype Sorts"/>
              <a:buNone/>
            </a:pPr>
            <a:r>
              <a:rPr lang="en-US" sz="2000" u="sng" dirty="0" smtClean="0">
                <a:cs typeface="Arial" charset="0"/>
              </a:rPr>
              <a:t>B: No evidence of risk in humans</a:t>
            </a:r>
            <a:r>
              <a:rPr lang="en-US" sz="2000" dirty="0" smtClean="0">
                <a:cs typeface="Arial" charset="0"/>
              </a:rPr>
              <a:t>: Either animal findings show risk, but human findings do not; or, if no adequate human studies have been done, animal findings are negative.</a:t>
            </a:r>
          </a:p>
          <a:p>
            <a:pPr>
              <a:buFont typeface="Monotype Sorts"/>
              <a:buNone/>
            </a:pPr>
            <a:r>
              <a:rPr lang="en-US" sz="2000" u="sng" dirty="0" smtClean="0">
                <a:cs typeface="Times New Roman" pitchFamily="18" charset="0"/>
              </a:rPr>
              <a:t>C: Risk cannot be ruled out</a:t>
            </a:r>
            <a:r>
              <a:rPr lang="en-US" sz="2000" dirty="0" smtClean="0">
                <a:cs typeface="Times New Roman" pitchFamily="18" charset="0"/>
              </a:rPr>
              <a:t>: Human studies are lacking, and animal studies are either positive for fetal risk or lacking as well. However, potential benefits may justify the potential risk.</a:t>
            </a:r>
            <a:r>
              <a:rPr lang="en-US" sz="2000" dirty="0" smtClean="0">
                <a:cs typeface="Arial" charset="0"/>
              </a:rPr>
              <a:t> </a:t>
            </a:r>
          </a:p>
          <a:p>
            <a:pPr>
              <a:buFont typeface="Monotype Sorts"/>
              <a:buNone/>
            </a:pPr>
            <a:r>
              <a:rPr lang="en-US" sz="2000" u="sng" dirty="0" smtClean="0">
                <a:cs typeface="Times New Roman" pitchFamily="18" charset="0"/>
              </a:rPr>
              <a:t>D: Positive evidence of risk</a:t>
            </a:r>
            <a:r>
              <a:rPr lang="en-US" sz="2000" dirty="0" smtClean="0">
                <a:cs typeface="Times New Roman" pitchFamily="18" charset="0"/>
              </a:rPr>
              <a:t>: Investigational or post marketing data show risk to the fetus. Nevertheless, potential benefits may outweigh risks.</a:t>
            </a:r>
            <a:r>
              <a:rPr lang="en-US" sz="2000" dirty="0" smtClean="0">
                <a:cs typeface="Arial" charset="0"/>
              </a:rPr>
              <a:t> </a:t>
            </a:r>
          </a:p>
          <a:p>
            <a:pPr>
              <a:buFont typeface="Monotype Sorts"/>
              <a:buNone/>
            </a:pPr>
            <a:r>
              <a:rPr lang="en-US" sz="2000" u="sng" dirty="0" smtClean="0">
                <a:cs typeface="Times New Roman" pitchFamily="18" charset="0"/>
              </a:rPr>
              <a:t>X: Contraindicated in pregnancy</a:t>
            </a:r>
            <a:r>
              <a:rPr lang="en-US" sz="2000" dirty="0" smtClean="0">
                <a:cs typeface="Times New Roman" pitchFamily="18" charset="0"/>
              </a:rPr>
              <a:t>: Studies in animals or humans, or investigational or post marketing reports, have shown fetal risk that clearly outweighs any possible benefit to the patient</a:t>
            </a:r>
            <a:r>
              <a:rPr lang="en-US" sz="2200" dirty="0" smtClean="0">
                <a:cs typeface="Times New Roman" pitchFamily="18" charset="0"/>
              </a:rPr>
              <a:t>.</a:t>
            </a:r>
            <a:r>
              <a:rPr lang="en-US" sz="2200" dirty="0" smtClean="0">
                <a:cs typeface="Arial" charset="0"/>
              </a:rPr>
              <a:t> </a:t>
            </a:r>
          </a:p>
        </p:txBody>
      </p:sp>
      <p:sp>
        <p:nvSpPr>
          <p:cNvPr id="58371" name="Slide Number Placeholder 3"/>
          <p:cNvSpPr>
            <a:spLocks noGrp="1"/>
          </p:cNvSpPr>
          <p:nvPr>
            <p:ph type="sldNum" sz="quarter" idx="12"/>
          </p:nvPr>
        </p:nvSpPr>
        <p:spPr>
          <a:noFill/>
        </p:spPr>
        <p:txBody>
          <a:bodyPr/>
          <a:lstStyle/>
          <a:p>
            <a:fld id="{EDAC3389-4C2D-4067-B129-13CD2FC15991}" type="slidenum">
              <a:rPr lang="en-US" smtClean="0"/>
              <a:pPr/>
              <a:t>25</a:t>
            </a:fld>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SSRI Use in Pregnancy</a:t>
            </a:r>
            <a:endParaRPr lang="en-US" b="1"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371731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p:cNvSpPr>
          <p:nvPr>
            <p:ph type="title"/>
          </p:nvPr>
        </p:nvSpPr>
        <p:spPr>
          <a:xfrm>
            <a:off x="457200" y="457200"/>
            <a:ext cx="8229600" cy="1219200"/>
          </a:xfrm>
        </p:spPr>
        <p:txBody>
          <a:bodyPr>
            <a:normAutofit fontScale="90000"/>
          </a:bodyPr>
          <a:lstStyle/>
          <a:p>
            <a:pPr eaLnBrk="1" hangingPunct="1"/>
            <a:r>
              <a:rPr lang="en-US" sz="4000" b="1" dirty="0" smtClean="0"/>
              <a:t>Potential Risks of SSRIs in Pregnancy: General Outcomes</a:t>
            </a:r>
          </a:p>
        </p:txBody>
      </p:sp>
      <p:sp>
        <p:nvSpPr>
          <p:cNvPr id="62466" name="Rectangle 3"/>
          <p:cNvSpPr>
            <a:spLocks noGrp="1" noChangeArrowheads="1"/>
          </p:cNvSpPr>
          <p:nvPr>
            <p:ph idx="1"/>
          </p:nvPr>
        </p:nvSpPr>
        <p:spPr>
          <a:xfrm>
            <a:off x="457200" y="1828800"/>
            <a:ext cx="8229600" cy="4297363"/>
          </a:xfrm>
        </p:spPr>
        <p:txBody>
          <a:bodyPr/>
          <a:lstStyle/>
          <a:p>
            <a:pPr eaLnBrk="1" hangingPunct="1"/>
            <a:r>
              <a:rPr lang="en-US" smtClean="0"/>
              <a:t>Poor pregnancy outcomes</a:t>
            </a:r>
          </a:p>
          <a:p>
            <a:pPr lvl="1" eaLnBrk="1" hangingPunct="1"/>
            <a:r>
              <a:rPr lang="en-US" smtClean="0"/>
              <a:t>Low birth weight</a:t>
            </a:r>
          </a:p>
          <a:p>
            <a:pPr lvl="1" eaLnBrk="1" hangingPunct="1"/>
            <a:r>
              <a:rPr lang="en-US" smtClean="0"/>
              <a:t>Preterm delivery </a:t>
            </a:r>
          </a:p>
          <a:p>
            <a:pPr lvl="1" eaLnBrk="1" hangingPunct="1"/>
            <a:r>
              <a:rPr lang="en-US" smtClean="0"/>
              <a:t>Increased risk of spontaneous abortion</a:t>
            </a:r>
          </a:p>
          <a:p>
            <a:pPr eaLnBrk="1" hangingPunct="1"/>
            <a:r>
              <a:rPr lang="en-US" smtClean="0"/>
              <a:t>Increased risk of NICU admission</a:t>
            </a:r>
          </a:p>
          <a:p>
            <a:pPr eaLnBrk="1" hangingPunct="1"/>
            <a:r>
              <a:rPr lang="en-US" smtClean="0"/>
              <a:t>Neonatal Withdrawal Syndrome</a:t>
            </a:r>
          </a:p>
          <a:p>
            <a:pPr lvl="1" eaLnBrk="1" hangingPunct="1"/>
            <a:r>
              <a:rPr lang="en-US" smtClean="0"/>
              <a:t>Poor neonatal adaption</a:t>
            </a:r>
          </a:p>
        </p:txBody>
      </p:sp>
      <p:sp>
        <p:nvSpPr>
          <p:cNvPr id="62468" name="Slide Number Placeholder 4"/>
          <p:cNvSpPr>
            <a:spLocks noGrp="1"/>
          </p:cNvSpPr>
          <p:nvPr>
            <p:ph type="sldNum" sz="quarter" idx="12"/>
          </p:nvPr>
        </p:nvSpPr>
        <p:spPr>
          <a:noFill/>
        </p:spPr>
        <p:txBody>
          <a:bodyPr/>
          <a:lstStyle/>
          <a:p>
            <a:endParaRPr lang="en-US" dirty="0" smtClean="0"/>
          </a:p>
        </p:txBody>
      </p:sp>
    </p:spTree>
    <p:extLst>
      <p:ext uri="{BB962C8B-B14F-4D97-AF65-F5344CB8AC3E}">
        <p14:creationId xmlns="" xmlns:p14="http://schemas.microsoft.com/office/powerpoint/2010/main" val="419192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a:bodyPr>
          <a:lstStyle/>
          <a:p>
            <a:r>
              <a:rPr lang="en-US" b="1" dirty="0" smtClean="0">
                <a:ea typeface="ＭＳ Ｐゴシック"/>
                <a:cs typeface="ＭＳ Ｐゴシック"/>
              </a:rPr>
              <a:t>Increased Rate of Spontaneous Abortion</a:t>
            </a:r>
          </a:p>
        </p:txBody>
      </p:sp>
      <p:sp>
        <p:nvSpPr>
          <p:cNvPr id="44034" name="Rectangle 3"/>
          <p:cNvSpPr>
            <a:spLocks noGrp="1" noChangeArrowheads="1"/>
          </p:cNvSpPr>
          <p:nvPr>
            <p:ph idx="1"/>
          </p:nvPr>
        </p:nvSpPr>
        <p:spPr/>
        <p:txBody>
          <a:bodyPr/>
          <a:lstStyle/>
          <a:p>
            <a:r>
              <a:rPr lang="en-US" dirty="0" smtClean="0">
                <a:ea typeface="ＭＳ Ｐゴシック"/>
                <a:cs typeface="ＭＳ Ｐゴシック"/>
              </a:rPr>
              <a:t>Increased rate of spontaneous abortion in depressed women exposed to antidepressants  </a:t>
            </a:r>
          </a:p>
          <a:p>
            <a:r>
              <a:rPr lang="en-US" dirty="0" smtClean="0">
                <a:ea typeface="ＭＳ Ｐゴシック"/>
                <a:cs typeface="ＭＳ Ｐゴシック"/>
              </a:rPr>
              <a:t>Unclear if association was due  maternal depression or antidepressant exposure</a:t>
            </a:r>
          </a:p>
          <a:p>
            <a:r>
              <a:rPr lang="da-DK" dirty="0" smtClean="0">
                <a:ea typeface="ＭＳ Ｐゴシック"/>
                <a:cs typeface="ＭＳ Ｐゴシック"/>
              </a:rPr>
              <a:t>Other studies have not found this association </a:t>
            </a:r>
          </a:p>
          <a:p>
            <a:endParaRPr lang="en-US" sz="2400" dirty="0" smtClean="0">
              <a:ea typeface="ＭＳ Ｐゴシック"/>
              <a:cs typeface="ＭＳ Ｐゴシック"/>
            </a:endParaRPr>
          </a:p>
          <a:p>
            <a:endParaRPr lang="en-US" sz="2400" dirty="0"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28</a:t>
            </a:fld>
            <a:endParaRPr lang="en-US" dirty="0"/>
          </a:p>
        </p:txBody>
      </p:sp>
    </p:spTree>
    <p:extLst>
      <p:ext uri="{BB962C8B-B14F-4D97-AF65-F5344CB8AC3E}">
        <p14:creationId xmlns="" xmlns:p14="http://schemas.microsoft.com/office/powerpoint/2010/main" val="1700380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Poor Neonatal Adaptation</a:t>
            </a:r>
            <a:endParaRPr lang="en-US" dirty="0"/>
          </a:p>
        </p:txBody>
      </p:sp>
      <p:sp>
        <p:nvSpPr>
          <p:cNvPr id="5" name="Content Placeholder 4"/>
          <p:cNvSpPr>
            <a:spLocks noGrp="1"/>
          </p:cNvSpPr>
          <p:nvPr>
            <p:ph idx="1"/>
          </p:nvPr>
        </p:nvSpPr>
        <p:spPr>
          <a:xfrm>
            <a:off x="457201" y="1592706"/>
            <a:ext cx="3904938" cy="4525963"/>
          </a:xfrm>
          <a:gradFill flip="none" rotWithShape="1">
            <a:gsLst>
              <a:gs pos="0">
                <a:schemeClr val="bg1"/>
              </a:gs>
              <a:gs pos="100000">
                <a:schemeClr val="bg1">
                  <a:alpha val="30000"/>
                </a:schemeClr>
              </a:gs>
            </a:gsLst>
            <a:lin ang="0" scaled="1"/>
            <a:tileRect/>
          </a:gradFill>
        </p:spPr>
        <p:txBody>
          <a:bodyPr>
            <a:noAutofit/>
          </a:bodyPr>
          <a:lstStyle/>
          <a:p>
            <a:pPr>
              <a:lnSpc>
                <a:spcPct val="90000"/>
              </a:lnSpc>
            </a:pPr>
            <a:r>
              <a:rPr lang="en-US" dirty="0" smtClean="0"/>
              <a:t>Occurs in 30% late-pregnancy exposed infants</a:t>
            </a:r>
          </a:p>
          <a:p>
            <a:pPr>
              <a:lnSpc>
                <a:spcPct val="90000"/>
              </a:lnSpc>
            </a:pPr>
            <a:r>
              <a:rPr lang="en-US" dirty="0" smtClean="0"/>
              <a:t>Begins minutes to hours after birth</a:t>
            </a:r>
          </a:p>
          <a:p>
            <a:pPr>
              <a:lnSpc>
                <a:spcPct val="90000"/>
              </a:lnSpc>
            </a:pPr>
            <a:r>
              <a:rPr lang="en-US" dirty="0" smtClean="0"/>
              <a:t>Lasts usually 1-4 days</a:t>
            </a:r>
            <a:endParaRPr lang="en-US" sz="2000" dirty="0" smtClean="0"/>
          </a:p>
          <a:p>
            <a:pPr>
              <a:lnSpc>
                <a:spcPct val="90000"/>
              </a:lnSpc>
            </a:pPr>
            <a:r>
              <a:rPr lang="en-US" dirty="0" smtClean="0"/>
              <a:t>Can occur with any antidepressant</a:t>
            </a:r>
          </a:p>
          <a:p>
            <a:pPr>
              <a:lnSpc>
                <a:spcPct val="90000"/>
              </a:lnSpc>
            </a:pPr>
            <a:r>
              <a:rPr lang="en-US" dirty="0" smtClean="0"/>
              <a:t>Provide supportive care</a:t>
            </a:r>
          </a:p>
          <a:p>
            <a:endParaRPr lang="en-US" dirty="0"/>
          </a:p>
        </p:txBody>
      </p:sp>
      <p:sp>
        <p:nvSpPr>
          <p:cNvPr id="7" name="Slide Number Placeholder 6"/>
          <p:cNvSpPr>
            <a:spLocks noGrp="1"/>
          </p:cNvSpPr>
          <p:nvPr>
            <p:ph type="sldNum" sz="quarter" idx="12"/>
          </p:nvPr>
        </p:nvSpPr>
        <p:spPr>
          <a:xfrm>
            <a:off x="8823330" y="6432548"/>
            <a:ext cx="362712" cy="365125"/>
          </a:xfrm>
        </p:spPr>
        <p:txBody>
          <a:bodyPr/>
          <a:lstStyle/>
          <a:p>
            <a:fld id="{68CDBAF2-F266-C14C-8ABF-54B90D837FA3}" type="slidenum">
              <a:rPr lang="en-US" smtClean="0"/>
              <a:pPr/>
              <a:t>29</a:t>
            </a:fld>
            <a:endParaRPr lang="en-US" dirty="0"/>
          </a:p>
        </p:txBody>
      </p:sp>
      <p:sp>
        <p:nvSpPr>
          <p:cNvPr id="10" name="Content Placeholder 4"/>
          <p:cNvSpPr txBox="1">
            <a:spLocks/>
          </p:cNvSpPr>
          <p:nvPr/>
        </p:nvSpPr>
        <p:spPr>
          <a:xfrm>
            <a:off x="4781862" y="1592706"/>
            <a:ext cx="3904938" cy="4525963"/>
          </a:xfrm>
          <a:prstGeom prst="rect">
            <a:avLst/>
          </a:prstGeom>
          <a:gradFill flip="none" rotWithShape="1">
            <a:gsLst>
              <a:gs pos="0">
                <a:schemeClr val="bg1"/>
              </a:gs>
              <a:gs pos="100000">
                <a:schemeClr val="bg1">
                  <a:alpha val="30000"/>
                </a:schemeClr>
              </a:gs>
            </a:gsLst>
            <a:lin ang="0" scaled="1"/>
            <a:tileRect/>
          </a:gradFill>
        </p:spPr>
        <p:txBody>
          <a:bodyPr vert="horz" lIns="91440" tIns="45720" rIns="91440" bIns="45720" rtlCol="0">
            <a:noAutofit/>
          </a:bodyPr>
          <a:lstStyle>
            <a:lvl1pPr marL="228600" indent="-228600" algn="l" defTabSz="457200" rtl="0" eaLnBrk="1" latinLnBrk="0" hangingPunct="1">
              <a:spcBef>
                <a:spcPct val="20000"/>
              </a:spcBef>
              <a:buClr>
                <a:srgbClr val="177D38"/>
              </a:buClr>
              <a:buFont typeface="Wingdings" charset="2"/>
              <a:buChar char="§"/>
              <a:defRPr sz="2400" kern="1200">
                <a:solidFill>
                  <a:schemeClr val="tx1"/>
                </a:solidFill>
                <a:latin typeface="+mn-lt"/>
                <a:ea typeface="+mn-ea"/>
                <a:cs typeface="+mn-cs"/>
              </a:defRPr>
            </a:lvl1pPr>
            <a:lvl2pPr marL="627063" indent="-228600" algn="l" defTabSz="457200" rtl="0" eaLnBrk="1" latinLnBrk="0" hangingPunct="1">
              <a:spcBef>
                <a:spcPct val="20000"/>
              </a:spcBef>
              <a:buClr>
                <a:srgbClr val="177D38"/>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177D38"/>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Symptoms may include:</a:t>
            </a:r>
          </a:p>
          <a:p>
            <a:pPr lvl="1"/>
            <a:r>
              <a:rPr lang="en-US" dirty="0" smtClean="0"/>
              <a:t>Jitteriness </a:t>
            </a:r>
          </a:p>
          <a:p>
            <a:pPr lvl="1"/>
            <a:r>
              <a:rPr lang="en-US" dirty="0" smtClean="0"/>
              <a:t>Constant crying</a:t>
            </a:r>
          </a:p>
          <a:p>
            <a:pPr lvl="1"/>
            <a:r>
              <a:rPr lang="en-US" dirty="0" smtClean="0"/>
              <a:t>Feeding/Sleeping problems</a:t>
            </a:r>
          </a:p>
          <a:p>
            <a:pPr lvl="2"/>
            <a:r>
              <a:rPr lang="en-US" dirty="0" err="1" smtClean="0"/>
              <a:t>Desaturation</a:t>
            </a:r>
            <a:r>
              <a:rPr lang="en-US" dirty="0" smtClean="0"/>
              <a:t> with feeding</a:t>
            </a:r>
          </a:p>
          <a:p>
            <a:pPr lvl="1"/>
            <a:r>
              <a:rPr lang="en-US" dirty="0" smtClean="0"/>
              <a:t>Autonomic instability</a:t>
            </a:r>
          </a:p>
          <a:p>
            <a:pPr lvl="1"/>
            <a:r>
              <a:rPr lang="en-US" dirty="0" err="1" smtClean="0"/>
              <a:t>Tachypnea</a:t>
            </a:r>
            <a:endParaRPr lang="en-US" dirty="0" smtClean="0"/>
          </a:p>
          <a:p>
            <a:pPr lvl="1"/>
            <a:r>
              <a:rPr lang="en-US" dirty="0" err="1" smtClean="0"/>
              <a:t>Hyperreflexia</a:t>
            </a:r>
            <a:r>
              <a:rPr lang="en-US" dirty="0" smtClean="0"/>
              <a:t>/</a:t>
            </a:r>
            <a:r>
              <a:rPr lang="en-US" dirty="0" err="1" smtClean="0"/>
              <a:t>hypertonia</a:t>
            </a:r>
            <a:endParaRPr lang="en-US" dirty="0" smtClean="0"/>
          </a:p>
          <a:p>
            <a:pPr lvl="1"/>
            <a:r>
              <a:rPr lang="en-US" dirty="0" smtClean="0"/>
              <a:t>Convulsions</a:t>
            </a:r>
            <a:endParaRPr lang="en-US" sz="2600" dirty="0" smtClean="0"/>
          </a:p>
        </p:txBody>
      </p:sp>
      <p:pic>
        <p:nvPicPr>
          <p:cNvPr id="6" name="Picture 8"/>
          <p:cNvPicPr>
            <a:picLocks noChangeAspect="1"/>
          </p:cNvPicPr>
          <p:nvPr/>
        </p:nvPicPr>
        <p:blipFill>
          <a:blip r:embed="rId3" cstate="print"/>
          <a:srcRect/>
          <a:stretch>
            <a:fillRect/>
          </a:stretch>
        </p:blipFill>
        <p:spPr bwMode="auto">
          <a:xfrm>
            <a:off x="1066800" y="4648200"/>
            <a:ext cx="2286000" cy="1994170"/>
          </a:xfrm>
          <a:prstGeom prst="rect">
            <a:avLst/>
          </a:prstGeom>
          <a:noFill/>
          <a:ln w="9525">
            <a:noFill/>
            <a:miter lim="800000"/>
            <a:headEnd/>
            <a:tailEnd/>
          </a:ln>
        </p:spPr>
      </p:pic>
    </p:spTree>
    <p:extLst>
      <p:ext uri="{BB962C8B-B14F-4D97-AF65-F5344CB8AC3E}">
        <p14:creationId xmlns="" xmlns:p14="http://schemas.microsoft.com/office/powerpoint/2010/main" val="796826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a:xfrm>
            <a:off x="457200" y="457200"/>
            <a:ext cx="8229600" cy="960438"/>
          </a:xfrm>
        </p:spPr>
        <p:txBody>
          <a:bodyPr>
            <a:normAutofit fontScale="90000"/>
          </a:bodyPr>
          <a:lstStyle/>
          <a:p>
            <a:pPr eaLnBrk="1" hangingPunct="1"/>
            <a:r>
              <a:rPr lang="en-US" sz="4000" b="1" smtClean="0"/>
              <a:t/>
            </a:r>
            <a:br>
              <a:rPr lang="en-US" sz="4000" b="1" smtClean="0"/>
            </a:br>
            <a:r>
              <a:rPr lang="en-US" sz="4000" b="1" smtClean="0"/>
              <a:t>Informed Consent Discussion</a:t>
            </a:r>
            <a:r>
              <a:rPr lang="en-US" sz="3600" b="1" smtClean="0"/>
              <a:t/>
            </a:r>
            <a:br>
              <a:rPr lang="en-US" sz="3600" b="1" smtClean="0"/>
            </a:br>
            <a:endParaRPr lang="en-US" sz="3600" b="1" smtClean="0"/>
          </a:p>
        </p:txBody>
      </p:sp>
      <p:sp>
        <p:nvSpPr>
          <p:cNvPr id="24578" name="Rectangle 3"/>
          <p:cNvSpPr>
            <a:spLocks noGrp="1" noChangeArrowheads="1"/>
          </p:cNvSpPr>
          <p:nvPr>
            <p:ph idx="1"/>
          </p:nvPr>
        </p:nvSpPr>
        <p:spPr/>
        <p:txBody>
          <a:bodyPr/>
          <a:lstStyle/>
          <a:p>
            <a:pPr eaLnBrk="1" hangingPunct="1"/>
            <a:r>
              <a:rPr lang="en-US" dirty="0" smtClean="0"/>
              <a:t>Risks of psychiatric illness in pregnancy and postpartum</a:t>
            </a:r>
          </a:p>
          <a:p>
            <a:pPr eaLnBrk="1" hangingPunct="1"/>
            <a:r>
              <a:rPr lang="en-US" dirty="0" smtClean="0"/>
              <a:t>Non-pharmacological treatment options</a:t>
            </a:r>
          </a:p>
          <a:p>
            <a:pPr eaLnBrk="1" hangingPunct="1"/>
            <a:r>
              <a:rPr lang="en-US" dirty="0" smtClean="0"/>
              <a:t>Risks of psychotropic exposure to developing fetus/breastfeeding infant</a:t>
            </a:r>
          </a:p>
          <a:p>
            <a:pPr eaLnBrk="1" hangingPunct="1"/>
            <a:r>
              <a:rPr lang="en-US" dirty="0" smtClean="0"/>
              <a:t>Potential adverse effects to mother</a:t>
            </a:r>
          </a:p>
          <a:p>
            <a:pPr eaLnBrk="1" hangingPunct="1"/>
            <a:r>
              <a:rPr lang="en-US" dirty="0" smtClean="0"/>
              <a:t>Benefits of psychotropic use in treatment of psychiatric illness</a:t>
            </a:r>
          </a:p>
        </p:txBody>
      </p:sp>
      <p:sp>
        <p:nvSpPr>
          <p:cNvPr id="24579" name="Slide Number Placeholder 3"/>
          <p:cNvSpPr>
            <a:spLocks noGrp="1"/>
          </p:cNvSpPr>
          <p:nvPr>
            <p:ph type="sldNum" sz="quarter" idx="12"/>
          </p:nvPr>
        </p:nvSpPr>
        <p:spPr>
          <a:noFill/>
        </p:spPr>
        <p:txBody>
          <a:bodyPr/>
          <a:lstStyle/>
          <a:p>
            <a:fld id="{C684E200-D46E-4FC6-8661-A70C5821BB9A}"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rrowheads="1"/>
          </p:cNvSpPr>
          <p:nvPr>
            <p:ph type="title"/>
          </p:nvPr>
        </p:nvSpPr>
        <p:spPr>
          <a:xfrm>
            <a:off x="457200" y="685800"/>
            <a:ext cx="8153400" cy="1143000"/>
          </a:xfrm>
        </p:spPr>
        <p:txBody>
          <a:bodyPr>
            <a:noAutofit/>
          </a:bodyPr>
          <a:lstStyle/>
          <a:p>
            <a:pPr eaLnBrk="1" hangingPunct="1"/>
            <a:r>
              <a:rPr lang="en-US" sz="4000" b="1" dirty="0" smtClean="0"/>
              <a:t>Potential Risks of SSRIs in Pregnancy: Congenital Anomalies</a:t>
            </a:r>
          </a:p>
        </p:txBody>
      </p:sp>
      <p:sp>
        <p:nvSpPr>
          <p:cNvPr id="66562" name="Rectangle 3"/>
          <p:cNvSpPr>
            <a:spLocks noGrp="1" noChangeArrowheads="1"/>
          </p:cNvSpPr>
          <p:nvPr>
            <p:ph idx="1"/>
          </p:nvPr>
        </p:nvSpPr>
        <p:spPr>
          <a:xfrm>
            <a:off x="381000" y="2057400"/>
            <a:ext cx="8229600" cy="4267200"/>
          </a:xfrm>
        </p:spPr>
        <p:txBody>
          <a:bodyPr/>
          <a:lstStyle/>
          <a:p>
            <a:pPr eaLnBrk="1" hangingPunct="1"/>
            <a:r>
              <a:rPr lang="en-US" dirty="0" smtClean="0"/>
              <a:t>None in prospective, controlled studies</a:t>
            </a:r>
          </a:p>
          <a:p>
            <a:pPr eaLnBrk="1" hangingPunct="1"/>
            <a:r>
              <a:rPr lang="en-US" dirty="0" smtClean="0"/>
              <a:t>None in meta-analyses of those studies</a:t>
            </a:r>
          </a:p>
          <a:p>
            <a:pPr eaLnBrk="1" hangingPunct="1"/>
            <a:r>
              <a:rPr lang="en-US" dirty="0" smtClean="0"/>
              <a:t>Retrospective case-control studies</a:t>
            </a:r>
          </a:p>
          <a:p>
            <a:pPr lvl="1" eaLnBrk="1" hangingPunct="1"/>
            <a:r>
              <a:rPr lang="en-US" dirty="0" smtClean="0"/>
              <a:t>Some have not demonstrated increased risk</a:t>
            </a:r>
          </a:p>
          <a:p>
            <a:pPr lvl="1" eaLnBrk="1" hangingPunct="1"/>
            <a:r>
              <a:rPr lang="en-US" dirty="0" smtClean="0"/>
              <a:t>Increased risk of anencephaly (RR 2.4), </a:t>
            </a:r>
            <a:r>
              <a:rPr lang="en-US" dirty="0" err="1" smtClean="0"/>
              <a:t>craniosynostosis</a:t>
            </a:r>
            <a:r>
              <a:rPr lang="en-US" dirty="0" smtClean="0"/>
              <a:t> (RR 2.5), </a:t>
            </a:r>
            <a:r>
              <a:rPr lang="en-US" dirty="0" err="1" smtClean="0"/>
              <a:t>omphalocele</a:t>
            </a:r>
            <a:r>
              <a:rPr lang="en-US" dirty="0" smtClean="0"/>
              <a:t> (RR 2.8) </a:t>
            </a:r>
          </a:p>
          <a:p>
            <a:pPr eaLnBrk="1" hangingPunct="1"/>
            <a:r>
              <a:rPr lang="en-US" dirty="0" smtClean="0"/>
              <a:t>Retrospective database reviews</a:t>
            </a:r>
          </a:p>
          <a:p>
            <a:pPr lvl="1" eaLnBrk="1" hangingPunct="1"/>
            <a:r>
              <a:rPr lang="en-US" dirty="0" smtClean="0"/>
              <a:t>Increased risk of </a:t>
            </a:r>
            <a:r>
              <a:rPr lang="en-US" dirty="0" err="1" smtClean="0"/>
              <a:t>septal</a:t>
            </a:r>
            <a:r>
              <a:rPr lang="en-US" dirty="0" smtClean="0"/>
              <a:t> heart defects</a:t>
            </a:r>
          </a:p>
        </p:txBody>
      </p:sp>
      <p:sp>
        <p:nvSpPr>
          <p:cNvPr id="66564" name="Slide Number Placeholder 4"/>
          <p:cNvSpPr>
            <a:spLocks noGrp="1"/>
          </p:cNvSpPr>
          <p:nvPr>
            <p:ph type="sldNum" sz="quarter" idx="12"/>
          </p:nvPr>
        </p:nvSpPr>
        <p:spPr>
          <a:noFill/>
        </p:spPr>
        <p:txBody>
          <a:bodyPr/>
          <a:lstStyle/>
          <a:p>
            <a:fld id="{0BC7CE37-437D-4D59-8C8E-CD471F0A35D0}" type="slidenum">
              <a:rPr lang="en-US" smtClean="0"/>
              <a:t>30</a:t>
            </a:fld>
            <a:endParaRPr lang="en-US" dirty="0" smtClean="0"/>
          </a:p>
        </p:txBody>
      </p:sp>
      <p:sp>
        <p:nvSpPr>
          <p:cNvPr id="66563" name="Text Box 4"/>
          <p:cNvSpPr txBox="1">
            <a:spLocks noChangeArrowheads="1"/>
          </p:cNvSpPr>
          <p:nvPr/>
        </p:nvSpPr>
        <p:spPr bwMode="auto">
          <a:xfrm>
            <a:off x="3429000" y="5334000"/>
            <a:ext cx="6172200" cy="623888"/>
          </a:xfrm>
          <a:prstGeom prst="rect">
            <a:avLst/>
          </a:prstGeom>
          <a:noFill/>
          <a:ln w="12700">
            <a:noFill/>
            <a:miter lim="800000"/>
            <a:headEnd/>
            <a:tailEnd type="none" w="lg" len="lg"/>
          </a:ln>
        </p:spPr>
        <p:txBody>
          <a:bodyPr>
            <a:spAutoFit/>
          </a:bodyPr>
          <a:lstStyle/>
          <a:p>
            <a:pPr>
              <a:spcBef>
                <a:spcPct val="50000"/>
              </a:spcBef>
            </a:pPr>
            <a:endParaRPr lang="en-US" sz="1400"/>
          </a:p>
          <a:p>
            <a:pPr>
              <a:spcBef>
                <a:spcPct val="50000"/>
              </a:spcBef>
            </a:pPr>
            <a:endParaRPr lang="en-US" sz="1400"/>
          </a:p>
        </p:txBody>
      </p:sp>
    </p:spTree>
    <p:extLst>
      <p:ext uri="{BB962C8B-B14F-4D97-AF65-F5344CB8AC3E}">
        <p14:creationId xmlns="" xmlns:p14="http://schemas.microsoft.com/office/powerpoint/2010/main" val="668325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rrowheads="1"/>
          </p:cNvSpPr>
          <p:nvPr>
            <p:ph type="title"/>
          </p:nvPr>
        </p:nvSpPr>
        <p:spPr>
          <a:xfrm>
            <a:off x="457200" y="457200"/>
            <a:ext cx="8229600" cy="1143000"/>
          </a:xfrm>
        </p:spPr>
        <p:txBody>
          <a:bodyPr>
            <a:noAutofit/>
          </a:bodyPr>
          <a:lstStyle/>
          <a:p>
            <a:pPr eaLnBrk="1" hangingPunct="1"/>
            <a:r>
              <a:rPr lang="en-US" sz="4000" b="1" dirty="0" smtClean="0"/>
              <a:t>Persistent Pulmonary </a:t>
            </a:r>
            <a:br>
              <a:rPr lang="en-US" sz="4000" b="1" dirty="0" smtClean="0"/>
            </a:br>
            <a:r>
              <a:rPr lang="en-US" sz="4000" b="1" dirty="0" smtClean="0"/>
              <a:t>Hypertension of Newborn (PPHN)</a:t>
            </a:r>
          </a:p>
        </p:txBody>
      </p:sp>
      <p:sp>
        <p:nvSpPr>
          <p:cNvPr id="68610" name="Rectangle 3"/>
          <p:cNvSpPr>
            <a:spLocks noGrp="1" noChangeArrowheads="1"/>
          </p:cNvSpPr>
          <p:nvPr>
            <p:ph idx="1"/>
          </p:nvPr>
        </p:nvSpPr>
        <p:spPr>
          <a:xfrm>
            <a:off x="457200" y="1676400"/>
            <a:ext cx="8229600" cy="4419600"/>
          </a:xfrm>
        </p:spPr>
        <p:txBody>
          <a:bodyPr>
            <a:normAutofit/>
          </a:bodyPr>
          <a:lstStyle/>
          <a:p>
            <a:pPr eaLnBrk="1" hangingPunct="1"/>
            <a:r>
              <a:rPr lang="en-US" sz="2800" dirty="0" smtClean="0"/>
              <a:t>Increase in PPHN in infants exposed to SSRIs after 20 weeks gestation</a:t>
            </a:r>
          </a:p>
          <a:p>
            <a:pPr lvl="1" eaLnBrk="1" hangingPunct="1"/>
            <a:r>
              <a:rPr lang="en-US" sz="2400" dirty="0" smtClean="0"/>
              <a:t>14 exposed (n=377) and 6 non-exposed (n=836)</a:t>
            </a:r>
          </a:p>
          <a:p>
            <a:pPr lvl="1" eaLnBrk="1" hangingPunct="1"/>
            <a:r>
              <a:rPr lang="en-US" sz="2400" dirty="0" smtClean="0"/>
              <a:t>Odds ratio = 6:1</a:t>
            </a:r>
          </a:p>
          <a:p>
            <a:pPr lvl="1" eaLnBrk="1" hangingPunct="1"/>
            <a:r>
              <a:rPr lang="en-US" sz="2400" dirty="0" smtClean="0"/>
              <a:t>Not associated if SSRI use ended prior to 20 week gestation.</a:t>
            </a:r>
          </a:p>
          <a:p>
            <a:pPr eaLnBrk="1" hangingPunct="1"/>
            <a:r>
              <a:rPr lang="en-US" sz="2800" dirty="0" smtClean="0"/>
              <a:t>Controversial; other studies do not demonstrate increased risk. </a:t>
            </a:r>
          </a:p>
          <a:p>
            <a:pPr eaLnBrk="1" hangingPunct="1"/>
            <a:r>
              <a:rPr lang="en-US" sz="2800" dirty="0" smtClean="0"/>
              <a:t>Risk of PPHN remains low; if looking at “worst case” data: estimated at 1% of exposed infants.</a:t>
            </a:r>
            <a:r>
              <a:rPr lang="en-US" dirty="0" smtClean="0"/>
              <a:t>			</a:t>
            </a:r>
          </a:p>
        </p:txBody>
      </p:sp>
      <p:sp>
        <p:nvSpPr>
          <p:cNvPr id="68612" name="Slide Number Placeholder 4"/>
          <p:cNvSpPr>
            <a:spLocks noGrp="1"/>
          </p:cNvSpPr>
          <p:nvPr>
            <p:ph type="sldNum" sz="quarter" idx="12"/>
          </p:nvPr>
        </p:nvSpPr>
        <p:spPr>
          <a:noFill/>
        </p:spPr>
        <p:txBody>
          <a:bodyPr/>
          <a:lstStyle/>
          <a:p>
            <a:fld id="{E8C17E01-CE9E-46AB-A9FB-2D547B917288}" type="slidenum">
              <a:rPr lang="en-US" smtClean="0"/>
              <a:t>31</a:t>
            </a:fld>
            <a:endParaRPr lang="en-US" dirty="0" smtClean="0"/>
          </a:p>
        </p:txBody>
      </p:sp>
      <p:sp>
        <p:nvSpPr>
          <p:cNvPr id="55300" name="Text Box 4"/>
          <p:cNvSpPr txBox="1">
            <a:spLocks noChangeArrowheads="1"/>
          </p:cNvSpPr>
          <p:nvPr/>
        </p:nvSpPr>
        <p:spPr bwMode="auto">
          <a:xfrm>
            <a:off x="4724400" y="5943600"/>
            <a:ext cx="3810000" cy="369332"/>
          </a:xfrm>
          <a:prstGeom prst="rect">
            <a:avLst/>
          </a:prstGeom>
          <a:noFill/>
          <a:ln w="12700">
            <a:noFill/>
            <a:miter lim="800000"/>
            <a:headEnd/>
            <a:tailEnd type="none" w="lg" len="lg"/>
          </a:ln>
          <a:effectLst/>
        </p:spPr>
        <p:txBody>
          <a:bodyPr wrap="square">
            <a:spAutoFit/>
          </a:bodyPr>
          <a:lstStyle/>
          <a:p>
            <a:pPr>
              <a:spcBef>
                <a:spcPct val="50000"/>
              </a:spcBef>
              <a:defRPr/>
            </a:pPr>
            <a:r>
              <a:rPr lang="en-US" dirty="0" smtClean="0">
                <a:effectLst>
                  <a:outerShdw blurRad="38100" dist="38100" dir="2700000" algn="tl">
                    <a:srgbClr val="000000"/>
                  </a:outerShdw>
                </a:effectLst>
              </a:rPr>
              <a:t> </a:t>
            </a:r>
            <a:endParaRPr lang="en-US" sz="1400" dirty="0"/>
          </a:p>
        </p:txBody>
      </p:sp>
    </p:spTree>
    <p:extLst>
      <p:ext uri="{BB962C8B-B14F-4D97-AF65-F5344CB8AC3E}">
        <p14:creationId xmlns="" xmlns:p14="http://schemas.microsoft.com/office/powerpoint/2010/main" val="3400822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457200"/>
            <a:ext cx="8229600" cy="1143000"/>
          </a:xfrm>
        </p:spPr>
        <p:txBody>
          <a:bodyPr>
            <a:normAutofit fontScale="90000"/>
          </a:bodyPr>
          <a:lstStyle/>
          <a:p>
            <a:r>
              <a:rPr lang="en-US" sz="4000" b="1" dirty="0" smtClean="0"/>
              <a:t>SSRI Use and Risk of </a:t>
            </a:r>
            <a:br>
              <a:rPr lang="en-US" sz="4000" b="1" dirty="0" smtClean="0"/>
            </a:br>
            <a:r>
              <a:rPr lang="en-US" sz="4000" b="1" dirty="0" smtClean="0"/>
              <a:t>Gestational Hypertension</a:t>
            </a:r>
          </a:p>
        </p:txBody>
      </p:sp>
      <p:sp>
        <p:nvSpPr>
          <p:cNvPr id="70658" name="Rectangle 3"/>
          <p:cNvSpPr>
            <a:spLocks noGrp="1" noChangeArrowheads="1"/>
          </p:cNvSpPr>
          <p:nvPr>
            <p:ph idx="1"/>
          </p:nvPr>
        </p:nvSpPr>
        <p:spPr/>
        <p:txBody>
          <a:bodyPr/>
          <a:lstStyle/>
          <a:p>
            <a:r>
              <a:rPr lang="en-US" sz="2800" smtClean="0"/>
              <a:t>Retrospective cohort, non-malformed infants (n=5912)</a:t>
            </a:r>
          </a:p>
          <a:p>
            <a:r>
              <a:rPr lang="en-US" sz="2800" smtClean="0"/>
              <a:t>Peri-conceptual SSRI treatment associated with higher risk of GHTN and preeclampsia</a:t>
            </a:r>
          </a:p>
          <a:p>
            <a:pPr lvl="1"/>
            <a:r>
              <a:rPr lang="en-US" sz="2400" smtClean="0"/>
              <a:t>Highest risk with women who continued SSRI treatment (15.2%) vs. those who did not receive treatment with SSRIs (2.4%) and those who discontinued treatment with SSRIs (3.7%) </a:t>
            </a:r>
          </a:p>
          <a:p>
            <a:r>
              <a:rPr lang="en-US" sz="2800" smtClean="0"/>
              <a:t>Not enough evidence regarding SNRI use</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32</a:t>
            </a:fld>
            <a:endParaRPr lang="en-US" dirty="0"/>
          </a:p>
        </p:txBody>
      </p:sp>
    </p:spTree>
    <p:extLst>
      <p:ext uri="{BB962C8B-B14F-4D97-AF65-F5344CB8AC3E}">
        <p14:creationId xmlns="" xmlns:p14="http://schemas.microsoft.com/office/powerpoint/2010/main" val="4024914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457200" y="274638"/>
            <a:ext cx="8229600" cy="1325562"/>
          </a:xfrm>
        </p:spPr>
        <p:txBody>
          <a:bodyPr/>
          <a:lstStyle/>
          <a:p>
            <a:r>
              <a:rPr lang="en-US" sz="4000" b="1" smtClean="0"/>
              <a:t>Discontinuation Late in Pregnancy</a:t>
            </a:r>
          </a:p>
        </p:txBody>
      </p:sp>
      <p:sp>
        <p:nvSpPr>
          <p:cNvPr id="72706" name="Rectangle 3"/>
          <p:cNvSpPr>
            <a:spLocks noGrp="1" noChangeArrowheads="1"/>
          </p:cNvSpPr>
          <p:nvPr>
            <p:ph idx="1"/>
          </p:nvPr>
        </p:nvSpPr>
        <p:spPr>
          <a:xfrm>
            <a:off x="457200" y="1600200"/>
            <a:ext cx="8229600" cy="4876800"/>
          </a:xfrm>
        </p:spPr>
        <p:txBody>
          <a:bodyPr/>
          <a:lstStyle/>
          <a:p>
            <a:r>
              <a:rPr lang="en-US" smtClean="0"/>
              <a:t>Compared with newborns exposed to SSRIs early in pregnancy vs. during last 2 weeks…</a:t>
            </a:r>
          </a:p>
          <a:p>
            <a:pPr lvl="1"/>
            <a:r>
              <a:rPr lang="en-US" smtClean="0"/>
              <a:t>Increased risk of respiratory distress (36% v. 30%)</a:t>
            </a:r>
          </a:p>
          <a:p>
            <a:pPr lvl="1"/>
            <a:r>
              <a:rPr lang="en-US" smtClean="0"/>
              <a:t>Increased risk of convulsions (0.3% v. 0%)</a:t>
            </a:r>
          </a:p>
          <a:p>
            <a:r>
              <a:rPr lang="en-US" smtClean="0"/>
              <a:t>HOWEVER, differences no longer evident when accounted for severity of maternal mental illness </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33</a:t>
            </a:fld>
            <a:endParaRPr lang="en-US" dirty="0"/>
          </a:p>
        </p:txBody>
      </p:sp>
    </p:spTree>
    <p:extLst>
      <p:ext uri="{BB962C8B-B14F-4D97-AF65-F5344CB8AC3E}">
        <p14:creationId xmlns="" xmlns:p14="http://schemas.microsoft.com/office/powerpoint/2010/main" val="4216267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a:bodyPr>
          <a:lstStyle/>
          <a:p>
            <a:r>
              <a:rPr lang="en-US" b="1" dirty="0" smtClean="0"/>
              <a:t>Neurodevelopment Outcomes: </a:t>
            </a:r>
            <a:r>
              <a:rPr lang="en-US" b="1" dirty="0" err="1" smtClean="0"/>
              <a:t>Fluoxetine</a:t>
            </a:r>
            <a:endParaRPr lang="en-US" b="1" dirty="0" smtClean="0"/>
          </a:p>
        </p:txBody>
      </p:sp>
      <p:sp>
        <p:nvSpPr>
          <p:cNvPr id="74754" name="Rectangle 3"/>
          <p:cNvSpPr>
            <a:spLocks noGrp="1" noChangeArrowheads="1"/>
          </p:cNvSpPr>
          <p:nvPr>
            <p:ph idx="1"/>
          </p:nvPr>
        </p:nvSpPr>
        <p:spPr/>
        <p:txBody>
          <a:bodyPr/>
          <a:lstStyle/>
          <a:p>
            <a:r>
              <a:rPr lang="en-US" dirty="0" smtClean="0"/>
              <a:t>Prospective case-controlled (n=40) followed to 15-71 months old</a:t>
            </a:r>
          </a:p>
          <a:p>
            <a:r>
              <a:rPr lang="en-US" dirty="0" smtClean="0"/>
              <a:t>Did NOT adversely affect the child's global IQ, language development, or behavior</a:t>
            </a:r>
          </a:p>
          <a:p>
            <a:r>
              <a:rPr lang="en-US" dirty="0" smtClean="0"/>
              <a:t>IQ was significantly and negatively associated with duration of depression</a:t>
            </a:r>
          </a:p>
          <a:p>
            <a:r>
              <a:rPr lang="en-US" dirty="0" smtClean="0"/>
              <a:t>Language was negatively associated with number of depression episodes after delivery</a:t>
            </a:r>
            <a:endParaRPr lang="en-US" dirty="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34</a:t>
            </a:fld>
            <a:endParaRPr lang="en-US" dirty="0"/>
          </a:p>
        </p:txBody>
      </p:sp>
    </p:spTree>
    <p:extLst>
      <p:ext uri="{BB962C8B-B14F-4D97-AF65-F5344CB8AC3E}">
        <p14:creationId xmlns="" xmlns:p14="http://schemas.microsoft.com/office/powerpoint/2010/main" val="989337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b="1" dirty="0" smtClean="0"/>
              <a:t>Neurodevelopment Outcomes, cond. </a:t>
            </a:r>
            <a:endParaRPr lang="en-US" sz="4000" b="1" dirty="0"/>
          </a:p>
        </p:txBody>
      </p:sp>
      <p:sp>
        <p:nvSpPr>
          <p:cNvPr id="3" name="Content Placeholder 2"/>
          <p:cNvSpPr>
            <a:spLocks noGrp="1"/>
          </p:cNvSpPr>
          <p:nvPr>
            <p:ph idx="1"/>
          </p:nvPr>
        </p:nvSpPr>
        <p:spPr>
          <a:xfrm>
            <a:off x="457200" y="1447800"/>
            <a:ext cx="8229600" cy="4678363"/>
          </a:xfrm>
        </p:spPr>
        <p:txBody>
          <a:bodyPr/>
          <a:lstStyle/>
          <a:p>
            <a:r>
              <a:rPr lang="en-US" dirty="0" smtClean="0"/>
              <a:t>Children of depressed mothers treated with SSRIs (n = 31) compared with children of depressed mother who elected not to take medications (n=13)</a:t>
            </a:r>
          </a:p>
          <a:p>
            <a:r>
              <a:rPr lang="en-US" dirty="0" smtClean="0"/>
              <a:t>Reviewed birth outcomes and postnatal </a:t>
            </a:r>
            <a:r>
              <a:rPr lang="en-US" dirty="0" err="1" smtClean="0"/>
              <a:t>neurodevelopmental</a:t>
            </a:r>
            <a:r>
              <a:rPr lang="en-US" dirty="0" smtClean="0"/>
              <a:t> functioning between ages 6 and 40 months </a:t>
            </a:r>
          </a:p>
          <a:p>
            <a:r>
              <a:rPr lang="en-US" dirty="0" smtClean="0"/>
              <a:t>Subtle effects on motor development noted in group exposed to SSRIs</a:t>
            </a:r>
            <a:endParaRPr lang="en-US" dirty="0"/>
          </a:p>
        </p:txBody>
      </p:sp>
      <p:sp>
        <p:nvSpPr>
          <p:cNvPr id="4" name="Slide Number Placeholder 3"/>
          <p:cNvSpPr>
            <a:spLocks noGrp="1"/>
          </p:cNvSpPr>
          <p:nvPr>
            <p:ph type="sldNum" sz="quarter" idx="12"/>
          </p:nvPr>
        </p:nvSpPr>
        <p:spPr/>
        <p:txBody>
          <a:bodyPr/>
          <a:lstStyle/>
          <a:p>
            <a:pPr>
              <a:defRPr/>
            </a:pPr>
            <a:fld id="{9CE595DA-05A6-4FE1-9D00-4520583AE462}" type="slidenum">
              <a:rPr lang="en-US" smtClean="0"/>
              <a:t>35</a:t>
            </a:fld>
            <a:endParaRPr lang="en-US" dirty="0"/>
          </a:p>
        </p:txBody>
      </p:sp>
    </p:spTree>
    <p:extLst>
      <p:ext uri="{BB962C8B-B14F-4D97-AF65-F5344CB8AC3E}">
        <p14:creationId xmlns="" xmlns:p14="http://schemas.microsoft.com/office/powerpoint/2010/main" val="1891174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 y="304800"/>
            <a:ext cx="9023350" cy="1066800"/>
          </a:xfrm>
        </p:spPr>
        <p:txBody>
          <a:bodyPr>
            <a:normAutofit/>
          </a:bodyPr>
          <a:lstStyle/>
          <a:p>
            <a:r>
              <a:rPr lang="en-US" b="1" dirty="0" smtClean="0">
                <a:ea typeface="ＭＳ Ｐゴシック"/>
                <a:cs typeface="ＭＳ Ｐゴシック"/>
              </a:rPr>
              <a:t>Risk of Autism Spectrum Disorder</a:t>
            </a:r>
          </a:p>
        </p:txBody>
      </p:sp>
      <p:sp>
        <p:nvSpPr>
          <p:cNvPr id="46082" name="Rectangle 3"/>
          <p:cNvSpPr>
            <a:spLocks noGrp="1" noChangeArrowheads="1"/>
          </p:cNvSpPr>
          <p:nvPr>
            <p:ph idx="1"/>
          </p:nvPr>
        </p:nvSpPr>
        <p:spPr>
          <a:xfrm>
            <a:off x="762000" y="1447800"/>
            <a:ext cx="7772400" cy="5043070"/>
          </a:xfrm>
        </p:spPr>
        <p:txBody>
          <a:bodyPr>
            <a:normAutofit/>
          </a:bodyPr>
          <a:lstStyle/>
          <a:p>
            <a:r>
              <a:rPr lang="en-US" dirty="0" smtClean="0">
                <a:ea typeface="ＭＳ Ｐゴシック"/>
                <a:cs typeface="ＭＳ Ｐゴシック"/>
              </a:rPr>
              <a:t>Population-based case control study</a:t>
            </a:r>
          </a:p>
          <a:p>
            <a:r>
              <a:rPr lang="en-US" dirty="0" smtClean="0">
                <a:ea typeface="ＭＳ Ｐゴシック"/>
                <a:cs typeface="ＭＳ Ｐゴシック"/>
              </a:rPr>
              <a:t>298 case children with ASD and 1507 controls</a:t>
            </a:r>
          </a:p>
          <a:p>
            <a:r>
              <a:rPr lang="en-US" kern="1200" dirty="0" smtClean="0">
                <a:latin typeface="+mj-lt"/>
              </a:rPr>
              <a:t>2-</a:t>
            </a:r>
            <a:r>
              <a:rPr lang="en-US" kern="1200" dirty="0" smtClean="0">
                <a:latin typeface="+mn-lt"/>
              </a:rPr>
              <a:t>fold increased risk of ASD associated with SSRI use by the mother during the year before delivery</a:t>
            </a:r>
          </a:p>
          <a:p>
            <a:r>
              <a:rPr lang="en-US" kern="1200" dirty="0" smtClean="0">
                <a:ea typeface="ＭＳ Ｐゴシック"/>
                <a:cs typeface="ＭＳ Ｐゴシック"/>
              </a:rPr>
              <a:t>Several limitations </a:t>
            </a:r>
            <a:endParaRPr lang="en-US" kern="1200" dirty="0" smtClean="0">
              <a:latin typeface="+mn-lt"/>
              <a:ea typeface="ＭＳ Ｐゴシック"/>
              <a:cs typeface="ＭＳ Ｐゴシック"/>
            </a:endParaRPr>
          </a:p>
          <a:p>
            <a:r>
              <a:rPr lang="en-US" kern="1200" dirty="0" smtClean="0">
                <a:latin typeface="+mj-lt"/>
              </a:rPr>
              <a:t>Further studies needed to replicate and extend these findings</a:t>
            </a:r>
            <a:endParaRPr lang="en-US" dirty="0" smtClean="0">
              <a:latin typeface="+mj-lt"/>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36</a:t>
            </a:fld>
            <a:endParaRPr lang="en-US" dirty="0"/>
          </a:p>
        </p:txBody>
      </p:sp>
    </p:spTree>
    <p:extLst>
      <p:ext uri="{BB962C8B-B14F-4D97-AF65-F5344CB8AC3E}">
        <p14:creationId xmlns="" xmlns:p14="http://schemas.microsoft.com/office/powerpoint/2010/main" val="3462694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ctrTitle"/>
          </p:nvPr>
        </p:nvSpPr>
        <p:spPr/>
        <p:txBody>
          <a:bodyPr/>
          <a:lstStyle/>
          <a:p>
            <a:pPr eaLnBrk="1" hangingPunct="1"/>
            <a:r>
              <a:rPr lang="en-US" b="1" smtClean="0"/>
              <a:t>Specific Antidepressants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noRot="1" noChangeArrowheads="1"/>
          </p:cNvSpPr>
          <p:nvPr>
            <p:ph type="title"/>
          </p:nvPr>
        </p:nvSpPr>
        <p:spPr>
          <a:xfrm>
            <a:off x="0" y="274638"/>
            <a:ext cx="9144000" cy="1143000"/>
          </a:xfrm>
        </p:spPr>
        <p:txBody>
          <a:bodyPr/>
          <a:lstStyle/>
          <a:p>
            <a:pPr eaLnBrk="1" hangingPunct="1"/>
            <a:r>
              <a:rPr lang="en-US" sz="3600" b="1" smtClean="0"/>
              <a:t>Fluoxetine</a:t>
            </a:r>
          </a:p>
        </p:txBody>
      </p:sp>
      <p:sp>
        <p:nvSpPr>
          <p:cNvPr id="77826" name="Rectangle 1027"/>
          <p:cNvSpPr>
            <a:spLocks noGrp="1" noChangeArrowheads="1"/>
          </p:cNvSpPr>
          <p:nvPr>
            <p:ph idx="1"/>
          </p:nvPr>
        </p:nvSpPr>
        <p:spPr/>
        <p:txBody>
          <a:bodyPr/>
          <a:lstStyle/>
          <a:p>
            <a:pPr eaLnBrk="1" hangingPunct="1"/>
            <a:r>
              <a:rPr lang="en-US" altLang="en-US" dirty="0" err="1" smtClean="0"/>
              <a:t>Fluoxetine</a:t>
            </a:r>
            <a:r>
              <a:rPr lang="en-US" altLang="en-US" dirty="0" smtClean="0"/>
              <a:t> is the most studied</a:t>
            </a:r>
          </a:p>
          <a:p>
            <a:pPr eaLnBrk="1" hangingPunct="1"/>
            <a:r>
              <a:rPr lang="en-US" altLang="en-US" dirty="0" smtClean="0"/>
              <a:t>4 prospective studies : no increased risk of major congenital malformations</a:t>
            </a:r>
          </a:p>
          <a:p>
            <a:pPr eaLnBrk="1" hangingPunct="1"/>
            <a:r>
              <a:rPr lang="en-US" altLang="en-US" dirty="0" smtClean="0"/>
              <a:t>Can be activating</a:t>
            </a:r>
          </a:p>
          <a:p>
            <a:pPr lvl="1"/>
            <a:r>
              <a:rPr lang="en-US" altLang="en-US" dirty="0" smtClean="0"/>
              <a:t>Should be dosed in the morning</a:t>
            </a:r>
          </a:p>
          <a:p>
            <a:pPr lvl="1"/>
            <a:r>
              <a:rPr lang="en-US" altLang="en-US" dirty="0" smtClean="0"/>
              <a:t>Caution initial worsening of anxiety symptoms</a:t>
            </a:r>
          </a:p>
          <a:p>
            <a:pPr eaLnBrk="1" hangingPunct="1"/>
            <a:endParaRPr lang="en-US" sz="2800" dirty="0" smtClean="0"/>
          </a:p>
        </p:txBody>
      </p:sp>
      <p:sp>
        <p:nvSpPr>
          <p:cNvPr id="77828" name="Slide Number Placeholder 4"/>
          <p:cNvSpPr>
            <a:spLocks noGrp="1"/>
          </p:cNvSpPr>
          <p:nvPr>
            <p:ph type="sldNum" sz="quarter" idx="12"/>
          </p:nvPr>
        </p:nvSpPr>
        <p:spPr>
          <a:noFill/>
        </p:spPr>
        <p:txBody>
          <a:bodyPr/>
          <a:lstStyle/>
          <a:p>
            <a:fld id="{61C93F11-24CC-45DB-A5E0-1AF450A31041}" type="slidenum">
              <a:rPr lang="en-US" smtClean="0"/>
              <a:pPr/>
              <a:t>38</a:t>
            </a:fld>
            <a:endParaRPr lang="en-US" dirty="0" smtClean="0"/>
          </a:p>
        </p:txBody>
      </p:sp>
    </p:spTree>
    <p:extLst>
      <p:ext uri="{BB962C8B-B14F-4D97-AF65-F5344CB8AC3E}">
        <p14:creationId xmlns="" xmlns:p14="http://schemas.microsoft.com/office/powerpoint/2010/main" val="1097953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rrowheads="1"/>
          </p:cNvSpPr>
          <p:nvPr>
            <p:ph type="title"/>
          </p:nvPr>
        </p:nvSpPr>
        <p:spPr>
          <a:xfrm>
            <a:off x="0" y="274638"/>
            <a:ext cx="9144000" cy="1143000"/>
          </a:xfrm>
        </p:spPr>
        <p:txBody>
          <a:bodyPr/>
          <a:lstStyle/>
          <a:p>
            <a:pPr eaLnBrk="1" hangingPunct="1"/>
            <a:r>
              <a:rPr lang="en-US" sz="3600" b="1" smtClean="0"/>
              <a:t>Sertraline</a:t>
            </a:r>
          </a:p>
        </p:txBody>
      </p:sp>
      <p:sp>
        <p:nvSpPr>
          <p:cNvPr id="79874" name="Rectangle 3"/>
          <p:cNvSpPr>
            <a:spLocks noGrp="1" noChangeArrowheads="1"/>
          </p:cNvSpPr>
          <p:nvPr>
            <p:ph idx="1"/>
          </p:nvPr>
        </p:nvSpPr>
        <p:spPr>
          <a:xfrm>
            <a:off x="457200" y="1447800"/>
            <a:ext cx="8229600" cy="4678363"/>
          </a:xfrm>
        </p:spPr>
        <p:txBody>
          <a:bodyPr>
            <a:normAutofit/>
          </a:bodyPr>
          <a:lstStyle/>
          <a:p>
            <a:pPr eaLnBrk="1" hangingPunct="1"/>
            <a:r>
              <a:rPr lang="en-US" dirty="0" smtClean="0"/>
              <a:t>No increased risk of anomalies in several prospective, controlled studies</a:t>
            </a:r>
          </a:p>
          <a:p>
            <a:pPr eaLnBrk="1" hangingPunct="1"/>
            <a:r>
              <a:rPr lang="en-US" dirty="0" smtClean="0"/>
              <a:t>No increased risk of </a:t>
            </a:r>
            <a:r>
              <a:rPr lang="en-US" dirty="0" err="1" smtClean="0"/>
              <a:t>neurodevelopmental</a:t>
            </a:r>
            <a:r>
              <a:rPr lang="en-US" dirty="0" smtClean="0"/>
              <a:t> problems in children exposed in </a:t>
            </a:r>
            <a:r>
              <a:rPr lang="en-US" dirty="0" err="1" smtClean="0"/>
              <a:t>utero</a:t>
            </a:r>
            <a:endParaRPr lang="en-US" dirty="0" smtClean="0"/>
          </a:p>
          <a:p>
            <a:pPr eaLnBrk="1" hangingPunct="1"/>
            <a:r>
              <a:rPr lang="en-US" dirty="0" smtClean="0"/>
              <a:t>Fewer neonatal side effects side effects after in </a:t>
            </a:r>
            <a:r>
              <a:rPr lang="en-US" dirty="0" err="1" smtClean="0"/>
              <a:t>utero</a:t>
            </a:r>
            <a:r>
              <a:rPr lang="en-US" dirty="0" smtClean="0"/>
              <a:t> exposure than other antidepressants</a:t>
            </a:r>
          </a:p>
          <a:p>
            <a:pPr eaLnBrk="1" hangingPunct="1"/>
            <a:r>
              <a:rPr lang="en-US" dirty="0" smtClean="0"/>
              <a:t>Higher rates of GI side effects, namely diarrhea, which can be helpful in this patient population</a:t>
            </a:r>
          </a:p>
        </p:txBody>
      </p:sp>
      <p:sp>
        <p:nvSpPr>
          <p:cNvPr id="79876" name="Slide Number Placeholder 4"/>
          <p:cNvSpPr>
            <a:spLocks noGrp="1"/>
          </p:cNvSpPr>
          <p:nvPr>
            <p:ph type="sldNum" sz="quarter" idx="12"/>
          </p:nvPr>
        </p:nvSpPr>
        <p:spPr>
          <a:noFill/>
        </p:spPr>
        <p:txBody>
          <a:bodyPr/>
          <a:lstStyle/>
          <a:p>
            <a:fld id="{000C9846-83B0-48BC-AC5A-6257CB6FCA2D}" type="slidenum">
              <a:rPr lang="en-US" smtClean="0"/>
              <a:pPr/>
              <a:t>39</a:t>
            </a:fld>
            <a:endParaRPr lang="en-US" dirty="0" smtClean="0"/>
          </a:p>
        </p:txBody>
      </p:sp>
    </p:spTree>
    <p:extLst>
      <p:ext uri="{BB962C8B-B14F-4D97-AF65-F5344CB8AC3E}">
        <p14:creationId xmlns="" xmlns:p14="http://schemas.microsoft.com/office/powerpoint/2010/main" val="1967615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p:txBody>
          <a:bodyPr/>
          <a:lstStyle/>
          <a:p>
            <a:pPr eaLnBrk="1" hangingPunct="1"/>
            <a:r>
              <a:rPr lang="en-US" sz="4000" b="1" smtClean="0"/>
              <a:t>Informed Consent Discussion</a:t>
            </a:r>
            <a:endParaRPr lang="en-US" sz="4000" smtClean="0"/>
          </a:p>
        </p:txBody>
      </p:sp>
      <p:sp>
        <p:nvSpPr>
          <p:cNvPr id="26626" name="Rectangle 3"/>
          <p:cNvSpPr>
            <a:spLocks noGrp="1" noChangeArrowheads="1"/>
          </p:cNvSpPr>
          <p:nvPr>
            <p:ph idx="1"/>
          </p:nvPr>
        </p:nvSpPr>
        <p:spPr>
          <a:xfrm>
            <a:off x="457200" y="1295400"/>
            <a:ext cx="8229600" cy="4830763"/>
          </a:xfrm>
        </p:spPr>
        <p:txBody>
          <a:bodyPr>
            <a:normAutofit fontScale="92500" lnSpcReduction="10000"/>
          </a:bodyPr>
          <a:lstStyle/>
          <a:p>
            <a:pPr eaLnBrk="1" hangingPunct="1"/>
            <a:r>
              <a:rPr lang="en-US" sz="2800" dirty="0" smtClean="0"/>
              <a:t>“Parenthood is a journey into the unknown, but together we can try to make decisions which reduce the overall risk.”</a:t>
            </a:r>
          </a:p>
          <a:p>
            <a:pPr eaLnBrk="1" hangingPunct="1"/>
            <a:r>
              <a:rPr lang="en-US" sz="2800" dirty="0" smtClean="0"/>
              <a:t>Accepting risk is part of the process</a:t>
            </a:r>
          </a:p>
          <a:p>
            <a:pPr eaLnBrk="1" hangingPunct="1"/>
            <a:r>
              <a:rPr lang="en-US" sz="2800" dirty="0" smtClean="0"/>
              <a:t>Think of assessing risk above baseline risks</a:t>
            </a:r>
          </a:p>
          <a:p>
            <a:pPr lvl="1" eaLnBrk="1" hangingPunct="1"/>
            <a:r>
              <a:rPr lang="en-US" sz="2400" dirty="0" smtClean="0"/>
              <a:t>1-3% of pregnancies which have some type of congenital malformation</a:t>
            </a:r>
          </a:p>
          <a:p>
            <a:pPr eaLnBrk="1" hangingPunct="1"/>
            <a:r>
              <a:rPr lang="en-US" sz="2800" dirty="0" smtClean="0"/>
              <a:t>Think in terms of absolute risk</a:t>
            </a:r>
          </a:p>
          <a:p>
            <a:pPr lvl="1" eaLnBrk="1" hangingPunct="1"/>
            <a:r>
              <a:rPr lang="en-US" sz="2400" dirty="0" smtClean="0"/>
              <a:t>Example: One retrospective study demonstrated 6x increase in </a:t>
            </a:r>
            <a:r>
              <a:rPr lang="en-US" sz="2400" dirty="0" err="1" smtClean="0"/>
              <a:t>omphalocele</a:t>
            </a:r>
            <a:r>
              <a:rPr lang="en-US" sz="2400" dirty="0" smtClean="0"/>
              <a:t> w/ use of SSRIs in early pregnancy (NOTE: didn’t control for other exposures)</a:t>
            </a:r>
          </a:p>
          <a:p>
            <a:pPr lvl="1" eaLnBrk="1" hangingPunct="1"/>
            <a:r>
              <a:rPr lang="en-US" sz="2400" dirty="0" smtClean="0"/>
              <a:t>BUT absolute risk is less than 3/1000</a:t>
            </a:r>
            <a:endParaRPr lang="en-US" dirty="0" smtClean="0"/>
          </a:p>
          <a:p>
            <a:pPr eaLnBrk="1" hangingPunct="1"/>
            <a:endParaRPr lang="en-US" dirty="0" smtClean="0"/>
          </a:p>
        </p:txBody>
      </p:sp>
      <p:sp>
        <p:nvSpPr>
          <p:cNvPr id="26627" name="Slide Number Placeholder 3"/>
          <p:cNvSpPr>
            <a:spLocks noGrp="1"/>
          </p:cNvSpPr>
          <p:nvPr>
            <p:ph type="sldNum" sz="quarter" idx="12"/>
          </p:nvPr>
        </p:nvSpPr>
        <p:spPr>
          <a:noFill/>
        </p:spPr>
        <p:txBody>
          <a:bodyPr/>
          <a:lstStyle/>
          <a:p>
            <a:fld id="{7C683321-5D6E-4BA2-B7B2-068A17FC3235}"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rrowheads="1"/>
          </p:cNvSpPr>
          <p:nvPr>
            <p:ph type="title"/>
          </p:nvPr>
        </p:nvSpPr>
        <p:spPr>
          <a:xfrm>
            <a:off x="0" y="274638"/>
            <a:ext cx="9144000" cy="1143000"/>
          </a:xfrm>
        </p:spPr>
        <p:txBody>
          <a:bodyPr/>
          <a:lstStyle/>
          <a:p>
            <a:pPr eaLnBrk="1" hangingPunct="1"/>
            <a:r>
              <a:rPr lang="en-US" sz="3600" b="1" smtClean="0"/>
              <a:t>Paroxetine</a:t>
            </a:r>
            <a:endParaRPr lang="en-US" sz="4000" b="1" smtClean="0"/>
          </a:p>
        </p:txBody>
      </p:sp>
      <p:sp>
        <p:nvSpPr>
          <p:cNvPr id="81922" name="Rectangle 3"/>
          <p:cNvSpPr>
            <a:spLocks noGrp="1" noChangeArrowheads="1"/>
          </p:cNvSpPr>
          <p:nvPr>
            <p:ph idx="1"/>
          </p:nvPr>
        </p:nvSpPr>
        <p:spPr>
          <a:xfrm>
            <a:off x="228600" y="1447800"/>
            <a:ext cx="8839200" cy="4678363"/>
          </a:xfrm>
        </p:spPr>
        <p:txBody>
          <a:bodyPr/>
          <a:lstStyle/>
          <a:p>
            <a:pPr eaLnBrk="1" hangingPunct="1"/>
            <a:r>
              <a:rPr lang="en-US" sz="2800" dirty="0" smtClean="0"/>
              <a:t>Only FDA Class D SSRI</a:t>
            </a:r>
          </a:p>
          <a:p>
            <a:pPr eaLnBrk="1" hangingPunct="1"/>
            <a:r>
              <a:rPr lang="en-US" sz="2800" dirty="0" smtClean="0"/>
              <a:t>No increased risk in small, prospective controlled studies</a:t>
            </a:r>
          </a:p>
          <a:p>
            <a:pPr eaLnBrk="1" hangingPunct="1"/>
            <a:r>
              <a:rPr lang="en-US" sz="2800" dirty="0" smtClean="0"/>
              <a:t>Retrospective studies &amp; meta-analysis demonstrate increased risk of cardiac malformations, typically VSDs</a:t>
            </a:r>
          </a:p>
          <a:p>
            <a:pPr lvl="1" eaLnBrk="1" hangingPunct="1"/>
            <a:r>
              <a:rPr lang="en-US" sz="2400" dirty="0" smtClean="0"/>
              <a:t>Dose response (&gt;25 mg/day) observed in one study</a:t>
            </a:r>
          </a:p>
          <a:p>
            <a:pPr eaLnBrk="1" hangingPunct="1"/>
            <a:r>
              <a:rPr lang="en-US" sz="2800" dirty="0" smtClean="0"/>
              <a:t>Prospective, previously unpublished exposures in early pregnancy in 2008.  N &gt; 3000.  No increased risk of cardiac defects following </a:t>
            </a:r>
            <a:r>
              <a:rPr lang="en-US" sz="2800" dirty="0" err="1" smtClean="0"/>
              <a:t>paroxetine</a:t>
            </a:r>
            <a:r>
              <a:rPr lang="en-US" sz="2800" dirty="0" smtClean="0"/>
              <a:t> use in early  pregnancy</a:t>
            </a:r>
          </a:p>
        </p:txBody>
      </p:sp>
      <p:sp>
        <p:nvSpPr>
          <p:cNvPr id="81924" name="Slide Number Placeholder 4"/>
          <p:cNvSpPr>
            <a:spLocks noGrp="1"/>
          </p:cNvSpPr>
          <p:nvPr>
            <p:ph type="sldNum" sz="quarter" idx="12"/>
          </p:nvPr>
        </p:nvSpPr>
        <p:spPr>
          <a:noFill/>
        </p:spPr>
        <p:txBody>
          <a:bodyPr/>
          <a:lstStyle/>
          <a:p>
            <a:fld id="{5AA8B175-FCFA-4CDB-8F64-1F7046DE053F}" type="slidenum">
              <a:rPr lang="en-US" smtClean="0"/>
              <a:pPr/>
              <a:t>40</a:t>
            </a:fld>
            <a:endParaRPr lang="en-US" dirty="0" smtClean="0"/>
          </a:p>
        </p:txBody>
      </p:sp>
    </p:spTree>
    <p:extLst>
      <p:ext uri="{BB962C8B-B14F-4D97-AF65-F5344CB8AC3E}">
        <p14:creationId xmlns="" xmlns:p14="http://schemas.microsoft.com/office/powerpoint/2010/main" val="2897846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rrowheads="1"/>
          </p:cNvSpPr>
          <p:nvPr>
            <p:ph type="title"/>
          </p:nvPr>
        </p:nvSpPr>
        <p:spPr>
          <a:xfrm>
            <a:off x="0" y="274638"/>
            <a:ext cx="9144000" cy="1143000"/>
          </a:xfrm>
        </p:spPr>
        <p:txBody>
          <a:bodyPr/>
          <a:lstStyle/>
          <a:p>
            <a:pPr eaLnBrk="1" hangingPunct="1"/>
            <a:r>
              <a:rPr lang="en-US" sz="3600" b="1" smtClean="0"/>
              <a:t>Citalopram and Escitalopram</a:t>
            </a:r>
          </a:p>
        </p:txBody>
      </p:sp>
      <p:sp>
        <p:nvSpPr>
          <p:cNvPr id="83970" name="Rectangle 3"/>
          <p:cNvSpPr>
            <a:spLocks noGrp="1" noChangeArrowheads="1"/>
          </p:cNvSpPr>
          <p:nvPr>
            <p:ph idx="1"/>
          </p:nvPr>
        </p:nvSpPr>
        <p:spPr>
          <a:xfrm>
            <a:off x="457200" y="1447800"/>
            <a:ext cx="8229600" cy="4678363"/>
          </a:xfrm>
        </p:spPr>
        <p:txBody>
          <a:bodyPr>
            <a:normAutofit/>
          </a:bodyPr>
          <a:lstStyle/>
          <a:p>
            <a:pPr eaLnBrk="1" hangingPunct="1"/>
            <a:r>
              <a:rPr lang="en-US" dirty="0" err="1" smtClean="0"/>
              <a:t>Citalopram</a:t>
            </a:r>
            <a:r>
              <a:rPr lang="en-US" dirty="0" smtClean="0"/>
              <a:t> </a:t>
            </a:r>
          </a:p>
          <a:p>
            <a:pPr lvl="1"/>
            <a:r>
              <a:rPr lang="en-US" dirty="0" smtClean="0"/>
              <a:t>No increased risk of malformations in one prospective, controlled study &amp; large registry data base</a:t>
            </a:r>
          </a:p>
          <a:p>
            <a:pPr lvl="1"/>
            <a:r>
              <a:rPr lang="en-US" dirty="0" smtClean="0"/>
              <a:t>Increased risk of QTC prolongation in dosages </a:t>
            </a:r>
          </a:p>
          <a:p>
            <a:pPr lvl="1">
              <a:buNone/>
            </a:pPr>
            <a:r>
              <a:rPr lang="en-US" dirty="0" smtClean="0"/>
              <a:t> 	&gt; 40 mg /day</a:t>
            </a:r>
          </a:p>
          <a:p>
            <a:pPr lvl="2"/>
            <a:r>
              <a:rPr lang="en-US" dirty="0" smtClean="0"/>
              <a:t>Consider obtaining EKG pre- and post-initiation to document QTC</a:t>
            </a:r>
          </a:p>
          <a:p>
            <a:pPr eaLnBrk="1" hangingPunct="1"/>
            <a:r>
              <a:rPr lang="en-US" dirty="0" err="1" smtClean="0"/>
              <a:t>Escitalopram</a:t>
            </a:r>
            <a:r>
              <a:rPr lang="en-US" dirty="0" smtClean="0"/>
              <a:t>: not systematically studied in pregnancy </a:t>
            </a:r>
          </a:p>
        </p:txBody>
      </p:sp>
      <p:sp>
        <p:nvSpPr>
          <p:cNvPr id="83971" name="Slide Number Placeholder 3"/>
          <p:cNvSpPr>
            <a:spLocks noGrp="1"/>
          </p:cNvSpPr>
          <p:nvPr>
            <p:ph type="sldNum" sz="quarter" idx="12"/>
          </p:nvPr>
        </p:nvSpPr>
        <p:spPr>
          <a:noFill/>
        </p:spPr>
        <p:txBody>
          <a:bodyPr/>
          <a:lstStyle/>
          <a:p>
            <a:fld id="{F06113CE-2D31-45DB-A0A2-7BD4868AF59F}" type="slidenum">
              <a:rPr lang="en-US" smtClean="0"/>
              <a:pPr/>
              <a:t>41</a:t>
            </a:fld>
            <a:endParaRPr lang="en-US" dirty="0" smtClean="0"/>
          </a:p>
        </p:txBody>
      </p:sp>
    </p:spTree>
    <p:extLst>
      <p:ext uri="{BB962C8B-B14F-4D97-AF65-F5344CB8AC3E}">
        <p14:creationId xmlns="" xmlns:p14="http://schemas.microsoft.com/office/powerpoint/2010/main" val="552343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rrowheads="1"/>
          </p:cNvSpPr>
          <p:nvPr>
            <p:ph type="title"/>
          </p:nvPr>
        </p:nvSpPr>
        <p:spPr>
          <a:xfrm>
            <a:off x="0" y="274638"/>
            <a:ext cx="9144000" cy="1143000"/>
          </a:xfrm>
        </p:spPr>
        <p:txBody>
          <a:bodyPr/>
          <a:lstStyle/>
          <a:p>
            <a:pPr eaLnBrk="1" hangingPunct="1"/>
            <a:r>
              <a:rPr lang="en-US" sz="3600" b="1" dirty="0" smtClean="0"/>
              <a:t>Venlafaxine</a:t>
            </a:r>
          </a:p>
        </p:txBody>
      </p:sp>
      <p:sp>
        <p:nvSpPr>
          <p:cNvPr id="86018" name="Rectangle 3"/>
          <p:cNvSpPr>
            <a:spLocks noGrp="1" noChangeArrowheads="1"/>
          </p:cNvSpPr>
          <p:nvPr>
            <p:ph idx="1"/>
          </p:nvPr>
        </p:nvSpPr>
        <p:spPr/>
        <p:txBody>
          <a:bodyPr/>
          <a:lstStyle/>
          <a:p>
            <a:pPr eaLnBrk="1" hangingPunct="1"/>
            <a:r>
              <a:rPr lang="en-US" dirty="0" smtClean="0"/>
              <a:t>Two studies have not demonstrated an increased risk of congenital anomalies</a:t>
            </a:r>
          </a:p>
          <a:p>
            <a:pPr eaLnBrk="1" hangingPunct="1"/>
            <a:r>
              <a:rPr lang="en-US" dirty="0" smtClean="0"/>
              <a:t>Increased risk of preterm birth</a:t>
            </a:r>
          </a:p>
          <a:p>
            <a:pPr eaLnBrk="1" hangingPunct="1"/>
            <a:r>
              <a:rPr lang="en-US" dirty="0" smtClean="0"/>
              <a:t>Possible increased risk of hypertension</a:t>
            </a:r>
          </a:p>
          <a:p>
            <a:pPr lvl="1"/>
            <a:r>
              <a:rPr lang="en-US" dirty="0" smtClean="0"/>
              <a:t>Monitor BP closely with initiation </a:t>
            </a:r>
          </a:p>
        </p:txBody>
      </p:sp>
      <p:sp>
        <p:nvSpPr>
          <p:cNvPr id="86019" name="Slide Number Placeholder 3"/>
          <p:cNvSpPr>
            <a:spLocks noGrp="1"/>
          </p:cNvSpPr>
          <p:nvPr>
            <p:ph type="sldNum" sz="quarter" idx="12"/>
          </p:nvPr>
        </p:nvSpPr>
        <p:spPr>
          <a:noFill/>
        </p:spPr>
        <p:txBody>
          <a:bodyPr/>
          <a:lstStyle/>
          <a:p>
            <a:fld id="{2E662051-C056-41B8-9756-038DD008D54F}" type="slidenum">
              <a:rPr lang="en-US" smtClean="0"/>
              <a:t>42</a:t>
            </a:fld>
            <a:endParaRPr lang="en-US" dirty="0" smtClean="0"/>
          </a:p>
        </p:txBody>
      </p:sp>
    </p:spTree>
    <p:extLst>
      <p:ext uri="{BB962C8B-B14F-4D97-AF65-F5344CB8AC3E}">
        <p14:creationId xmlns="" xmlns:p14="http://schemas.microsoft.com/office/powerpoint/2010/main" val="1149702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rrowheads="1"/>
          </p:cNvSpPr>
          <p:nvPr>
            <p:ph type="title"/>
          </p:nvPr>
        </p:nvSpPr>
        <p:spPr>
          <a:xfrm>
            <a:off x="228600" y="304800"/>
            <a:ext cx="8686800" cy="1066800"/>
          </a:xfrm>
        </p:spPr>
        <p:txBody>
          <a:bodyPr>
            <a:normAutofit/>
          </a:bodyPr>
          <a:lstStyle/>
          <a:p>
            <a:pPr eaLnBrk="1" hangingPunct="1"/>
            <a:r>
              <a:rPr lang="en-US" sz="3600" b="1" dirty="0" smtClean="0"/>
              <a:t>Bupropion</a:t>
            </a:r>
          </a:p>
        </p:txBody>
      </p:sp>
      <p:sp>
        <p:nvSpPr>
          <p:cNvPr id="88066" name="Rectangle 3"/>
          <p:cNvSpPr>
            <a:spLocks noGrp="1" noChangeArrowheads="1"/>
          </p:cNvSpPr>
          <p:nvPr>
            <p:ph idx="1"/>
          </p:nvPr>
        </p:nvSpPr>
        <p:spPr>
          <a:xfrm>
            <a:off x="304800" y="1447800"/>
            <a:ext cx="8458200" cy="5562600"/>
          </a:xfrm>
        </p:spPr>
        <p:txBody>
          <a:bodyPr/>
          <a:lstStyle/>
          <a:p>
            <a:pPr eaLnBrk="1" hangingPunct="1">
              <a:spcAft>
                <a:spcPts val="300"/>
              </a:spcAft>
            </a:pPr>
            <a:r>
              <a:rPr lang="en-US" sz="2800" smtClean="0"/>
              <a:t>No increased risk of congenital anomalies</a:t>
            </a:r>
          </a:p>
          <a:p>
            <a:pPr eaLnBrk="1" hangingPunct="1">
              <a:spcAft>
                <a:spcPts val="300"/>
              </a:spcAft>
            </a:pPr>
            <a:r>
              <a:rPr lang="en-US" sz="2800" smtClean="0"/>
              <a:t>Decreased birth weight at higher doses</a:t>
            </a:r>
          </a:p>
          <a:p>
            <a:pPr eaLnBrk="1" hangingPunct="1">
              <a:spcAft>
                <a:spcPts val="300"/>
              </a:spcAft>
            </a:pPr>
            <a:r>
              <a:rPr lang="en-US" sz="2800" smtClean="0"/>
              <a:t>Elevated rate of spontaneous abortion (p=0.009)</a:t>
            </a:r>
          </a:p>
          <a:p>
            <a:pPr eaLnBrk="1" hangingPunct="1">
              <a:spcAft>
                <a:spcPts val="300"/>
              </a:spcAft>
            </a:pPr>
            <a:r>
              <a:rPr lang="en-US" sz="2800" smtClean="0"/>
              <a:t>Lowers seizure threshold – possible risk in women with pre-eclampsia</a:t>
            </a:r>
          </a:p>
          <a:p>
            <a:pPr eaLnBrk="1" hangingPunct="1">
              <a:spcAft>
                <a:spcPts val="300"/>
              </a:spcAft>
            </a:pPr>
            <a:r>
              <a:rPr lang="en-US" sz="2800" smtClean="0"/>
              <a:t>Bupropion registry: </a:t>
            </a:r>
            <a:r>
              <a:rPr lang="en-US" sz="2800" smtClean="0">
                <a:hlinkClick r:id="rId3"/>
              </a:rPr>
              <a:t>http://pregnancyregistry.gsk.com/bupropion</a:t>
            </a:r>
            <a:r>
              <a:rPr lang="en-US" sz="2800" smtClean="0"/>
              <a:t> </a:t>
            </a:r>
          </a:p>
        </p:txBody>
      </p:sp>
      <p:sp>
        <p:nvSpPr>
          <p:cNvPr id="88068" name="Slide Number Placeholder 4"/>
          <p:cNvSpPr>
            <a:spLocks noGrp="1"/>
          </p:cNvSpPr>
          <p:nvPr>
            <p:ph type="sldNum" sz="quarter" idx="12"/>
          </p:nvPr>
        </p:nvSpPr>
        <p:spPr>
          <a:noFill/>
        </p:spPr>
        <p:txBody>
          <a:bodyPr/>
          <a:lstStyle/>
          <a:p>
            <a:endParaRPr lang="en-US" dirty="0" smtClean="0"/>
          </a:p>
        </p:txBody>
      </p:sp>
      <p:sp>
        <p:nvSpPr>
          <p:cNvPr id="88067" name="Text Box 4"/>
          <p:cNvSpPr txBox="1">
            <a:spLocks noChangeArrowheads="1"/>
          </p:cNvSpPr>
          <p:nvPr/>
        </p:nvSpPr>
        <p:spPr bwMode="auto">
          <a:xfrm>
            <a:off x="3810000" y="6172200"/>
            <a:ext cx="4876800" cy="304800"/>
          </a:xfrm>
          <a:prstGeom prst="rect">
            <a:avLst/>
          </a:prstGeom>
          <a:noFill/>
          <a:ln w="9525">
            <a:noFill/>
            <a:miter lim="800000"/>
            <a:headEnd/>
            <a:tailEnd/>
          </a:ln>
        </p:spPr>
        <p:txBody>
          <a:bodyPr>
            <a:spAutoFit/>
          </a:bodyPr>
          <a:lstStyle/>
          <a:p>
            <a:pPr>
              <a:spcBef>
                <a:spcPct val="50000"/>
              </a:spcBef>
            </a:pPr>
            <a:r>
              <a:rPr lang="en-US" sz="1400" dirty="0">
                <a:cs typeface="Times New Roman" pitchFamily="18" charset="0"/>
              </a:rPr>
              <a:t> </a:t>
            </a:r>
            <a:endParaRPr lang="en-US" sz="1400" dirty="0"/>
          </a:p>
        </p:txBody>
      </p:sp>
    </p:spTree>
    <p:extLst>
      <p:ext uri="{BB962C8B-B14F-4D97-AF65-F5344CB8AC3E}">
        <p14:creationId xmlns="" xmlns:p14="http://schemas.microsoft.com/office/powerpoint/2010/main" val="2925089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26"/>
          <p:cNvSpPr>
            <a:spLocks noGrp="1" noRot="1" noChangeArrowheads="1"/>
          </p:cNvSpPr>
          <p:nvPr>
            <p:ph type="title"/>
          </p:nvPr>
        </p:nvSpPr>
        <p:spPr>
          <a:xfrm>
            <a:off x="0" y="274638"/>
            <a:ext cx="9144000" cy="1143000"/>
          </a:xfrm>
        </p:spPr>
        <p:txBody>
          <a:bodyPr/>
          <a:lstStyle/>
          <a:p>
            <a:pPr eaLnBrk="1" hangingPunct="1"/>
            <a:r>
              <a:rPr lang="en-US" sz="3600" b="1" smtClean="0"/>
              <a:t>Mirtazapine</a:t>
            </a:r>
          </a:p>
        </p:txBody>
      </p:sp>
      <p:sp>
        <p:nvSpPr>
          <p:cNvPr id="90114" name="Rectangle 1027"/>
          <p:cNvSpPr>
            <a:spLocks noGrp="1" noChangeArrowheads="1"/>
          </p:cNvSpPr>
          <p:nvPr>
            <p:ph idx="1"/>
          </p:nvPr>
        </p:nvSpPr>
        <p:spPr>
          <a:xfrm>
            <a:off x="457200" y="1447800"/>
            <a:ext cx="8229600" cy="4678363"/>
          </a:xfrm>
        </p:spPr>
        <p:txBody>
          <a:bodyPr>
            <a:normAutofit fontScale="92500" lnSpcReduction="10000"/>
          </a:bodyPr>
          <a:lstStyle/>
          <a:p>
            <a:pPr eaLnBrk="1" hangingPunct="1"/>
            <a:r>
              <a:rPr lang="en-US" sz="3000" dirty="0" smtClean="0"/>
              <a:t>No increase in major malformations</a:t>
            </a:r>
          </a:p>
          <a:p>
            <a:pPr eaLnBrk="1" hangingPunct="1"/>
            <a:r>
              <a:rPr lang="en-US" sz="3000" dirty="0" smtClean="0"/>
              <a:t>Higher rate of pre-term birth noted (p = 0.04)</a:t>
            </a:r>
          </a:p>
          <a:p>
            <a:pPr eaLnBrk="1" hangingPunct="1"/>
            <a:r>
              <a:rPr lang="en-US" sz="3000" dirty="0" smtClean="0"/>
              <a:t>Higher rate of spontaneous abortions, but not statistically significant</a:t>
            </a:r>
          </a:p>
          <a:p>
            <a:pPr eaLnBrk="1" hangingPunct="1"/>
            <a:r>
              <a:rPr lang="en-US" sz="3000" dirty="0" smtClean="0"/>
              <a:t>Side effect considerations:</a:t>
            </a:r>
          </a:p>
          <a:p>
            <a:pPr lvl="1" eaLnBrk="1" hangingPunct="1"/>
            <a:r>
              <a:rPr lang="en-US" sz="2400" dirty="0" smtClean="0"/>
              <a:t>Nausea less likely than with SSRIs; sometimes used with </a:t>
            </a:r>
            <a:r>
              <a:rPr lang="en-US" sz="2400" dirty="0" err="1" smtClean="0"/>
              <a:t>hyperemesis</a:t>
            </a:r>
            <a:r>
              <a:rPr lang="en-US" sz="2400" dirty="0" smtClean="0"/>
              <a:t> </a:t>
            </a:r>
            <a:r>
              <a:rPr lang="en-US" sz="2400" dirty="0" err="1" smtClean="0"/>
              <a:t>gravidarum</a:t>
            </a:r>
            <a:endParaRPr lang="en-US" sz="2400" dirty="0" smtClean="0"/>
          </a:p>
          <a:p>
            <a:pPr lvl="1" eaLnBrk="1" hangingPunct="1"/>
            <a:r>
              <a:rPr lang="en-US" sz="2400" dirty="0" smtClean="0"/>
              <a:t>Weight gain can increase obstetric complications</a:t>
            </a:r>
          </a:p>
          <a:p>
            <a:pPr lvl="2"/>
            <a:r>
              <a:rPr lang="en-US" sz="2000" dirty="0" smtClean="0"/>
              <a:t>40% patients have &gt;7% increase in body weight in one year</a:t>
            </a:r>
          </a:p>
          <a:p>
            <a:pPr lvl="1" eaLnBrk="1" hangingPunct="1"/>
            <a:r>
              <a:rPr lang="en-US" sz="2400" dirty="0" smtClean="0"/>
              <a:t>Sedation may be difficult to tolerate in pregnancy, however can be helpful in patients struggling with insomnia</a:t>
            </a:r>
          </a:p>
        </p:txBody>
      </p:sp>
      <p:sp>
        <p:nvSpPr>
          <p:cNvPr id="90116" name="Slide Number Placeholder 4"/>
          <p:cNvSpPr>
            <a:spLocks noGrp="1"/>
          </p:cNvSpPr>
          <p:nvPr>
            <p:ph type="sldNum" sz="quarter" idx="12"/>
          </p:nvPr>
        </p:nvSpPr>
        <p:spPr>
          <a:noFill/>
        </p:spPr>
        <p:txBody>
          <a:bodyPr/>
          <a:lstStyle/>
          <a:p>
            <a:fld id="{57D6FC27-9EF4-41E0-8E6E-2DAD183D94CC}" type="slidenum">
              <a:rPr lang="en-US" smtClean="0"/>
              <a:pPr/>
              <a:t>44</a:t>
            </a:fld>
            <a:endParaRPr lang="en-US" dirty="0" smtClean="0"/>
          </a:p>
        </p:txBody>
      </p:sp>
    </p:spTree>
    <p:extLst>
      <p:ext uri="{BB962C8B-B14F-4D97-AF65-F5344CB8AC3E}">
        <p14:creationId xmlns="" xmlns:p14="http://schemas.microsoft.com/office/powerpoint/2010/main" val="2970817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rrowheads="1"/>
          </p:cNvSpPr>
          <p:nvPr>
            <p:ph type="title"/>
          </p:nvPr>
        </p:nvSpPr>
        <p:spPr/>
        <p:txBody>
          <a:bodyPr/>
          <a:lstStyle/>
          <a:p>
            <a:pPr eaLnBrk="1" hangingPunct="1"/>
            <a:r>
              <a:rPr lang="en-US" sz="3600" b="1" dirty="0" smtClean="0"/>
              <a:t>Tricyclic Antidepressants</a:t>
            </a:r>
            <a:endParaRPr lang="en-US" sz="4000" b="1" dirty="0" smtClean="0"/>
          </a:p>
        </p:txBody>
      </p:sp>
      <p:sp>
        <p:nvSpPr>
          <p:cNvPr id="92162" name="Rectangle 3"/>
          <p:cNvSpPr>
            <a:spLocks noGrp="1" noChangeArrowheads="1"/>
          </p:cNvSpPr>
          <p:nvPr>
            <p:ph idx="1"/>
          </p:nvPr>
        </p:nvSpPr>
        <p:spPr/>
        <p:txBody>
          <a:bodyPr/>
          <a:lstStyle/>
          <a:p>
            <a:pPr eaLnBrk="1" hangingPunct="1"/>
            <a:r>
              <a:rPr lang="en-US" sz="2400" dirty="0" smtClean="0"/>
              <a:t>Widely used in pregnancy</a:t>
            </a:r>
          </a:p>
          <a:p>
            <a:pPr eaLnBrk="1" hangingPunct="1"/>
            <a:r>
              <a:rPr lang="en-US" sz="2400" dirty="0" smtClean="0"/>
              <a:t>Initial studies suggesting limb anomalies have not been confirmed </a:t>
            </a:r>
          </a:p>
          <a:p>
            <a:pPr eaLnBrk="1" hangingPunct="1"/>
            <a:r>
              <a:rPr lang="en-US" sz="2400" dirty="0" smtClean="0"/>
              <a:t>Neurobehavioral effects from fetal exposure have not been reported</a:t>
            </a:r>
          </a:p>
          <a:p>
            <a:pPr eaLnBrk="1" hangingPunct="1"/>
            <a:r>
              <a:rPr lang="en-US" sz="2400" dirty="0" smtClean="0"/>
              <a:t>Reported acute effects: tachypnea, tachycardia, cyanosis, irritability, hypertonia, clonus, spasm</a:t>
            </a:r>
          </a:p>
          <a:p>
            <a:pPr eaLnBrk="1" hangingPunct="1"/>
            <a:r>
              <a:rPr lang="en-US" sz="2400" dirty="0" smtClean="0"/>
              <a:t>Transient withdrawal symptoms</a:t>
            </a:r>
          </a:p>
          <a:p>
            <a:pPr eaLnBrk="1" hangingPunct="1"/>
            <a:r>
              <a:rPr lang="en-US" sz="2400" dirty="0" err="1" smtClean="0"/>
              <a:t>Desipramine</a:t>
            </a:r>
            <a:r>
              <a:rPr lang="en-US" sz="2400" dirty="0" smtClean="0"/>
              <a:t> and </a:t>
            </a:r>
            <a:r>
              <a:rPr lang="en-US" sz="2400" dirty="0" err="1" smtClean="0"/>
              <a:t>nortriptyline</a:t>
            </a:r>
            <a:r>
              <a:rPr lang="en-US" sz="2400" dirty="0" smtClean="0"/>
              <a:t> preferred</a:t>
            </a:r>
          </a:p>
          <a:p>
            <a:pPr lvl="1" eaLnBrk="1" hangingPunct="1"/>
            <a:r>
              <a:rPr lang="en-US" sz="2000" dirty="0" smtClean="0"/>
              <a:t>Least anticholinergic, least likely to exacerbate orthostatic HTN &amp; constipation</a:t>
            </a:r>
          </a:p>
        </p:txBody>
      </p:sp>
      <p:sp>
        <p:nvSpPr>
          <p:cNvPr id="92163" name="Slide Number Placeholder 3"/>
          <p:cNvSpPr>
            <a:spLocks noGrp="1"/>
          </p:cNvSpPr>
          <p:nvPr>
            <p:ph type="sldNum" sz="quarter" idx="12"/>
          </p:nvPr>
        </p:nvSpPr>
        <p:spPr>
          <a:noFill/>
        </p:spPr>
        <p:txBody>
          <a:bodyPr/>
          <a:lstStyle/>
          <a:p>
            <a:fld id="{89DCC9A4-57F4-43C7-BF0D-3A2BA85D1CEC}" type="slidenum">
              <a:rPr lang="en-US" smtClean="0"/>
              <a:pPr/>
              <a:t>45</a:t>
            </a:fld>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ctrTitle"/>
          </p:nvPr>
        </p:nvSpPr>
        <p:spPr>
          <a:xfrm>
            <a:off x="1219200" y="3048000"/>
            <a:ext cx="6633601" cy="1019176"/>
          </a:xfrm>
        </p:spPr>
        <p:txBody>
          <a:bodyPr>
            <a:normAutofit fontScale="90000"/>
          </a:bodyPr>
          <a:lstStyle/>
          <a:p>
            <a:pPr eaLnBrk="1" hangingPunct="1"/>
            <a:r>
              <a:rPr lang="en-US" b="1" dirty="0" smtClean="0"/>
              <a:t>Other Psychotropic Medication</a:t>
            </a:r>
            <a:br>
              <a:rPr lang="en-US" b="1" dirty="0" smtClean="0"/>
            </a:br>
            <a:r>
              <a:rPr lang="en-US" b="1" dirty="0" smtClean="0"/>
              <a:t>Use in Pregnancy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rrowheads="1"/>
          </p:cNvSpPr>
          <p:nvPr>
            <p:ph type="title"/>
          </p:nvPr>
        </p:nvSpPr>
        <p:spPr/>
        <p:txBody>
          <a:bodyPr>
            <a:normAutofit/>
          </a:bodyPr>
          <a:lstStyle/>
          <a:p>
            <a:pPr eaLnBrk="1" hangingPunct="1"/>
            <a:r>
              <a:rPr lang="en-US" b="1" dirty="0" smtClean="0"/>
              <a:t>Benzodiazepine Use </a:t>
            </a:r>
            <a:r>
              <a:rPr lang="en-US" b="1" dirty="0" smtClean="0"/>
              <a:t>During </a:t>
            </a:r>
            <a:r>
              <a:rPr lang="en-US" b="1" dirty="0" smtClean="0"/>
              <a:t>Pregnancy</a:t>
            </a:r>
          </a:p>
        </p:txBody>
      </p:sp>
      <p:sp>
        <p:nvSpPr>
          <p:cNvPr id="96258" name="Rectangle 3"/>
          <p:cNvSpPr>
            <a:spLocks noGrp="1" noChangeArrowheads="1"/>
          </p:cNvSpPr>
          <p:nvPr>
            <p:ph idx="1"/>
          </p:nvPr>
        </p:nvSpPr>
        <p:spPr/>
        <p:txBody>
          <a:bodyPr/>
          <a:lstStyle/>
          <a:p>
            <a:pPr eaLnBrk="1" hangingPunct="1">
              <a:lnSpc>
                <a:spcPct val="80000"/>
              </a:lnSpc>
              <a:spcAft>
                <a:spcPts val="300"/>
              </a:spcAft>
            </a:pPr>
            <a:r>
              <a:rPr lang="en-US" sz="2400" dirty="0" smtClean="0"/>
              <a:t>Possible increased risk for oral clefts with 1</a:t>
            </a:r>
            <a:r>
              <a:rPr lang="en-US" sz="2400" baseline="30000" dirty="0" smtClean="0"/>
              <a:t>st</a:t>
            </a:r>
            <a:r>
              <a:rPr lang="en-US" sz="2400" dirty="0" smtClean="0"/>
              <a:t> trimester exposure </a:t>
            </a:r>
          </a:p>
          <a:p>
            <a:pPr lvl="1" eaLnBrk="1" hangingPunct="1">
              <a:lnSpc>
                <a:spcPct val="80000"/>
              </a:lnSpc>
              <a:spcAft>
                <a:spcPts val="300"/>
              </a:spcAft>
            </a:pPr>
            <a:r>
              <a:rPr lang="en-US" sz="2000" dirty="0" smtClean="0"/>
              <a:t>10-fold over the general population to 0.7%</a:t>
            </a:r>
          </a:p>
          <a:p>
            <a:pPr>
              <a:lnSpc>
                <a:spcPct val="80000"/>
              </a:lnSpc>
              <a:spcAft>
                <a:spcPts val="300"/>
              </a:spcAft>
            </a:pPr>
            <a:r>
              <a:rPr lang="en-US" sz="2400" dirty="0" smtClean="0"/>
              <a:t>Risk may be less with high potency agents: shorter half life, less accumulation, less likely to cause sedation</a:t>
            </a:r>
          </a:p>
          <a:p>
            <a:pPr eaLnBrk="1" hangingPunct="1">
              <a:lnSpc>
                <a:spcPct val="80000"/>
              </a:lnSpc>
              <a:spcAft>
                <a:spcPts val="300"/>
              </a:spcAft>
            </a:pPr>
            <a:r>
              <a:rPr lang="en-US" sz="2400" dirty="0" smtClean="0"/>
              <a:t>Use near delivery: possible impaired temperature regulation, apnea, decreased </a:t>
            </a:r>
            <a:r>
              <a:rPr lang="en-US" sz="2400" dirty="0" err="1" smtClean="0"/>
              <a:t>Apgar</a:t>
            </a:r>
            <a:r>
              <a:rPr lang="en-US" sz="2400" dirty="0" smtClean="0"/>
              <a:t> scores, muscular </a:t>
            </a:r>
            <a:r>
              <a:rPr lang="en-US" sz="2400" dirty="0" err="1" smtClean="0"/>
              <a:t>hypotonicity</a:t>
            </a:r>
            <a:r>
              <a:rPr lang="en-US" sz="2400" dirty="0" smtClean="0"/>
              <a:t>, and failure to feed</a:t>
            </a:r>
          </a:p>
          <a:p>
            <a:pPr eaLnBrk="1" hangingPunct="1">
              <a:lnSpc>
                <a:spcPct val="80000"/>
              </a:lnSpc>
              <a:spcAft>
                <a:spcPts val="300"/>
              </a:spcAft>
            </a:pPr>
            <a:r>
              <a:rPr lang="en-US" sz="2400" dirty="0" smtClean="0"/>
              <a:t>SSRI + benzodiazepine: may produce higher risk of congenital heart defects</a:t>
            </a:r>
          </a:p>
          <a:p>
            <a:pPr eaLnBrk="1" hangingPunct="1">
              <a:lnSpc>
                <a:spcPct val="80000"/>
              </a:lnSpc>
              <a:spcAft>
                <a:spcPts val="300"/>
              </a:spcAft>
            </a:pPr>
            <a:r>
              <a:rPr lang="en-US" sz="2400" dirty="0" smtClean="0"/>
              <a:t>Limited data do not support a significant impact on neurobehavioral function</a:t>
            </a:r>
            <a:endParaRPr lang="en-US" sz="2800" dirty="0" smtClean="0"/>
          </a:p>
        </p:txBody>
      </p:sp>
      <p:sp>
        <p:nvSpPr>
          <p:cNvPr id="96260" name="Slide Number Placeholder 4"/>
          <p:cNvSpPr>
            <a:spLocks noGrp="1"/>
          </p:cNvSpPr>
          <p:nvPr>
            <p:ph type="sldNum" sz="quarter" idx="12"/>
          </p:nvPr>
        </p:nvSpPr>
        <p:spPr>
          <a:noFill/>
        </p:spPr>
        <p:txBody>
          <a:bodyPr/>
          <a:lstStyle/>
          <a:p>
            <a:fld id="{990FAB76-BAC4-447E-BD69-0247239D0DC7}" type="slidenum">
              <a:rPr lang="en-US" smtClean="0"/>
              <a:pPr/>
              <a:t>47</a:t>
            </a:fld>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rrowheads="1"/>
          </p:cNvSpPr>
          <p:nvPr>
            <p:ph type="title"/>
          </p:nvPr>
        </p:nvSpPr>
        <p:spPr>
          <a:xfrm>
            <a:off x="152400" y="274638"/>
            <a:ext cx="8991600" cy="1143000"/>
          </a:xfrm>
        </p:spPr>
        <p:txBody>
          <a:bodyPr/>
          <a:lstStyle/>
          <a:p>
            <a:pPr eaLnBrk="1" hangingPunct="1"/>
            <a:r>
              <a:rPr lang="en-US" sz="4000" b="1" dirty="0" smtClean="0"/>
              <a:t>Stimulant Use in Pregnancy</a:t>
            </a:r>
          </a:p>
        </p:txBody>
      </p:sp>
      <p:sp>
        <p:nvSpPr>
          <p:cNvPr id="98306" name="Rectangle 3"/>
          <p:cNvSpPr>
            <a:spLocks noGrp="1" noChangeArrowheads="1"/>
          </p:cNvSpPr>
          <p:nvPr>
            <p:ph idx="1"/>
          </p:nvPr>
        </p:nvSpPr>
        <p:spPr/>
        <p:txBody>
          <a:bodyPr/>
          <a:lstStyle/>
          <a:p>
            <a:pPr eaLnBrk="1" hangingPunct="1"/>
            <a:r>
              <a:rPr lang="en-US" smtClean="0"/>
              <a:t>Limited data available</a:t>
            </a:r>
          </a:p>
          <a:p>
            <a:pPr eaLnBrk="1" hangingPunct="1"/>
            <a:r>
              <a:rPr lang="en-US" smtClean="0"/>
              <a:t>Concerns: potential for prematurity, growth retardation, limited maternal weight gain, signs of neonatal withdrawal</a:t>
            </a:r>
          </a:p>
          <a:p>
            <a:pPr eaLnBrk="1" hangingPunct="1"/>
            <a:r>
              <a:rPr lang="en-US" smtClean="0"/>
              <a:t>No clear increase in congenital abnormalities</a:t>
            </a:r>
          </a:p>
        </p:txBody>
      </p:sp>
      <p:sp>
        <p:nvSpPr>
          <p:cNvPr id="98307" name="Slide Number Placeholder 3"/>
          <p:cNvSpPr>
            <a:spLocks noGrp="1"/>
          </p:cNvSpPr>
          <p:nvPr>
            <p:ph type="sldNum" sz="quarter" idx="12"/>
          </p:nvPr>
        </p:nvSpPr>
        <p:spPr>
          <a:noFill/>
        </p:spPr>
        <p:txBody>
          <a:bodyPr/>
          <a:lstStyle/>
          <a:p>
            <a:fld id="{1D50B648-6EB7-4878-A00B-D5285F40DAE9}" type="slidenum">
              <a:rPr lang="en-US" smtClean="0"/>
              <a:pPr/>
              <a:t>48</a:t>
            </a:fld>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ctrTitle"/>
          </p:nvPr>
        </p:nvSpPr>
        <p:spPr/>
        <p:txBody>
          <a:bodyPr>
            <a:normAutofit fontScale="90000"/>
          </a:bodyPr>
          <a:lstStyle/>
          <a:p>
            <a:pPr eaLnBrk="1" hangingPunct="1"/>
            <a:r>
              <a:rPr lang="en-US" b="1" dirty="0" smtClean="0"/>
              <a:t>Use of Mood Stabilizers in Pregnancy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p:txBody>
          <a:bodyPr/>
          <a:lstStyle/>
          <a:p>
            <a:r>
              <a:rPr lang="en-US" sz="4000" b="1" dirty="0" smtClean="0"/>
              <a:t>Antenatal Depression</a:t>
            </a:r>
            <a:endParaRPr lang="en-US" sz="4000" dirty="0" smtClean="0"/>
          </a:p>
        </p:txBody>
      </p:sp>
      <p:sp>
        <p:nvSpPr>
          <p:cNvPr id="26627" name="Slide Number Placeholder 3"/>
          <p:cNvSpPr>
            <a:spLocks noGrp="1"/>
          </p:cNvSpPr>
          <p:nvPr>
            <p:ph type="sldNum" sz="quarter" idx="12"/>
          </p:nvPr>
        </p:nvSpPr>
        <p:spPr>
          <a:xfrm>
            <a:off x="8001000" y="6248400"/>
            <a:ext cx="990600" cy="365125"/>
          </a:xfrm>
          <a:noFill/>
        </p:spPr>
        <p:txBody>
          <a:bodyPr/>
          <a:lstStyle/>
          <a:p>
            <a:fld id="{2597C294-9492-47C4-9693-8174F9501A84}" type="slidenum">
              <a:rPr lang="en-US" smtClean="0"/>
              <a:pPr/>
              <a:t>5</a:t>
            </a:fld>
            <a:endParaRPr lang="en-US" dirty="0" smtClean="0"/>
          </a:p>
        </p:txBody>
      </p:sp>
      <p:pic>
        <p:nvPicPr>
          <p:cNvPr id="5" name="Picture 6" descr="http://1.bp.blogspot.com/_RDPYylESfZE/TMR746ePFoI/AAAAAAAAAww/qqpEfjwAvms/s1600/pregnant-lady.jpg"/>
          <p:cNvPicPr>
            <a:picLocks noGrp="1" noChangeAspect="1" noChangeArrowheads="1"/>
          </p:cNvPicPr>
          <p:nvPr>
            <p:ph idx="1"/>
          </p:nvPr>
        </p:nvPicPr>
        <p:blipFill>
          <a:blip r:embed="rId3" cstate="print"/>
          <a:srcRect/>
          <a:stretch>
            <a:fillRect/>
          </a:stretch>
        </p:blipFill>
        <p:spPr bwMode="auto">
          <a:xfrm>
            <a:off x="2686824" y="1295400"/>
            <a:ext cx="3770352" cy="483076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rrowheads="1"/>
          </p:cNvSpPr>
          <p:nvPr>
            <p:ph type="title"/>
          </p:nvPr>
        </p:nvSpPr>
        <p:spPr>
          <a:xfrm>
            <a:off x="457200" y="228600"/>
            <a:ext cx="8229600" cy="868363"/>
          </a:xfrm>
        </p:spPr>
        <p:txBody>
          <a:bodyPr>
            <a:normAutofit/>
          </a:bodyPr>
          <a:lstStyle/>
          <a:p>
            <a:pPr eaLnBrk="1" hangingPunct="1">
              <a:defRPr/>
            </a:pPr>
            <a:r>
              <a:rPr lang="en-US" b="1" dirty="0" smtClean="0">
                <a:ea typeface="+mj-ea"/>
                <a:cs typeface="+mj-cs"/>
              </a:rPr>
              <a:t>Lithium</a:t>
            </a:r>
          </a:p>
        </p:txBody>
      </p:sp>
      <p:sp>
        <p:nvSpPr>
          <p:cNvPr id="102402" name="Rectangle 3"/>
          <p:cNvSpPr>
            <a:spLocks noGrp="1" noChangeArrowheads="1"/>
          </p:cNvSpPr>
          <p:nvPr>
            <p:ph idx="1"/>
          </p:nvPr>
        </p:nvSpPr>
        <p:spPr>
          <a:xfrm>
            <a:off x="304800" y="990600"/>
            <a:ext cx="8534400" cy="5287963"/>
          </a:xfrm>
        </p:spPr>
        <p:txBody>
          <a:bodyPr>
            <a:normAutofit lnSpcReduction="10000"/>
          </a:bodyPr>
          <a:lstStyle/>
          <a:p>
            <a:pPr eaLnBrk="1" hangingPunct="1">
              <a:defRPr/>
            </a:pPr>
            <a:r>
              <a:rPr lang="en-US" sz="2400" dirty="0" smtClean="0"/>
              <a:t>Considered first line in management of pregnancy</a:t>
            </a:r>
          </a:p>
          <a:p>
            <a:pPr eaLnBrk="1" hangingPunct="1">
              <a:defRPr/>
            </a:pPr>
            <a:r>
              <a:rPr lang="en-US" sz="2400" dirty="0" err="1" smtClean="0"/>
              <a:t>Ebstein’s</a:t>
            </a:r>
            <a:r>
              <a:rPr lang="en-US" sz="2400" dirty="0" smtClean="0"/>
              <a:t> anomaly</a:t>
            </a:r>
          </a:p>
          <a:p>
            <a:pPr lvl="1" eaLnBrk="1" hangingPunct="1">
              <a:defRPr/>
            </a:pPr>
            <a:r>
              <a:rPr lang="en-US" sz="2000" dirty="0" smtClean="0"/>
              <a:t>Risk = 1/1000-2/1000 with 1</a:t>
            </a:r>
            <a:r>
              <a:rPr lang="en-US" sz="2000" baseline="30000" dirty="0" smtClean="0"/>
              <a:t>st</a:t>
            </a:r>
            <a:r>
              <a:rPr lang="en-US" sz="2000" dirty="0" smtClean="0"/>
              <a:t> trimester exposure</a:t>
            </a:r>
          </a:p>
          <a:p>
            <a:pPr lvl="2" eaLnBrk="1" hangingPunct="1">
              <a:defRPr/>
            </a:pPr>
            <a:r>
              <a:rPr lang="en-US" sz="2000" dirty="0" smtClean="0"/>
              <a:t>Risk = 1/20,000 in general population</a:t>
            </a:r>
          </a:p>
          <a:p>
            <a:pPr lvl="1" eaLnBrk="1" hangingPunct="1">
              <a:defRPr/>
            </a:pPr>
            <a:r>
              <a:rPr lang="en-US" sz="2000" dirty="0" smtClean="0"/>
              <a:t>Recommend Level II ultrasound at 16-20 weeks</a:t>
            </a:r>
          </a:p>
          <a:p>
            <a:pPr lvl="1" eaLnBrk="1" hangingPunct="1">
              <a:defRPr/>
            </a:pPr>
            <a:r>
              <a:rPr lang="en-US" sz="2000" dirty="0" smtClean="0"/>
              <a:t>Surgical repair possible</a:t>
            </a:r>
          </a:p>
          <a:p>
            <a:pPr eaLnBrk="1" hangingPunct="1">
              <a:defRPr/>
            </a:pPr>
            <a:r>
              <a:rPr lang="en-US" sz="2400" dirty="0" smtClean="0"/>
              <a:t>Neonatal risk</a:t>
            </a:r>
          </a:p>
          <a:p>
            <a:pPr lvl="1" eaLnBrk="1" hangingPunct="1">
              <a:defRPr/>
            </a:pPr>
            <a:r>
              <a:rPr lang="en-US" sz="2000" dirty="0" smtClean="0"/>
              <a:t>Lethargy (if level is elevated)</a:t>
            </a:r>
          </a:p>
          <a:p>
            <a:pPr lvl="1" eaLnBrk="1" hangingPunct="1">
              <a:defRPr/>
            </a:pPr>
            <a:r>
              <a:rPr lang="en-US" sz="2000" dirty="0" smtClean="0"/>
              <a:t>“Floppy baby syndrome” </a:t>
            </a:r>
          </a:p>
          <a:p>
            <a:pPr lvl="2" eaLnBrk="1" hangingPunct="1">
              <a:defRPr/>
            </a:pPr>
            <a:r>
              <a:rPr lang="en-US" sz="2000" dirty="0" smtClean="0"/>
              <a:t>Respiratory difficulties,  </a:t>
            </a:r>
            <a:r>
              <a:rPr lang="en-US" sz="2000" dirty="0" err="1" smtClean="0"/>
              <a:t>hypotonia</a:t>
            </a:r>
            <a:r>
              <a:rPr lang="en-US" sz="2000" dirty="0" smtClean="0"/>
              <a:t>, and poor suck reflex</a:t>
            </a:r>
          </a:p>
          <a:p>
            <a:pPr lvl="1" eaLnBrk="1" hangingPunct="1">
              <a:defRPr/>
            </a:pPr>
            <a:r>
              <a:rPr lang="en-US" sz="2000" dirty="0" smtClean="0"/>
              <a:t>Hypoglycemia</a:t>
            </a:r>
          </a:p>
          <a:p>
            <a:pPr lvl="1" eaLnBrk="1" hangingPunct="1">
              <a:defRPr/>
            </a:pPr>
            <a:r>
              <a:rPr lang="en-US" sz="2000" dirty="0" smtClean="0"/>
              <a:t>Neonatal goiter </a:t>
            </a:r>
          </a:p>
          <a:p>
            <a:pPr lvl="1" eaLnBrk="1" hangingPunct="1">
              <a:defRPr/>
            </a:pPr>
            <a:r>
              <a:rPr lang="en-US" sz="2000" dirty="0" smtClean="0"/>
              <a:t>Increased birth weight</a:t>
            </a:r>
          </a:p>
          <a:p>
            <a:pPr lvl="1" eaLnBrk="1" hangingPunct="1">
              <a:defRPr/>
            </a:pPr>
            <a:r>
              <a:rPr lang="en-US" sz="2000" dirty="0" smtClean="0"/>
              <a:t>Monitor for lithium toxicity for up to 10 days post-delivery </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50</a:t>
            </a:fld>
            <a:endParaRPr lang="en-US" dirty="0"/>
          </a:p>
        </p:txBody>
      </p:sp>
    </p:spTree>
    <p:extLst>
      <p:ext uri="{BB962C8B-B14F-4D97-AF65-F5344CB8AC3E}">
        <p14:creationId xmlns="" xmlns:p14="http://schemas.microsoft.com/office/powerpoint/2010/main" val="3708988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rrowheads="1"/>
          </p:cNvSpPr>
          <p:nvPr>
            <p:ph type="title"/>
          </p:nvPr>
        </p:nvSpPr>
        <p:spPr>
          <a:xfrm>
            <a:off x="457200" y="304800"/>
            <a:ext cx="8229600" cy="868363"/>
          </a:xfrm>
        </p:spPr>
        <p:txBody>
          <a:bodyPr/>
          <a:lstStyle/>
          <a:p>
            <a:pPr eaLnBrk="1" hangingPunct="1">
              <a:defRPr/>
            </a:pPr>
            <a:r>
              <a:rPr lang="en-US" b="1" dirty="0" smtClean="0">
                <a:ea typeface="+mj-ea"/>
                <a:cs typeface="+mj-cs"/>
              </a:rPr>
              <a:t>Lithium</a:t>
            </a:r>
          </a:p>
        </p:txBody>
      </p:sp>
      <p:sp>
        <p:nvSpPr>
          <p:cNvPr id="104450" name="Rectangle 3"/>
          <p:cNvSpPr>
            <a:spLocks noGrp="1" noChangeArrowheads="1"/>
          </p:cNvSpPr>
          <p:nvPr>
            <p:ph idx="1"/>
          </p:nvPr>
        </p:nvSpPr>
        <p:spPr>
          <a:xfrm>
            <a:off x="304800" y="914400"/>
            <a:ext cx="8534400" cy="5211763"/>
          </a:xfrm>
        </p:spPr>
        <p:txBody>
          <a:bodyPr>
            <a:normAutofit lnSpcReduction="10000"/>
          </a:bodyPr>
          <a:lstStyle/>
          <a:p>
            <a:pPr eaLnBrk="1" hangingPunct="1">
              <a:spcAft>
                <a:spcPts val="300"/>
              </a:spcAft>
              <a:defRPr/>
            </a:pPr>
            <a:r>
              <a:rPr lang="en-US" sz="2200" dirty="0" smtClean="0"/>
              <a:t>Divided dosages and CR may avoid high serum levels</a:t>
            </a:r>
          </a:p>
          <a:p>
            <a:pPr lvl="1" eaLnBrk="1" hangingPunct="1">
              <a:spcAft>
                <a:spcPts val="300"/>
              </a:spcAft>
              <a:defRPr/>
            </a:pPr>
            <a:r>
              <a:rPr lang="en-US" sz="2000" dirty="0" smtClean="0"/>
              <a:t>Unknown whether it has any benefit to fetus</a:t>
            </a:r>
          </a:p>
          <a:p>
            <a:pPr eaLnBrk="1" hangingPunct="1">
              <a:spcAft>
                <a:spcPts val="300"/>
              </a:spcAft>
              <a:defRPr/>
            </a:pPr>
            <a:r>
              <a:rPr lang="en-US" sz="2200" dirty="0" smtClean="0"/>
              <a:t>Increased Li monitoring every 2-4 weeks, until 36 weeks gestation, then weekly thereafter </a:t>
            </a:r>
          </a:p>
          <a:p>
            <a:pPr eaLnBrk="1" hangingPunct="1">
              <a:spcAft>
                <a:spcPts val="300"/>
              </a:spcAft>
              <a:defRPr/>
            </a:pPr>
            <a:r>
              <a:rPr lang="en-US" sz="2200" dirty="0" smtClean="0"/>
              <a:t>Dose adjustments often required due to:</a:t>
            </a:r>
          </a:p>
          <a:p>
            <a:pPr lvl="1" eaLnBrk="1" hangingPunct="1">
              <a:spcAft>
                <a:spcPts val="300"/>
              </a:spcAft>
              <a:defRPr/>
            </a:pPr>
            <a:r>
              <a:rPr lang="en-US" sz="2000" dirty="0" smtClean="0"/>
              <a:t>Increased blood volume</a:t>
            </a:r>
          </a:p>
          <a:p>
            <a:pPr lvl="1" eaLnBrk="1" hangingPunct="1">
              <a:spcAft>
                <a:spcPts val="300"/>
              </a:spcAft>
              <a:defRPr/>
            </a:pPr>
            <a:r>
              <a:rPr lang="en-US" sz="2000" dirty="0" smtClean="0"/>
              <a:t>Increased </a:t>
            </a:r>
            <a:r>
              <a:rPr lang="en-US" sz="2000" dirty="0" err="1" smtClean="0"/>
              <a:t>glomerular</a:t>
            </a:r>
            <a:r>
              <a:rPr lang="en-US" sz="2000" dirty="0" smtClean="0"/>
              <a:t> filtration rate (renal excretion of lithium may increase 30-100% in pregnancy)</a:t>
            </a:r>
          </a:p>
          <a:p>
            <a:pPr eaLnBrk="1" hangingPunct="1">
              <a:spcAft>
                <a:spcPts val="300"/>
              </a:spcAft>
              <a:defRPr/>
            </a:pPr>
            <a:r>
              <a:rPr lang="en-US" sz="2200" dirty="0" smtClean="0"/>
              <a:t>Monitor thyroid, renal function at baseline, q 3 months</a:t>
            </a:r>
          </a:p>
          <a:p>
            <a:pPr eaLnBrk="1" hangingPunct="1">
              <a:spcAft>
                <a:spcPts val="300"/>
              </a:spcAft>
              <a:defRPr/>
            </a:pPr>
            <a:r>
              <a:rPr lang="en-US" sz="2200" dirty="0" err="1" smtClean="0"/>
              <a:t>Polydipsia</a:t>
            </a:r>
            <a:r>
              <a:rPr lang="en-US" sz="2200" dirty="0" smtClean="0"/>
              <a:t> and </a:t>
            </a:r>
            <a:r>
              <a:rPr lang="en-US" sz="2200" dirty="0" err="1" smtClean="0"/>
              <a:t>polyuria</a:t>
            </a:r>
            <a:r>
              <a:rPr lang="en-US" sz="2200" dirty="0" smtClean="0"/>
              <a:t> are common in pregnancy, may be exacerbated by lithium</a:t>
            </a:r>
          </a:p>
          <a:p>
            <a:pPr eaLnBrk="1" hangingPunct="1">
              <a:spcAft>
                <a:spcPts val="300"/>
              </a:spcAft>
              <a:defRPr/>
            </a:pPr>
            <a:r>
              <a:rPr lang="en-US" sz="2200" dirty="0" smtClean="0"/>
              <a:t>Decrease dose at delivery and hydrate well with IVF</a:t>
            </a:r>
          </a:p>
          <a:p>
            <a:pPr lvl="1" eaLnBrk="1" hangingPunct="1">
              <a:spcAft>
                <a:spcPts val="300"/>
              </a:spcAft>
              <a:defRPr/>
            </a:pPr>
            <a:r>
              <a:rPr lang="en-US" sz="2000" dirty="0" smtClean="0"/>
              <a:t>Consider withholding for 1-2 days prior to scheduled delivery </a:t>
            </a:r>
          </a:p>
          <a:p>
            <a:pPr eaLnBrk="1" hangingPunct="1">
              <a:spcAft>
                <a:spcPts val="300"/>
              </a:spcAft>
              <a:defRPr/>
            </a:pPr>
            <a:r>
              <a:rPr lang="en-US" sz="2200" dirty="0" smtClean="0"/>
              <a:t>Resume pre-pregnancy dose postpartum</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51</a:t>
            </a:fld>
            <a:endParaRPr lang="en-US" dirty="0"/>
          </a:p>
        </p:txBody>
      </p:sp>
    </p:spTree>
    <p:extLst>
      <p:ext uri="{BB962C8B-B14F-4D97-AF65-F5344CB8AC3E}">
        <p14:creationId xmlns="" xmlns:p14="http://schemas.microsoft.com/office/powerpoint/2010/main" val="157325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rrowheads="1"/>
          </p:cNvSpPr>
          <p:nvPr>
            <p:ph type="title"/>
          </p:nvPr>
        </p:nvSpPr>
        <p:spPr>
          <a:xfrm>
            <a:off x="457200" y="381000"/>
            <a:ext cx="8229600" cy="792162"/>
          </a:xfrm>
        </p:spPr>
        <p:txBody>
          <a:bodyPr/>
          <a:lstStyle/>
          <a:p>
            <a:pPr eaLnBrk="1" hangingPunct="1">
              <a:defRPr/>
            </a:pPr>
            <a:r>
              <a:rPr lang="en-US" b="1" dirty="0" smtClean="0">
                <a:ea typeface="+mj-ea"/>
                <a:cs typeface="+mj-cs"/>
              </a:rPr>
              <a:t>Valproate</a:t>
            </a:r>
          </a:p>
        </p:txBody>
      </p:sp>
      <p:sp>
        <p:nvSpPr>
          <p:cNvPr id="106498" name="Rectangle 3"/>
          <p:cNvSpPr>
            <a:spLocks noGrp="1" noChangeArrowheads="1"/>
          </p:cNvSpPr>
          <p:nvPr>
            <p:ph idx="1"/>
          </p:nvPr>
        </p:nvSpPr>
        <p:spPr>
          <a:xfrm>
            <a:off x="304800" y="1066800"/>
            <a:ext cx="8534400" cy="5562600"/>
          </a:xfrm>
        </p:spPr>
        <p:txBody>
          <a:bodyPr>
            <a:normAutofit/>
          </a:bodyPr>
          <a:lstStyle/>
          <a:p>
            <a:pPr eaLnBrk="1" hangingPunct="1">
              <a:lnSpc>
                <a:spcPct val="80000"/>
              </a:lnSpc>
              <a:spcAft>
                <a:spcPts val="200"/>
              </a:spcAft>
              <a:defRPr/>
            </a:pPr>
            <a:r>
              <a:rPr lang="en-US" sz="2800" dirty="0" smtClean="0"/>
              <a:t>Neural tube defects secondary to interference with </a:t>
            </a:r>
            <a:r>
              <a:rPr lang="en-US" sz="2800" dirty="0" err="1" smtClean="0"/>
              <a:t>folate</a:t>
            </a:r>
            <a:r>
              <a:rPr lang="en-US" sz="2800" dirty="0" smtClean="0"/>
              <a:t> metabolism with first trimester exposure</a:t>
            </a:r>
          </a:p>
          <a:p>
            <a:pPr lvl="1" eaLnBrk="1" hangingPunct="1">
              <a:lnSpc>
                <a:spcPct val="80000"/>
              </a:lnSpc>
              <a:spcAft>
                <a:spcPts val="200"/>
              </a:spcAft>
              <a:defRPr/>
            </a:pPr>
            <a:r>
              <a:rPr lang="en-US" b="1" dirty="0" smtClean="0"/>
              <a:t>Risk = 7-16%</a:t>
            </a:r>
          </a:p>
          <a:p>
            <a:pPr lvl="1" eaLnBrk="1" hangingPunct="1">
              <a:lnSpc>
                <a:spcPct val="80000"/>
              </a:lnSpc>
              <a:spcAft>
                <a:spcPts val="200"/>
              </a:spcAft>
              <a:defRPr/>
            </a:pPr>
            <a:r>
              <a:rPr lang="en-US" dirty="0" smtClean="0">
                <a:sym typeface="Wingdings" pitchFamily="-112" charset="2"/>
              </a:rPr>
              <a:t>MORE likely to be </a:t>
            </a:r>
            <a:r>
              <a:rPr lang="en-US" dirty="0" err="1" smtClean="0">
                <a:sym typeface="Wingdings" pitchFamily="-112" charset="2"/>
              </a:rPr>
              <a:t>lumbosacral</a:t>
            </a:r>
            <a:r>
              <a:rPr lang="en-US" dirty="0" smtClean="0">
                <a:sym typeface="Wingdings" pitchFamily="-112" charset="2"/>
              </a:rPr>
              <a:t> than anencephalic  suggesting drug targeting closure of neural crest cells</a:t>
            </a:r>
            <a:endParaRPr lang="en-US" dirty="0" smtClean="0"/>
          </a:p>
          <a:p>
            <a:pPr eaLnBrk="1" hangingPunct="1">
              <a:lnSpc>
                <a:spcPct val="80000"/>
              </a:lnSpc>
              <a:spcAft>
                <a:spcPts val="200"/>
              </a:spcAft>
              <a:defRPr/>
            </a:pPr>
            <a:r>
              <a:rPr lang="en-US" sz="2800" dirty="0" smtClean="0"/>
              <a:t>Increased risk of major malformations (not just NTDs)</a:t>
            </a:r>
          </a:p>
          <a:p>
            <a:pPr lvl="1" eaLnBrk="1" hangingPunct="1">
              <a:lnSpc>
                <a:spcPct val="80000"/>
              </a:lnSpc>
              <a:spcAft>
                <a:spcPts val="200"/>
              </a:spcAft>
              <a:defRPr/>
            </a:pPr>
            <a:r>
              <a:rPr lang="en-US" sz="2400" dirty="0" smtClean="0"/>
              <a:t>RR=2.59 compared to other antiepileptic drugs</a:t>
            </a:r>
          </a:p>
          <a:p>
            <a:pPr lvl="1" eaLnBrk="1" hangingPunct="1">
              <a:lnSpc>
                <a:spcPct val="80000"/>
              </a:lnSpc>
              <a:spcAft>
                <a:spcPts val="200"/>
              </a:spcAft>
              <a:defRPr/>
            </a:pPr>
            <a:r>
              <a:rPr lang="en-US" sz="2400" dirty="0" smtClean="0"/>
              <a:t>RR=3.77 compared to general population</a:t>
            </a:r>
          </a:p>
          <a:p>
            <a:pPr eaLnBrk="1" hangingPunct="1">
              <a:lnSpc>
                <a:spcPct val="80000"/>
              </a:lnSpc>
              <a:spcAft>
                <a:spcPts val="200"/>
              </a:spcAft>
              <a:defRPr/>
            </a:pPr>
            <a:r>
              <a:rPr lang="en-US" sz="2800" dirty="0" smtClean="0"/>
              <a:t>Craniofacial defects:   mid-face </a:t>
            </a:r>
            <a:r>
              <a:rPr lang="en-US" sz="2800" dirty="0" err="1" smtClean="0"/>
              <a:t>hypoplasia</a:t>
            </a:r>
            <a:r>
              <a:rPr lang="en-US" sz="2800" dirty="0" smtClean="0"/>
              <a:t>, short nose with </a:t>
            </a:r>
            <a:r>
              <a:rPr lang="en-US" sz="2800" dirty="0" err="1" smtClean="0"/>
              <a:t>anteverted</a:t>
            </a:r>
            <a:r>
              <a:rPr lang="en-US" sz="2800" dirty="0" smtClean="0"/>
              <a:t> nostrils, and long upper lip</a:t>
            </a:r>
          </a:p>
          <a:p>
            <a:pPr eaLnBrk="1" hangingPunct="1">
              <a:lnSpc>
                <a:spcPct val="80000"/>
              </a:lnSpc>
              <a:spcAft>
                <a:spcPts val="200"/>
              </a:spcAft>
              <a:defRPr/>
            </a:pPr>
            <a:r>
              <a:rPr lang="en-US" sz="2800" dirty="0" smtClean="0"/>
              <a:t>Other anomalies: fingernail </a:t>
            </a:r>
            <a:r>
              <a:rPr lang="en-US" sz="2800" dirty="0" err="1" smtClean="0"/>
              <a:t>hypoplasia</a:t>
            </a:r>
            <a:r>
              <a:rPr lang="en-US" sz="2800" dirty="0" smtClean="0"/>
              <a:t>, cardiac defects, cleft palate, </a:t>
            </a:r>
            <a:r>
              <a:rPr lang="en-US" sz="2800" dirty="0" err="1" smtClean="0"/>
              <a:t>hypospadias</a:t>
            </a:r>
            <a:r>
              <a:rPr lang="en-US" sz="2800" dirty="0" smtClean="0"/>
              <a:t>, </a:t>
            </a:r>
            <a:r>
              <a:rPr lang="en-US" sz="2800" dirty="0" err="1" smtClean="0"/>
              <a:t>polydactyly</a:t>
            </a:r>
            <a:r>
              <a:rPr lang="en-US" sz="2800" dirty="0" smtClean="0"/>
              <a:t> </a:t>
            </a:r>
          </a:p>
          <a:p>
            <a:pPr eaLnBrk="1" hangingPunct="1">
              <a:lnSpc>
                <a:spcPct val="80000"/>
              </a:lnSpc>
              <a:spcAft>
                <a:spcPts val="200"/>
              </a:spcAft>
              <a:defRPr/>
            </a:pPr>
            <a:r>
              <a:rPr lang="en-US" sz="2800" dirty="0" smtClean="0"/>
              <a:t>Neonatal effects: hypoglycemia, hepatic dysfunction </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52</a:t>
            </a:fld>
            <a:endParaRPr lang="en-US" dirty="0"/>
          </a:p>
        </p:txBody>
      </p:sp>
    </p:spTree>
    <p:extLst>
      <p:ext uri="{BB962C8B-B14F-4D97-AF65-F5344CB8AC3E}">
        <p14:creationId xmlns="" xmlns:p14="http://schemas.microsoft.com/office/powerpoint/2010/main" val="301666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Valproate, </a:t>
            </a:r>
            <a:r>
              <a:rPr lang="en-US" b="1" dirty="0" smtClean="0"/>
              <a:t>cont. </a:t>
            </a:r>
            <a:endParaRPr lang="en-US" b="1" dirty="0" smtClean="0"/>
          </a:p>
        </p:txBody>
      </p:sp>
      <p:sp>
        <p:nvSpPr>
          <p:cNvPr id="3" name="Content Placeholder 2"/>
          <p:cNvSpPr>
            <a:spLocks noGrp="1"/>
          </p:cNvSpPr>
          <p:nvPr>
            <p:ph idx="1"/>
          </p:nvPr>
        </p:nvSpPr>
        <p:spPr/>
        <p:txBody>
          <a:bodyPr/>
          <a:lstStyle/>
          <a:p>
            <a:pPr eaLnBrk="1" hangingPunct="1">
              <a:lnSpc>
                <a:spcPct val="80000"/>
              </a:lnSpc>
              <a:spcAft>
                <a:spcPts val="200"/>
              </a:spcAft>
              <a:defRPr/>
            </a:pPr>
            <a:r>
              <a:rPr lang="en-US" dirty="0" smtClean="0"/>
              <a:t>Neonatal toxicity possible</a:t>
            </a:r>
          </a:p>
          <a:p>
            <a:pPr eaLnBrk="1" hangingPunct="1">
              <a:lnSpc>
                <a:spcPct val="80000"/>
              </a:lnSpc>
              <a:spcAft>
                <a:spcPts val="200"/>
              </a:spcAft>
              <a:defRPr/>
            </a:pPr>
            <a:r>
              <a:rPr lang="en-US" dirty="0" smtClean="0"/>
              <a:t>Significantly lower mean IQ</a:t>
            </a:r>
          </a:p>
          <a:p>
            <a:pPr lvl="1" eaLnBrk="1" hangingPunct="1">
              <a:lnSpc>
                <a:spcPct val="80000"/>
              </a:lnSpc>
              <a:spcAft>
                <a:spcPts val="200"/>
              </a:spcAft>
              <a:defRPr/>
            </a:pPr>
            <a:r>
              <a:rPr lang="en-US" dirty="0" smtClean="0"/>
              <a:t>Compared to all other AEDs</a:t>
            </a:r>
          </a:p>
          <a:p>
            <a:pPr lvl="1" eaLnBrk="1" hangingPunct="1">
              <a:lnSpc>
                <a:spcPct val="80000"/>
              </a:lnSpc>
              <a:spcAft>
                <a:spcPts val="200"/>
              </a:spcAft>
              <a:defRPr/>
            </a:pPr>
            <a:r>
              <a:rPr lang="en-US" dirty="0" smtClean="0"/>
              <a:t>Persists at least to 4.5 years of age</a:t>
            </a:r>
          </a:p>
          <a:p>
            <a:pPr eaLnBrk="1" hangingPunct="1">
              <a:lnSpc>
                <a:spcPct val="80000"/>
              </a:lnSpc>
              <a:spcAft>
                <a:spcPts val="200"/>
              </a:spcAft>
              <a:defRPr/>
            </a:pPr>
            <a:r>
              <a:rPr lang="en-US" dirty="0" smtClean="0"/>
              <a:t>Significantly decreased verbal IQ</a:t>
            </a:r>
          </a:p>
          <a:p>
            <a:pPr lvl="1" eaLnBrk="1" hangingPunct="1">
              <a:lnSpc>
                <a:spcPct val="80000"/>
              </a:lnSpc>
              <a:spcAft>
                <a:spcPts val="200"/>
              </a:spcAft>
              <a:defRPr/>
            </a:pPr>
            <a:r>
              <a:rPr lang="en-US" dirty="0" smtClean="0"/>
              <a:t>Persists at least to 4.5 years of age</a:t>
            </a:r>
          </a:p>
          <a:p>
            <a:pPr>
              <a:defRPr/>
            </a:pPr>
            <a:endParaRPr lang="en-US" dirty="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53</a:t>
            </a:fld>
            <a:endParaRPr lang="en-US" dirty="0"/>
          </a:p>
        </p:txBody>
      </p:sp>
    </p:spTree>
    <p:extLst>
      <p:ext uri="{BB962C8B-B14F-4D97-AF65-F5344CB8AC3E}">
        <p14:creationId xmlns="" xmlns:p14="http://schemas.microsoft.com/office/powerpoint/2010/main" val="3290284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rrowheads="1"/>
          </p:cNvSpPr>
          <p:nvPr>
            <p:ph type="title"/>
          </p:nvPr>
        </p:nvSpPr>
        <p:spPr>
          <a:xfrm>
            <a:off x="457200" y="274638"/>
            <a:ext cx="8229600" cy="944562"/>
          </a:xfrm>
        </p:spPr>
        <p:txBody>
          <a:bodyPr/>
          <a:lstStyle/>
          <a:p>
            <a:pPr eaLnBrk="1" hangingPunct="1">
              <a:defRPr/>
            </a:pPr>
            <a:r>
              <a:rPr lang="en-US" b="1" dirty="0" smtClean="0">
                <a:ea typeface="+mj-ea"/>
                <a:cs typeface="+mj-cs"/>
              </a:rPr>
              <a:t>Carbamazepine</a:t>
            </a:r>
          </a:p>
        </p:txBody>
      </p:sp>
      <p:sp>
        <p:nvSpPr>
          <p:cNvPr id="108546" name="Rectangle 3"/>
          <p:cNvSpPr>
            <a:spLocks noGrp="1" noChangeArrowheads="1"/>
          </p:cNvSpPr>
          <p:nvPr>
            <p:ph idx="1"/>
          </p:nvPr>
        </p:nvSpPr>
        <p:spPr>
          <a:xfrm>
            <a:off x="381000" y="1219200"/>
            <a:ext cx="8458200" cy="5181600"/>
          </a:xfrm>
        </p:spPr>
        <p:txBody>
          <a:bodyPr/>
          <a:lstStyle/>
          <a:p>
            <a:pPr eaLnBrk="1" hangingPunct="1">
              <a:defRPr/>
            </a:pPr>
            <a:r>
              <a:rPr lang="en-US" sz="2400" dirty="0" smtClean="0"/>
              <a:t>Avoid in pregnancy if possible</a:t>
            </a:r>
          </a:p>
          <a:p>
            <a:pPr eaLnBrk="1" hangingPunct="1">
              <a:defRPr/>
            </a:pPr>
            <a:r>
              <a:rPr lang="en-US" sz="2400" dirty="0" smtClean="0"/>
              <a:t>Neural tube defects in 1st trimester exposure = 0.5-1%</a:t>
            </a:r>
          </a:p>
          <a:p>
            <a:pPr eaLnBrk="1" hangingPunct="1">
              <a:defRPr/>
            </a:pPr>
            <a:r>
              <a:rPr lang="en-US" sz="2400" dirty="0" smtClean="0"/>
              <a:t>Craniofacial defects = 11%</a:t>
            </a:r>
          </a:p>
          <a:p>
            <a:pPr eaLnBrk="1" hangingPunct="1">
              <a:defRPr/>
            </a:pPr>
            <a:r>
              <a:rPr lang="en-US" sz="2400" dirty="0" smtClean="0"/>
              <a:t>Minor physical abnormalities, fingernail hypoplasia</a:t>
            </a:r>
          </a:p>
          <a:p>
            <a:pPr eaLnBrk="1" hangingPunct="1">
              <a:defRPr/>
            </a:pPr>
            <a:r>
              <a:rPr lang="en-US" sz="2400" dirty="0" err="1" smtClean="0"/>
              <a:t>Teratogenic</a:t>
            </a:r>
            <a:r>
              <a:rPr lang="en-US" sz="2400" dirty="0" smtClean="0"/>
              <a:t> potential increased when it is used with other anticonvulsants, especially valproate</a:t>
            </a:r>
          </a:p>
          <a:p>
            <a:pPr eaLnBrk="1" hangingPunct="1">
              <a:defRPr/>
            </a:pPr>
            <a:r>
              <a:rPr lang="en-US" sz="2400" dirty="0" smtClean="0"/>
              <a:t>Developmental delays = 20%</a:t>
            </a:r>
          </a:p>
          <a:p>
            <a:pPr eaLnBrk="1" hangingPunct="1">
              <a:defRPr/>
            </a:pPr>
            <a:r>
              <a:rPr lang="en-US" sz="2400" dirty="0" smtClean="0"/>
              <a:t>Reduced birth weight and decreased head circumference</a:t>
            </a:r>
          </a:p>
          <a:p>
            <a:pPr eaLnBrk="1" hangingPunct="1">
              <a:defRPr/>
            </a:pPr>
            <a:r>
              <a:rPr lang="en-US" sz="2400" dirty="0" smtClean="0"/>
              <a:t>Administer 20 mg vitamin K daily to mother in final month of pregnancy to promote adequate functioning of clotting factors</a:t>
            </a:r>
          </a:p>
          <a:p>
            <a:pPr eaLnBrk="1" hangingPunct="1">
              <a:defRPr/>
            </a:pPr>
            <a:r>
              <a:rPr lang="en-US" sz="2400" dirty="0" smtClean="0"/>
              <a:t>Administer 1 mg I.M. vitamin K to neonate at birth</a:t>
            </a:r>
          </a:p>
          <a:p>
            <a:pPr lvl="1" eaLnBrk="1" hangingPunct="1">
              <a:defRPr/>
            </a:pPr>
            <a:endParaRPr lang="en-US" sz="2400" dirty="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54</a:t>
            </a:fld>
            <a:endParaRPr lang="en-US" dirty="0"/>
          </a:p>
        </p:txBody>
      </p:sp>
    </p:spTree>
    <p:extLst>
      <p:ext uri="{BB962C8B-B14F-4D97-AF65-F5344CB8AC3E}">
        <p14:creationId xmlns="" xmlns:p14="http://schemas.microsoft.com/office/powerpoint/2010/main" val="2636671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rrowheads="1"/>
          </p:cNvSpPr>
          <p:nvPr>
            <p:ph type="title"/>
          </p:nvPr>
        </p:nvSpPr>
        <p:spPr>
          <a:xfrm>
            <a:off x="457200" y="0"/>
            <a:ext cx="8229600" cy="1371600"/>
          </a:xfrm>
        </p:spPr>
        <p:txBody>
          <a:bodyPr/>
          <a:lstStyle/>
          <a:p>
            <a:pPr eaLnBrk="1" hangingPunct="1">
              <a:defRPr/>
            </a:pPr>
            <a:r>
              <a:rPr lang="en-US" b="1" dirty="0" err="1" smtClean="0">
                <a:ea typeface="+mj-ea"/>
                <a:cs typeface="+mj-cs"/>
              </a:rPr>
              <a:t>Lamotrigine</a:t>
            </a:r>
            <a:endParaRPr lang="en-US" b="1" dirty="0" smtClean="0">
              <a:ea typeface="+mj-ea"/>
              <a:cs typeface="+mj-cs"/>
            </a:endParaRPr>
          </a:p>
        </p:txBody>
      </p:sp>
      <p:sp>
        <p:nvSpPr>
          <p:cNvPr id="110594" name="Rectangle 3"/>
          <p:cNvSpPr>
            <a:spLocks noGrp="1" noChangeArrowheads="1"/>
          </p:cNvSpPr>
          <p:nvPr>
            <p:ph idx="1"/>
          </p:nvPr>
        </p:nvSpPr>
        <p:spPr>
          <a:xfrm>
            <a:off x="304800" y="1143000"/>
            <a:ext cx="8534400" cy="4724400"/>
          </a:xfrm>
        </p:spPr>
        <p:txBody>
          <a:bodyPr>
            <a:normAutofit fontScale="92500" lnSpcReduction="10000"/>
          </a:bodyPr>
          <a:lstStyle/>
          <a:p>
            <a:pPr eaLnBrk="1" hangingPunct="1">
              <a:lnSpc>
                <a:spcPct val="90000"/>
              </a:lnSpc>
              <a:defRPr/>
            </a:pPr>
            <a:r>
              <a:rPr lang="en-US" sz="2800" dirty="0" smtClean="0">
                <a:cs typeface="Arial" charset="0"/>
              </a:rPr>
              <a:t>GSK maintains a pregnancy registry regarding outcomes of exposed children</a:t>
            </a:r>
          </a:p>
          <a:p>
            <a:pPr eaLnBrk="1" hangingPunct="1">
              <a:lnSpc>
                <a:spcPct val="90000"/>
              </a:lnSpc>
              <a:defRPr/>
            </a:pPr>
            <a:r>
              <a:rPr lang="en-US" sz="2800" dirty="0" smtClean="0">
                <a:cs typeface="Arial" charset="0"/>
              </a:rPr>
              <a:t>Lower malformation rate than other anticonvulsants</a:t>
            </a:r>
          </a:p>
          <a:p>
            <a:pPr lvl="1" eaLnBrk="1" hangingPunct="1">
              <a:lnSpc>
                <a:spcPct val="90000"/>
              </a:lnSpc>
              <a:defRPr/>
            </a:pPr>
            <a:r>
              <a:rPr lang="en-US" sz="2400" dirty="0" smtClean="0">
                <a:cs typeface="Arial" charset="0"/>
              </a:rPr>
              <a:t>Risk = 2.7-5.6%</a:t>
            </a:r>
          </a:p>
          <a:p>
            <a:pPr eaLnBrk="1" hangingPunct="1">
              <a:lnSpc>
                <a:spcPct val="90000"/>
              </a:lnSpc>
              <a:defRPr/>
            </a:pPr>
            <a:r>
              <a:rPr lang="en-US" sz="2800" dirty="0" smtClean="0"/>
              <a:t>Increased risk for cleft lip, cleft palate with first trimester exposure </a:t>
            </a:r>
          </a:p>
          <a:p>
            <a:pPr lvl="1" eaLnBrk="1" hangingPunct="1">
              <a:lnSpc>
                <a:spcPct val="90000"/>
              </a:lnSpc>
              <a:defRPr/>
            </a:pPr>
            <a:r>
              <a:rPr lang="en-US" sz="2400" dirty="0" smtClean="0"/>
              <a:t>Prevalence = 9/1000 births</a:t>
            </a:r>
          </a:p>
          <a:p>
            <a:pPr eaLnBrk="1" hangingPunct="1">
              <a:lnSpc>
                <a:spcPct val="90000"/>
              </a:lnSpc>
              <a:defRPr/>
            </a:pPr>
            <a:r>
              <a:rPr lang="en-US" sz="2800" dirty="0" smtClean="0"/>
              <a:t>Pregnancy induces metabolism</a:t>
            </a:r>
          </a:p>
          <a:p>
            <a:pPr lvl="1" eaLnBrk="1" hangingPunct="1">
              <a:lnSpc>
                <a:spcPct val="90000"/>
              </a:lnSpc>
              <a:defRPr/>
            </a:pPr>
            <a:r>
              <a:rPr lang="en-US" sz="2400" dirty="0" smtClean="0"/>
              <a:t>Potential need to increase dosage throughout pregnancy</a:t>
            </a:r>
          </a:p>
          <a:p>
            <a:pPr lvl="1" eaLnBrk="1" hangingPunct="1">
              <a:lnSpc>
                <a:spcPct val="90000"/>
              </a:lnSpc>
              <a:defRPr/>
            </a:pPr>
            <a:r>
              <a:rPr lang="en-US" sz="2400" dirty="0" smtClean="0"/>
              <a:t>Resumption of pre-pregnancy dose postpartum</a:t>
            </a:r>
          </a:p>
          <a:p>
            <a:pPr eaLnBrk="1" hangingPunct="1">
              <a:lnSpc>
                <a:spcPct val="90000"/>
              </a:lnSpc>
              <a:defRPr/>
            </a:pPr>
            <a:r>
              <a:rPr lang="en-US" sz="2800" dirty="0" smtClean="0"/>
              <a:t>Normal development at 1 year of age</a:t>
            </a:r>
          </a:p>
          <a:p>
            <a:pPr eaLnBrk="1" hangingPunct="1">
              <a:lnSpc>
                <a:spcPct val="90000"/>
              </a:lnSpc>
              <a:defRPr/>
            </a:pPr>
            <a:r>
              <a:rPr lang="en-US" sz="2800" dirty="0" smtClean="0"/>
              <a:t>Generally regarded as comparable or superior to lithium in terms of reproductive safety</a:t>
            </a:r>
            <a:endParaRPr lang="en-US" dirty="0" smtClean="0"/>
          </a:p>
          <a:p>
            <a:pPr eaLnBrk="1" hangingPunct="1">
              <a:lnSpc>
                <a:spcPct val="90000"/>
              </a:lnSpc>
              <a:defRPr/>
            </a:pPr>
            <a:endParaRPr lang="en-US" dirty="0" smtClean="0">
              <a:cs typeface="Arial" charset="0"/>
            </a:endParaRP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55</a:t>
            </a:fld>
            <a:endParaRPr lang="en-US" dirty="0"/>
          </a:p>
        </p:txBody>
      </p:sp>
    </p:spTree>
    <p:extLst>
      <p:ext uri="{BB962C8B-B14F-4D97-AF65-F5344CB8AC3E}">
        <p14:creationId xmlns="" xmlns:p14="http://schemas.microsoft.com/office/powerpoint/2010/main" val="14959917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rrowheads="1"/>
          </p:cNvSpPr>
          <p:nvPr>
            <p:ph type="title"/>
          </p:nvPr>
        </p:nvSpPr>
        <p:spPr>
          <a:xfrm>
            <a:off x="457200" y="228600"/>
            <a:ext cx="8229600" cy="1143000"/>
          </a:xfrm>
        </p:spPr>
        <p:txBody>
          <a:bodyPr>
            <a:normAutofit/>
          </a:bodyPr>
          <a:lstStyle/>
          <a:p>
            <a:pPr eaLnBrk="1" hangingPunct="1">
              <a:defRPr/>
            </a:pPr>
            <a:r>
              <a:rPr lang="en-US" b="1" dirty="0" smtClean="0">
                <a:ea typeface="+mj-ea"/>
                <a:cs typeface="+mj-cs"/>
              </a:rPr>
              <a:t>Use of Mood Stabilizers during Pregnancy</a:t>
            </a:r>
          </a:p>
        </p:txBody>
      </p:sp>
      <p:sp>
        <p:nvSpPr>
          <p:cNvPr id="112642" name="Rectangle 3"/>
          <p:cNvSpPr>
            <a:spLocks noGrp="1" noChangeArrowheads="1"/>
          </p:cNvSpPr>
          <p:nvPr>
            <p:ph idx="1"/>
          </p:nvPr>
        </p:nvSpPr>
        <p:spPr>
          <a:xfrm>
            <a:off x="457200" y="1600200"/>
            <a:ext cx="8229600" cy="4830763"/>
          </a:xfrm>
        </p:spPr>
        <p:txBody>
          <a:bodyPr>
            <a:normAutofit lnSpcReduction="10000"/>
          </a:bodyPr>
          <a:lstStyle/>
          <a:p>
            <a:pPr eaLnBrk="1" hangingPunct="1">
              <a:lnSpc>
                <a:spcPct val="90000"/>
              </a:lnSpc>
              <a:defRPr/>
            </a:pPr>
            <a:r>
              <a:rPr lang="en-US" sz="2400" smtClean="0"/>
              <a:t>Preconception planning very helpful when it can be done</a:t>
            </a:r>
          </a:p>
          <a:p>
            <a:pPr eaLnBrk="1" hangingPunct="1">
              <a:lnSpc>
                <a:spcPct val="90000"/>
              </a:lnSpc>
              <a:defRPr/>
            </a:pPr>
            <a:r>
              <a:rPr lang="en-US" sz="2400" smtClean="0"/>
              <a:t>Documentation of risks at time of administration of medications given high rate of unplanned pregnancies</a:t>
            </a:r>
          </a:p>
          <a:p>
            <a:pPr eaLnBrk="1" hangingPunct="1">
              <a:lnSpc>
                <a:spcPct val="90000"/>
              </a:lnSpc>
              <a:defRPr/>
            </a:pPr>
            <a:r>
              <a:rPr lang="en-US" sz="2400" smtClean="0"/>
              <a:t>Exposure to ONE agent safer than exposure to multiple medications</a:t>
            </a:r>
          </a:p>
          <a:p>
            <a:pPr eaLnBrk="1" hangingPunct="1">
              <a:lnSpc>
                <a:spcPct val="90000"/>
              </a:lnSpc>
              <a:defRPr/>
            </a:pPr>
            <a:r>
              <a:rPr lang="en-US" sz="2400" smtClean="0"/>
              <a:t>Utilize lowest effective dose of medication</a:t>
            </a:r>
          </a:p>
          <a:p>
            <a:pPr eaLnBrk="1" hangingPunct="1">
              <a:lnSpc>
                <a:spcPct val="90000"/>
              </a:lnSpc>
              <a:defRPr/>
            </a:pPr>
            <a:r>
              <a:rPr lang="en-US" sz="2400" smtClean="0"/>
              <a:t>Administer folic acid 4 mg daily pre-conception - up to 12 weeks</a:t>
            </a:r>
          </a:p>
          <a:p>
            <a:pPr lvl="1" eaLnBrk="1" hangingPunct="1">
              <a:lnSpc>
                <a:spcPct val="90000"/>
              </a:lnSpc>
              <a:defRPr/>
            </a:pPr>
            <a:r>
              <a:rPr lang="en-US" sz="2000" smtClean="0"/>
              <a:t>HOWEVER: use of folic acid to decrease risk of NTDs in anticonvulsant exposure has NOT been systematically evaluated</a:t>
            </a:r>
          </a:p>
          <a:p>
            <a:pPr eaLnBrk="1" hangingPunct="1">
              <a:lnSpc>
                <a:spcPct val="90000"/>
              </a:lnSpc>
              <a:defRPr/>
            </a:pPr>
            <a:r>
              <a:rPr lang="en-US" sz="2400" smtClean="0"/>
              <a:t>General recommendations are to</a:t>
            </a:r>
            <a:r>
              <a:rPr lang="en-US" sz="2400" b="1" smtClean="0"/>
              <a:t> avoid </a:t>
            </a:r>
            <a:r>
              <a:rPr lang="en-US" sz="2400" smtClean="0"/>
              <a:t>valproate and carbamazepine in reproductive-aged women and pregnancy</a:t>
            </a:r>
          </a:p>
          <a:p>
            <a:pPr eaLnBrk="1" hangingPunct="1">
              <a:lnSpc>
                <a:spcPct val="90000"/>
              </a:lnSpc>
              <a:defRPr/>
            </a:pPr>
            <a:r>
              <a:rPr lang="en-US" sz="2400" smtClean="0"/>
              <a:t>Level 2 ultrasound 11 – 13 weeks to detect NTD &amp; up to 20 weeks to detect cardiac &amp; facial malformations</a:t>
            </a:r>
          </a:p>
          <a:p>
            <a:pPr eaLnBrk="1" hangingPunct="1">
              <a:lnSpc>
                <a:spcPct val="90000"/>
              </a:lnSpc>
              <a:buFont typeface="Wingdings" pitchFamily="-112" charset="2"/>
              <a:buNone/>
              <a:defRPr/>
            </a:pPr>
            <a:endParaRPr lang="en-US" sz="280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56</a:t>
            </a:fld>
            <a:endParaRPr lang="en-US" dirty="0"/>
          </a:p>
        </p:txBody>
      </p:sp>
    </p:spTree>
    <p:extLst>
      <p:ext uri="{BB962C8B-B14F-4D97-AF65-F5344CB8AC3E}">
        <p14:creationId xmlns="" xmlns:p14="http://schemas.microsoft.com/office/powerpoint/2010/main" val="3213770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4"/>
          <p:cNvSpPr>
            <a:spLocks noGrp="1" noRot="1" noChangeArrowheads="1"/>
          </p:cNvSpPr>
          <p:nvPr>
            <p:ph type="ctrTitle"/>
          </p:nvPr>
        </p:nvSpPr>
        <p:spPr/>
        <p:txBody>
          <a:bodyPr>
            <a:normAutofit fontScale="90000"/>
          </a:bodyPr>
          <a:lstStyle/>
          <a:p>
            <a:r>
              <a:rPr lang="en-US" b="1" dirty="0" smtClean="0"/>
              <a:t>Antipsychotic Use</a:t>
            </a:r>
            <a:br>
              <a:rPr lang="en-US" b="1" dirty="0" smtClean="0"/>
            </a:br>
            <a:r>
              <a:rPr lang="en-US" b="1" dirty="0" smtClean="0"/>
              <a:t>in Pregnancy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pPr eaLnBrk="1" hangingPunct="1">
              <a:defRPr/>
            </a:pPr>
            <a:r>
              <a:rPr lang="en-US" sz="4000" b="1" dirty="0" smtClean="0"/>
              <a:t>First-Generation Antipsychotics</a:t>
            </a:r>
          </a:p>
        </p:txBody>
      </p:sp>
      <p:sp>
        <p:nvSpPr>
          <p:cNvPr id="3" name="Content Placeholder 2"/>
          <p:cNvSpPr>
            <a:spLocks noGrp="1"/>
          </p:cNvSpPr>
          <p:nvPr>
            <p:ph idx="1"/>
          </p:nvPr>
        </p:nvSpPr>
        <p:spPr>
          <a:xfrm>
            <a:off x="457200" y="1295400"/>
            <a:ext cx="8382000" cy="5562600"/>
          </a:xfrm>
        </p:spPr>
        <p:txBody>
          <a:bodyPr/>
          <a:lstStyle/>
          <a:p>
            <a:pPr eaLnBrk="1" hangingPunct="1">
              <a:defRPr/>
            </a:pPr>
            <a:r>
              <a:rPr lang="en-US" sz="2800" smtClean="0"/>
              <a:t>Data derived from patient treated for hyperemesis and NOT presumed to have a psychotic disorder</a:t>
            </a:r>
          </a:p>
          <a:p>
            <a:pPr eaLnBrk="1" hangingPunct="1">
              <a:defRPr/>
            </a:pPr>
            <a:r>
              <a:rPr lang="en-US" sz="2800" smtClean="0"/>
              <a:t>Meta-analysis of 74,337 live births with 2591 first trimester exposures s</a:t>
            </a:r>
          </a:p>
          <a:p>
            <a:pPr lvl="1" eaLnBrk="1" hangingPunct="1">
              <a:defRPr/>
            </a:pPr>
            <a:r>
              <a:rPr lang="en-US" smtClean="0"/>
              <a:t>Significant relative risk = 1.21 </a:t>
            </a:r>
          </a:p>
          <a:p>
            <a:pPr lvl="1" eaLnBrk="1" hangingPunct="1">
              <a:defRPr/>
            </a:pPr>
            <a:r>
              <a:rPr lang="en-US" smtClean="0"/>
              <a:t>Corresponds to additional 0.4% increase in absolute risk)</a:t>
            </a:r>
          </a:p>
          <a:p>
            <a:pPr lvl="1" eaLnBrk="1" hangingPunct="1">
              <a:defRPr/>
            </a:pPr>
            <a:r>
              <a:rPr lang="en-US" smtClean="0"/>
              <a:t>No pattern of malformations noted</a:t>
            </a:r>
          </a:p>
          <a:p>
            <a:pPr eaLnBrk="1" hangingPunct="1">
              <a:defRPr/>
            </a:pPr>
            <a:r>
              <a:rPr lang="en-US" sz="2800" smtClean="0"/>
              <a:t>Low-potency MORE teratogenic than high-potency </a:t>
            </a:r>
          </a:p>
          <a:p>
            <a:pPr eaLnBrk="1" hangingPunct="1">
              <a:defRPr/>
            </a:pPr>
            <a:endParaRPr lang="en-US"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58</a:t>
            </a:fld>
            <a:endParaRPr lang="en-US" dirty="0"/>
          </a:p>
        </p:txBody>
      </p:sp>
    </p:spTree>
    <p:extLst>
      <p:ext uri="{BB962C8B-B14F-4D97-AF65-F5344CB8AC3E}">
        <p14:creationId xmlns="" xmlns:p14="http://schemas.microsoft.com/office/powerpoint/2010/main" val="4165382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eaLnBrk="1" hangingPunct="1">
              <a:defRPr/>
            </a:pPr>
            <a:r>
              <a:rPr lang="en-US" b="1" dirty="0" smtClean="0"/>
              <a:t>Risks of First-Generation Antipsychotics in Pregnancy</a:t>
            </a:r>
          </a:p>
        </p:txBody>
      </p:sp>
      <p:sp>
        <p:nvSpPr>
          <p:cNvPr id="3" name="Content Placeholder 2"/>
          <p:cNvSpPr>
            <a:spLocks noGrp="1"/>
          </p:cNvSpPr>
          <p:nvPr>
            <p:ph idx="1"/>
          </p:nvPr>
        </p:nvSpPr>
        <p:spPr>
          <a:xfrm>
            <a:off x="457200" y="1828800"/>
            <a:ext cx="8229600" cy="4297363"/>
          </a:xfrm>
        </p:spPr>
        <p:txBody>
          <a:bodyPr/>
          <a:lstStyle/>
          <a:p>
            <a:pPr eaLnBrk="1" hangingPunct="1">
              <a:defRPr/>
            </a:pPr>
            <a:r>
              <a:rPr lang="en-US" smtClean="0"/>
              <a:t>Lower mean birth weight</a:t>
            </a:r>
          </a:p>
          <a:p>
            <a:pPr eaLnBrk="1" hangingPunct="1">
              <a:defRPr/>
            </a:pPr>
            <a:r>
              <a:rPr lang="en-US" smtClean="0"/>
              <a:t>Higher incidence of small of gestation age (SGA) </a:t>
            </a:r>
          </a:p>
          <a:p>
            <a:pPr eaLnBrk="1" hangingPunct="1">
              <a:defRPr/>
            </a:pPr>
            <a:r>
              <a:rPr lang="en-US" smtClean="0"/>
              <a:t>NO demonstrated effects on behavioral, emotional or cognitive development</a:t>
            </a:r>
          </a:p>
          <a:p>
            <a:pPr eaLnBrk="1" hangingPunct="1">
              <a:defRPr/>
            </a:pPr>
            <a:r>
              <a:rPr lang="en-US" smtClean="0"/>
              <a:t>NO large-scale prospective studies have been completed</a:t>
            </a:r>
          </a:p>
          <a:p>
            <a:pPr eaLnBrk="1" hangingPunct="1">
              <a:defRPr/>
            </a:pPr>
            <a:endParaRPr lang="en-US" smtClean="0"/>
          </a:p>
          <a:p>
            <a:pPr eaLnBrk="1" hangingPunct="1">
              <a:defRPr/>
            </a:pPr>
            <a:endParaRPr lang="en-US"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59</a:t>
            </a:fld>
            <a:endParaRPr lang="en-US" dirty="0"/>
          </a:p>
        </p:txBody>
      </p:sp>
    </p:spTree>
    <p:extLst>
      <p:ext uri="{BB962C8B-B14F-4D97-AF65-F5344CB8AC3E}">
        <p14:creationId xmlns="" xmlns:p14="http://schemas.microsoft.com/office/powerpoint/2010/main" val="134857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p:txBody>
          <a:bodyPr/>
          <a:lstStyle/>
          <a:p>
            <a:pPr eaLnBrk="1" hangingPunct="1"/>
            <a:r>
              <a:rPr lang="en-US" b="1" smtClean="0"/>
              <a:t>Depression and Pregnancy</a:t>
            </a:r>
          </a:p>
        </p:txBody>
      </p:sp>
      <p:sp>
        <p:nvSpPr>
          <p:cNvPr id="30722" name="Rectangle 3"/>
          <p:cNvSpPr>
            <a:spLocks noGrp="1" noChangeArrowheads="1"/>
          </p:cNvSpPr>
          <p:nvPr>
            <p:ph idx="1"/>
          </p:nvPr>
        </p:nvSpPr>
        <p:spPr>
          <a:xfrm>
            <a:off x="457200" y="1371600"/>
            <a:ext cx="8229600" cy="4754563"/>
          </a:xfrm>
        </p:spPr>
        <p:txBody>
          <a:bodyPr/>
          <a:lstStyle/>
          <a:p>
            <a:pPr eaLnBrk="1" hangingPunct="1"/>
            <a:r>
              <a:rPr lang="en-US" sz="2800" smtClean="0"/>
              <a:t>12-20% of women will have depression at some point during pregnancy or the post-partum period</a:t>
            </a:r>
          </a:p>
          <a:p>
            <a:pPr eaLnBrk="1" hangingPunct="1"/>
            <a:r>
              <a:rPr lang="en-US" altLang="en-US" sz="2800" smtClean="0"/>
              <a:t>Prevalence is similar for pregnant and non-pregnant women</a:t>
            </a:r>
          </a:p>
          <a:p>
            <a:pPr eaLnBrk="1" hangingPunct="1"/>
            <a:r>
              <a:rPr lang="en-US" sz="2800" smtClean="0"/>
              <a:t>2</a:t>
            </a:r>
            <a:r>
              <a:rPr lang="en-US" sz="2800" baseline="30000" smtClean="0"/>
              <a:t>nd</a:t>
            </a:r>
            <a:r>
              <a:rPr lang="en-US" sz="2800" smtClean="0"/>
              <a:t> and 3</a:t>
            </a:r>
            <a:r>
              <a:rPr lang="en-US" sz="2800" baseline="30000" smtClean="0"/>
              <a:t>rd</a:t>
            </a:r>
            <a:r>
              <a:rPr lang="en-US" sz="2800" smtClean="0"/>
              <a:t> trimester seem to be higher risk than 1</a:t>
            </a:r>
            <a:r>
              <a:rPr lang="en-US" sz="2800" baseline="30000" smtClean="0"/>
              <a:t>st</a:t>
            </a:r>
            <a:r>
              <a:rPr lang="en-US" sz="2800" smtClean="0"/>
              <a:t> trimester</a:t>
            </a:r>
            <a:r>
              <a:rPr lang="en-US" sz="1400" smtClean="0"/>
              <a:t>	</a:t>
            </a:r>
          </a:p>
          <a:p>
            <a:pPr eaLnBrk="1" hangingPunct="1"/>
            <a:r>
              <a:rPr lang="en-US" sz="2800" smtClean="0"/>
              <a:t>Prevalence of SI similar to rates of non-pregnant patients</a:t>
            </a:r>
          </a:p>
          <a:p>
            <a:pPr lvl="1" eaLnBrk="1" hangingPunct="1"/>
            <a:r>
              <a:rPr lang="en-US" smtClean="0"/>
              <a:t>Pregnancy is NOT protective!</a:t>
            </a:r>
            <a:r>
              <a:rPr lang="en-US" sz="1200" smtClean="0"/>
              <a:t>		</a:t>
            </a:r>
          </a:p>
        </p:txBody>
      </p:sp>
      <p:sp>
        <p:nvSpPr>
          <p:cNvPr id="30724" name="Slide Number Placeholder 4"/>
          <p:cNvSpPr>
            <a:spLocks noGrp="1"/>
          </p:cNvSpPr>
          <p:nvPr>
            <p:ph type="sldNum" sz="quarter" idx="12"/>
          </p:nvPr>
        </p:nvSpPr>
        <p:spPr>
          <a:noFill/>
        </p:spPr>
        <p:txBody>
          <a:bodyPr/>
          <a:lstStyle/>
          <a:p>
            <a:fld id="{50881225-2675-4CF4-9F96-14F607A55B2A}" type="slidenum">
              <a:rPr lang="en-US" smtClean="0"/>
              <a:pPr/>
              <a:t>6</a:t>
            </a:fld>
            <a:endParaRPr lang="en-US" dirty="0" smtClean="0"/>
          </a:p>
        </p:txBody>
      </p:sp>
      <p:sp>
        <p:nvSpPr>
          <p:cNvPr id="17412" name="Text Box 4"/>
          <p:cNvSpPr txBox="1">
            <a:spLocks noChangeArrowheads="1"/>
          </p:cNvSpPr>
          <p:nvPr/>
        </p:nvSpPr>
        <p:spPr bwMode="auto">
          <a:xfrm>
            <a:off x="3124200" y="5410200"/>
            <a:ext cx="5502275" cy="517525"/>
          </a:xfrm>
          <a:prstGeom prst="rect">
            <a:avLst/>
          </a:prstGeom>
          <a:noFill/>
          <a:ln w="12700">
            <a:noFill/>
            <a:miter lim="800000"/>
            <a:headEnd/>
            <a:tailEnd type="none" w="lg" len="lg"/>
          </a:ln>
          <a:effectLst/>
        </p:spPr>
        <p:txBody>
          <a:bodyPr>
            <a:spAutoFit/>
          </a:bodyPr>
          <a:lstStyle/>
          <a:p>
            <a:pPr lvl="1">
              <a:spcBef>
                <a:spcPct val="20000"/>
              </a:spcBef>
              <a:buClr>
                <a:schemeClr val="accent2"/>
              </a:buClr>
              <a:buSzPct val="70000"/>
              <a:buFont typeface="Wingdings" pitchFamily="2" charset="2"/>
              <a:buNone/>
            </a:pPr>
            <a:endParaRPr lang="en-US" sz="1400">
              <a:effectLst>
                <a:outerShdw blurRad="38100" dist="38100" dir="2700000" algn="tl">
                  <a:srgbClr val="C0C0C0"/>
                </a:outerShdw>
              </a:effectLst>
            </a:endParaRPr>
          </a:p>
          <a:p>
            <a:endParaRPr lang="en-US" sz="1400">
              <a:latin typeface="Garamond" pitchFamily="18" charset="0"/>
            </a:endParaRPr>
          </a:p>
        </p:txBody>
      </p:sp>
    </p:spTree>
    <p:extLst>
      <p:ext uri="{BB962C8B-B14F-4D97-AF65-F5344CB8AC3E}">
        <p14:creationId xmlns="" xmlns:p14="http://schemas.microsoft.com/office/powerpoint/2010/main" val="2567295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eaLnBrk="1" hangingPunct="1">
              <a:defRPr/>
            </a:pPr>
            <a:r>
              <a:rPr lang="en-US" b="1" dirty="0" smtClean="0"/>
              <a:t>Risks of First-Generation Antipsychotics in Postpartum</a:t>
            </a:r>
          </a:p>
        </p:txBody>
      </p:sp>
      <p:sp>
        <p:nvSpPr>
          <p:cNvPr id="3" name="Content Placeholder 2"/>
          <p:cNvSpPr>
            <a:spLocks noGrp="1"/>
          </p:cNvSpPr>
          <p:nvPr>
            <p:ph idx="1"/>
          </p:nvPr>
        </p:nvSpPr>
        <p:spPr>
          <a:xfrm>
            <a:off x="457200" y="1752600"/>
            <a:ext cx="8229600" cy="4373563"/>
          </a:xfrm>
        </p:spPr>
        <p:txBody>
          <a:bodyPr/>
          <a:lstStyle/>
          <a:p>
            <a:pPr eaLnBrk="1" hangingPunct="1">
              <a:defRPr/>
            </a:pPr>
            <a:r>
              <a:rPr lang="en-US" smtClean="0"/>
              <a:t>Transient neonatal symptoms that reflect side effect profile of medication used</a:t>
            </a:r>
          </a:p>
          <a:p>
            <a:pPr lvl="1" eaLnBrk="1" hangingPunct="1">
              <a:defRPr/>
            </a:pPr>
            <a:r>
              <a:rPr lang="en-US" smtClean="0"/>
              <a:t>Anticholinergic side effects: sedation, hypotension, tachycardia, GI effects</a:t>
            </a:r>
          </a:p>
          <a:p>
            <a:pPr lvl="1" eaLnBrk="1" hangingPunct="1">
              <a:defRPr/>
            </a:pPr>
            <a:r>
              <a:rPr lang="en-US" smtClean="0"/>
              <a:t>Tremor, motor restlessness, hypertonicity, EPS</a:t>
            </a:r>
          </a:p>
          <a:p>
            <a:pPr lvl="1" eaLnBrk="1" hangingPunct="1">
              <a:defRPr/>
            </a:pPr>
            <a:r>
              <a:rPr lang="en-US" smtClean="0"/>
              <a:t>Difficulty feeding </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60</a:t>
            </a:fld>
            <a:endParaRPr lang="en-US" dirty="0"/>
          </a:p>
        </p:txBody>
      </p:sp>
    </p:spTree>
    <p:extLst>
      <p:ext uri="{BB962C8B-B14F-4D97-AF65-F5344CB8AC3E}">
        <p14:creationId xmlns="" xmlns:p14="http://schemas.microsoft.com/office/powerpoint/2010/main" val="3100091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Second-Generation Antipsychotics</a:t>
            </a:r>
          </a:p>
        </p:txBody>
      </p:sp>
      <p:sp>
        <p:nvSpPr>
          <p:cNvPr id="3" name="Content Placeholder 2"/>
          <p:cNvSpPr>
            <a:spLocks noGrp="1"/>
          </p:cNvSpPr>
          <p:nvPr>
            <p:ph idx="1"/>
          </p:nvPr>
        </p:nvSpPr>
        <p:spPr>
          <a:xfrm>
            <a:off x="457200" y="1295400"/>
            <a:ext cx="8229600" cy="4830763"/>
          </a:xfrm>
        </p:spPr>
        <p:txBody>
          <a:bodyPr/>
          <a:lstStyle/>
          <a:p>
            <a:pPr eaLnBrk="1" hangingPunct="1">
              <a:defRPr/>
            </a:pPr>
            <a:r>
              <a:rPr lang="en-US" sz="2800" dirty="0" smtClean="0"/>
              <a:t>One of most commonly prescribed drug classes in the US</a:t>
            </a:r>
          </a:p>
          <a:p>
            <a:pPr lvl="1" eaLnBrk="1" hangingPunct="1">
              <a:defRPr/>
            </a:pPr>
            <a:r>
              <a:rPr lang="en-US" sz="2400" dirty="0" smtClean="0"/>
              <a:t>170% increase over past decade of use in pregnancy</a:t>
            </a:r>
          </a:p>
          <a:p>
            <a:pPr eaLnBrk="1" hangingPunct="1">
              <a:defRPr/>
            </a:pPr>
            <a:r>
              <a:rPr lang="en-US" sz="2800" dirty="0" smtClean="0"/>
              <a:t>Largest study: n = 151</a:t>
            </a:r>
          </a:p>
          <a:p>
            <a:pPr lvl="1" eaLnBrk="1" hangingPunct="1">
              <a:defRPr/>
            </a:pPr>
            <a:r>
              <a:rPr lang="en-US" sz="2400" dirty="0" smtClean="0"/>
              <a:t>Included cases of </a:t>
            </a:r>
            <a:r>
              <a:rPr lang="en-US" sz="2400" dirty="0" err="1" smtClean="0"/>
              <a:t>olanzapine</a:t>
            </a:r>
            <a:r>
              <a:rPr lang="en-US" sz="2400" dirty="0" smtClean="0"/>
              <a:t>, </a:t>
            </a:r>
            <a:r>
              <a:rPr lang="en-US" sz="2400" dirty="0" err="1" smtClean="0"/>
              <a:t>risperdone</a:t>
            </a:r>
            <a:r>
              <a:rPr lang="en-US" sz="2400" dirty="0" smtClean="0"/>
              <a:t>, </a:t>
            </a:r>
            <a:r>
              <a:rPr lang="en-US" sz="2400" dirty="0" err="1" smtClean="0"/>
              <a:t>quetiapine</a:t>
            </a:r>
            <a:r>
              <a:rPr lang="en-US" sz="2400" dirty="0" smtClean="0"/>
              <a:t>, </a:t>
            </a:r>
            <a:r>
              <a:rPr lang="en-US" sz="2400" dirty="0" err="1" smtClean="0"/>
              <a:t>clozapine</a:t>
            </a:r>
            <a:endParaRPr lang="en-US" sz="2400" dirty="0" smtClean="0"/>
          </a:p>
          <a:p>
            <a:pPr lvl="1" eaLnBrk="1" hangingPunct="1">
              <a:defRPr/>
            </a:pPr>
            <a:r>
              <a:rPr lang="en-US" sz="2400" dirty="0" smtClean="0"/>
              <a:t>No differences in prevalence of </a:t>
            </a:r>
            <a:r>
              <a:rPr lang="en-US" sz="2400" dirty="0" err="1" smtClean="0"/>
              <a:t>congential</a:t>
            </a:r>
            <a:r>
              <a:rPr lang="en-US" sz="2400" dirty="0" smtClean="0"/>
              <a:t> abnormalities, preterm birth, neonatal complications or spontaneous abortions </a:t>
            </a:r>
          </a:p>
          <a:p>
            <a:pPr eaLnBrk="1" hangingPunct="1">
              <a:defRPr/>
            </a:pPr>
            <a:r>
              <a:rPr lang="en-US" sz="2800" dirty="0" smtClean="0"/>
              <a:t>Another series n = 129</a:t>
            </a:r>
          </a:p>
          <a:p>
            <a:pPr lvl="1" eaLnBrk="1" hangingPunct="1">
              <a:defRPr/>
            </a:pPr>
            <a:r>
              <a:rPr lang="en-US" sz="2400" dirty="0" smtClean="0"/>
              <a:t>No associations found</a:t>
            </a:r>
          </a:p>
          <a:p>
            <a:pPr eaLnBrk="1" hangingPunct="1">
              <a:buFont typeface="Wingdings" pitchFamily="-112"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61</a:t>
            </a:fld>
            <a:endParaRPr lang="en-US" dirty="0"/>
          </a:p>
        </p:txBody>
      </p:sp>
    </p:spTree>
    <p:extLst>
      <p:ext uri="{BB962C8B-B14F-4D97-AF65-F5344CB8AC3E}">
        <p14:creationId xmlns="" xmlns:p14="http://schemas.microsoft.com/office/powerpoint/2010/main" val="2133036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lstStyle/>
          <a:p>
            <a:pPr eaLnBrk="1" hangingPunct="1">
              <a:defRPr/>
            </a:pPr>
            <a:r>
              <a:rPr lang="en-US" sz="4000" b="1" dirty="0" smtClean="0"/>
              <a:t>Second-Generation Antipsychotics</a:t>
            </a:r>
          </a:p>
        </p:txBody>
      </p:sp>
      <p:sp>
        <p:nvSpPr>
          <p:cNvPr id="3" name="Content Placeholder 2"/>
          <p:cNvSpPr>
            <a:spLocks noGrp="1"/>
          </p:cNvSpPr>
          <p:nvPr>
            <p:ph idx="1"/>
          </p:nvPr>
        </p:nvSpPr>
        <p:spPr>
          <a:xfrm>
            <a:off x="457200" y="1143000"/>
            <a:ext cx="8305800" cy="5257800"/>
          </a:xfrm>
        </p:spPr>
        <p:txBody>
          <a:bodyPr>
            <a:normAutofit lnSpcReduction="10000"/>
          </a:bodyPr>
          <a:lstStyle/>
          <a:p>
            <a:pPr eaLnBrk="1" hangingPunct="1">
              <a:defRPr/>
            </a:pPr>
            <a:r>
              <a:rPr lang="en-US" sz="2400" dirty="0" smtClean="0"/>
              <a:t>Conflicting data regarding birth weight</a:t>
            </a:r>
          </a:p>
          <a:p>
            <a:pPr eaLnBrk="1" hangingPunct="1">
              <a:defRPr/>
            </a:pPr>
            <a:r>
              <a:rPr lang="en-US" sz="2400" dirty="0" smtClean="0"/>
              <a:t>Metabolic risks very concerning in pregnancy</a:t>
            </a:r>
          </a:p>
          <a:p>
            <a:pPr lvl="1" eaLnBrk="1" hangingPunct="1">
              <a:defRPr/>
            </a:pPr>
            <a:r>
              <a:rPr lang="en-US" sz="2400" dirty="0" smtClean="0"/>
              <a:t>Advised to assess at baseline, then every 1-3 months during pregnancy, GTT every 4 months</a:t>
            </a:r>
          </a:p>
          <a:p>
            <a:pPr lvl="1" eaLnBrk="1" hangingPunct="1">
              <a:defRPr/>
            </a:pPr>
            <a:r>
              <a:rPr lang="en-US" sz="2400" dirty="0" smtClean="0"/>
              <a:t>GDM/hyperglycemia associated with miscarriage, congenital malformation, </a:t>
            </a:r>
            <a:r>
              <a:rPr lang="en-US" sz="2400" dirty="0" err="1" smtClean="0"/>
              <a:t>macrosomia</a:t>
            </a:r>
            <a:r>
              <a:rPr lang="en-US" sz="2400" dirty="0" smtClean="0"/>
              <a:t> </a:t>
            </a:r>
          </a:p>
          <a:p>
            <a:pPr eaLnBrk="1" hangingPunct="1">
              <a:defRPr/>
            </a:pPr>
            <a:r>
              <a:rPr lang="en-US" sz="2400" dirty="0" smtClean="0"/>
              <a:t>At 6 months old, lower scores on standardized test of </a:t>
            </a:r>
            <a:r>
              <a:rPr lang="en-US" sz="2400" dirty="0" err="1" smtClean="0"/>
              <a:t>neuromotor</a:t>
            </a:r>
            <a:r>
              <a:rPr lang="en-US" sz="2400" dirty="0" smtClean="0"/>
              <a:t> performance</a:t>
            </a:r>
          </a:p>
          <a:p>
            <a:pPr lvl="1" eaLnBrk="1" hangingPunct="1">
              <a:defRPr/>
            </a:pPr>
            <a:r>
              <a:rPr lang="en-US" sz="2400" dirty="0" smtClean="0"/>
              <a:t>Compared to antidepressants or no </a:t>
            </a:r>
            <a:r>
              <a:rPr lang="en-US" sz="2400" dirty="0" err="1" smtClean="0"/>
              <a:t>psychotropics</a:t>
            </a:r>
            <a:endParaRPr lang="en-US" sz="2400" dirty="0" smtClean="0"/>
          </a:p>
          <a:p>
            <a:pPr lvl="1" eaLnBrk="1" hangingPunct="1">
              <a:defRPr/>
            </a:pPr>
            <a:r>
              <a:rPr lang="en-US" sz="2400" dirty="0" smtClean="0"/>
              <a:t>All groups included diagnoses of depression, anxiety, psychosis</a:t>
            </a:r>
          </a:p>
          <a:p>
            <a:pPr lvl="1" eaLnBrk="1" hangingPunct="1">
              <a:defRPr/>
            </a:pPr>
            <a:r>
              <a:rPr lang="en-US" sz="2400" dirty="0" smtClean="0"/>
              <a:t>Small n=12 for atypical antipsychotics</a:t>
            </a:r>
          </a:p>
          <a:p>
            <a:pPr lvl="1" eaLnBrk="1" hangingPunct="1">
              <a:defRPr/>
            </a:pPr>
            <a:r>
              <a:rPr lang="en-US" sz="2400" dirty="0" smtClean="0"/>
              <a:t>Could not adjust for all confounding variables</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62</a:t>
            </a:fld>
            <a:endParaRPr lang="en-US" dirty="0"/>
          </a:p>
        </p:txBody>
      </p:sp>
    </p:spTree>
    <p:extLst>
      <p:ext uri="{BB962C8B-B14F-4D97-AF65-F5344CB8AC3E}">
        <p14:creationId xmlns="" xmlns:p14="http://schemas.microsoft.com/office/powerpoint/2010/main" val="1216343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b="1" dirty="0" smtClean="0">
                <a:ea typeface="+mj-ea"/>
                <a:cs typeface="+mj-cs"/>
              </a:rPr>
              <a:t>EPS Symptoms in Neonates</a:t>
            </a:r>
          </a:p>
        </p:txBody>
      </p:sp>
      <p:sp>
        <p:nvSpPr>
          <p:cNvPr id="198659" name="Rectangle 3"/>
          <p:cNvSpPr>
            <a:spLocks noGrp="1" noChangeArrowheads="1"/>
          </p:cNvSpPr>
          <p:nvPr>
            <p:ph idx="1"/>
          </p:nvPr>
        </p:nvSpPr>
        <p:spPr>
          <a:xfrm>
            <a:off x="457200" y="1524000"/>
            <a:ext cx="8305800" cy="5029200"/>
          </a:xfrm>
        </p:spPr>
        <p:txBody>
          <a:bodyPr/>
          <a:lstStyle/>
          <a:p>
            <a:pPr eaLnBrk="1" hangingPunct="1">
              <a:defRPr/>
            </a:pPr>
            <a:r>
              <a:rPr lang="en-US" smtClean="0"/>
              <a:t>FDA labeling change in 2/2011</a:t>
            </a:r>
          </a:p>
          <a:p>
            <a:pPr lvl="1" eaLnBrk="1" hangingPunct="1">
              <a:defRPr/>
            </a:pPr>
            <a:r>
              <a:rPr lang="en-US" smtClean="0"/>
              <a:t>Includes all typical and atypical antipsychotics</a:t>
            </a:r>
          </a:p>
          <a:p>
            <a:pPr eaLnBrk="1" hangingPunct="1">
              <a:defRPr/>
            </a:pPr>
            <a:r>
              <a:rPr lang="en-US" smtClean="0"/>
              <a:t>69 cases of neonatal EPS through AERS</a:t>
            </a:r>
          </a:p>
          <a:p>
            <a:pPr eaLnBrk="1" hangingPunct="1">
              <a:defRPr/>
            </a:pPr>
            <a:r>
              <a:rPr lang="en-US" smtClean="0"/>
              <a:t>Cases typically NOT monotherapy</a:t>
            </a:r>
          </a:p>
          <a:p>
            <a:pPr eaLnBrk="1" hangingPunct="1">
              <a:defRPr/>
            </a:pPr>
            <a:r>
              <a:rPr lang="en-US" smtClean="0"/>
              <a:t>Symptoms include:</a:t>
            </a:r>
          </a:p>
          <a:p>
            <a:pPr lvl="1" eaLnBrk="1" hangingPunct="1">
              <a:defRPr/>
            </a:pPr>
            <a:r>
              <a:rPr lang="en-US" smtClean="0"/>
              <a:t>Agitation</a:t>
            </a:r>
          </a:p>
          <a:p>
            <a:pPr lvl="1" eaLnBrk="1" hangingPunct="1">
              <a:defRPr/>
            </a:pPr>
            <a:r>
              <a:rPr lang="en-US" smtClean="0"/>
              <a:t>Increased or decreased muscle tone, tremors</a:t>
            </a:r>
          </a:p>
          <a:p>
            <a:pPr lvl="1" eaLnBrk="1" hangingPunct="1">
              <a:defRPr/>
            </a:pPr>
            <a:r>
              <a:rPr lang="en-US" smtClean="0"/>
              <a:t>Sleepiness</a:t>
            </a:r>
          </a:p>
          <a:p>
            <a:pPr lvl="1" eaLnBrk="1" hangingPunct="1">
              <a:defRPr/>
            </a:pPr>
            <a:r>
              <a:rPr lang="en-US" smtClean="0"/>
              <a:t>Severe difficulty breathing and feeding</a:t>
            </a:r>
          </a:p>
          <a:p>
            <a:pPr eaLnBrk="1" hangingPunct="1">
              <a:defRPr/>
            </a:pPr>
            <a:endParaRPr lang="en-US"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63</a:t>
            </a:fld>
            <a:endParaRPr lang="en-US" dirty="0"/>
          </a:p>
        </p:txBody>
      </p:sp>
    </p:spTree>
    <p:extLst>
      <p:ext uri="{BB962C8B-B14F-4D97-AF65-F5344CB8AC3E}">
        <p14:creationId xmlns="" xmlns:p14="http://schemas.microsoft.com/office/powerpoint/2010/main" val="1343579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rrowheads="1"/>
          </p:cNvSpPr>
          <p:nvPr>
            <p:ph type="title"/>
          </p:nvPr>
        </p:nvSpPr>
        <p:spPr/>
        <p:txBody>
          <a:bodyPr>
            <a:normAutofit/>
          </a:bodyPr>
          <a:lstStyle/>
          <a:p>
            <a:pPr eaLnBrk="1" hangingPunct="1">
              <a:defRPr/>
            </a:pPr>
            <a:r>
              <a:rPr lang="en-US" b="1" dirty="0" smtClean="0">
                <a:ea typeface="+mj-ea"/>
                <a:cs typeface="+mj-cs"/>
              </a:rPr>
              <a:t>Antipsychotics and </a:t>
            </a:r>
            <a:r>
              <a:rPr lang="en-US" b="1" dirty="0" smtClean="0">
                <a:ea typeface="+mj-ea"/>
                <a:cs typeface="+mj-cs"/>
              </a:rPr>
              <a:t>Breast-feeding</a:t>
            </a:r>
            <a:endParaRPr lang="en-US" b="1" dirty="0" smtClean="0">
              <a:ea typeface="+mj-ea"/>
              <a:cs typeface="+mj-cs"/>
            </a:endParaRPr>
          </a:p>
        </p:txBody>
      </p:sp>
      <p:sp>
        <p:nvSpPr>
          <p:cNvPr id="176130" name="Rectangle 3"/>
          <p:cNvSpPr>
            <a:spLocks noGrp="1" noChangeArrowheads="1"/>
          </p:cNvSpPr>
          <p:nvPr>
            <p:ph idx="1"/>
          </p:nvPr>
        </p:nvSpPr>
        <p:spPr/>
        <p:txBody>
          <a:bodyPr/>
          <a:lstStyle/>
          <a:p>
            <a:pPr>
              <a:defRPr/>
            </a:pPr>
            <a:r>
              <a:rPr lang="en-US" sz="2800" dirty="0" smtClean="0">
                <a:ea typeface="+mn-ea"/>
                <a:cs typeface="+mn-cs"/>
              </a:rPr>
              <a:t>Meta-analysis of atypical antipsychotic use during pregnancy and lactation</a:t>
            </a:r>
          </a:p>
          <a:p>
            <a:pPr>
              <a:defRPr/>
            </a:pPr>
            <a:r>
              <a:rPr lang="en-US" sz="2800" dirty="0" smtClean="0">
                <a:ea typeface="+mn-ea"/>
                <a:cs typeface="+mn-cs"/>
              </a:rPr>
              <a:t>Effects of long-term development of drug exposure through breast milk is represented only in case reports</a:t>
            </a:r>
          </a:p>
          <a:p>
            <a:pPr lvl="1">
              <a:defRPr/>
            </a:pPr>
            <a:r>
              <a:rPr lang="en-US" sz="2400" dirty="0" smtClean="0"/>
              <a:t>Of note, clozapine with highest concentrations found in breast milk due to lipophilic properties</a:t>
            </a:r>
          </a:p>
          <a:p>
            <a:pPr lvl="2">
              <a:defRPr/>
            </a:pPr>
            <a:r>
              <a:rPr lang="en-US" sz="2000" dirty="0" smtClean="0"/>
              <a:t>Reports of sedation, </a:t>
            </a:r>
            <a:r>
              <a:rPr lang="en-US" sz="2000" dirty="0" err="1" smtClean="0"/>
              <a:t>agranulocytosis</a:t>
            </a:r>
            <a:r>
              <a:rPr lang="en-US" sz="2000" dirty="0" smtClean="0"/>
              <a:t> and cardiovascular instability with clozapine</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64</a:t>
            </a:fld>
            <a:endParaRPr lang="en-US" dirty="0"/>
          </a:p>
        </p:txBody>
      </p:sp>
    </p:spTree>
    <p:extLst>
      <p:ext uri="{BB962C8B-B14F-4D97-AF65-F5344CB8AC3E}">
        <p14:creationId xmlns="" xmlns:p14="http://schemas.microsoft.com/office/powerpoint/2010/main" val="1855040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4"/>
          <p:cNvSpPr>
            <a:spLocks noGrp="1" noRot="1" noChangeArrowheads="1"/>
          </p:cNvSpPr>
          <p:nvPr>
            <p:ph type="ctrTitle"/>
          </p:nvPr>
        </p:nvSpPr>
        <p:spPr>
          <a:xfrm>
            <a:off x="1219200" y="2667000"/>
            <a:ext cx="6633601" cy="1143000"/>
          </a:xfrm>
        </p:spPr>
        <p:txBody>
          <a:bodyPr>
            <a:normAutofit fontScale="90000"/>
          </a:bodyPr>
          <a:lstStyle/>
          <a:p>
            <a:pPr eaLnBrk="1" hangingPunct="1">
              <a:defRPr/>
            </a:pPr>
            <a:r>
              <a:rPr lang="en-US" b="1" dirty="0" smtClean="0">
                <a:ea typeface="+mj-ea"/>
                <a:cs typeface="+mj-cs"/>
              </a:rPr>
              <a:t>Electroconvulsive Therapy in Pregnancy</a:t>
            </a:r>
          </a:p>
        </p:txBody>
      </p:sp>
      <p:sp>
        <p:nvSpPr>
          <p:cNvPr id="124930" name="Rectangle 5"/>
          <p:cNvSpPr>
            <a:spLocks noGrp="1" noChangeArrowheads="1"/>
          </p:cNvSpPr>
          <p:nvPr>
            <p:ph type="subTitle" idx="1"/>
          </p:nvPr>
        </p:nvSpPr>
        <p:spPr/>
        <p:txBody>
          <a:bodyPr/>
          <a:lstStyle/>
          <a:p>
            <a:pPr eaLnBrk="1" hangingPunct="1">
              <a:defRPr/>
            </a:pPr>
            <a:endParaRPr lang="en-US" dirty="0" smtClean="0">
              <a:ea typeface="+mn-ea"/>
              <a:cs typeface="+mn-cs"/>
            </a:endParaRPr>
          </a:p>
        </p:txBody>
      </p:sp>
    </p:spTree>
    <p:extLst>
      <p:ext uri="{BB962C8B-B14F-4D97-AF65-F5344CB8AC3E}">
        <p14:creationId xmlns="" xmlns:p14="http://schemas.microsoft.com/office/powerpoint/2010/main" val="2599893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Indications</a:t>
            </a:r>
          </a:p>
        </p:txBody>
      </p:sp>
      <p:sp>
        <p:nvSpPr>
          <p:cNvPr id="3" name="Content Placeholder 2"/>
          <p:cNvSpPr>
            <a:spLocks noGrp="1"/>
          </p:cNvSpPr>
          <p:nvPr>
            <p:ph idx="1"/>
          </p:nvPr>
        </p:nvSpPr>
        <p:spPr>
          <a:xfrm>
            <a:off x="457200" y="1295400"/>
            <a:ext cx="8229600" cy="4830763"/>
          </a:xfrm>
        </p:spPr>
        <p:txBody>
          <a:bodyPr/>
          <a:lstStyle/>
          <a:p>
            <a:pPr eaLnBrk="1" hangingPunct="1">
              <a:defRPr/>
            </a:pPr>
            <a:r>
              <a:rPr lang="en-US" dirty="0" smtClean="0"/>
              <a:t>Effective in pregnancy for:</a:t>
            </a:r>
          </a:p>
          <a:p>
            <a:pPr lvl="1" eaLnBrk="1" hangingPunct="1">
              <a:defRPr/>
            </a:pPr>
            <a:r>
              <a:rPr lang="en-US" dirty="0" smtClean="0"/>
              <a:t>Severe depression</a:t>
            </a:r>
          </a:p>
          <a:p>
            <a:pPr lvl="1" eaLnBrk="1" hangingPunct="1">
              <a:defRPr/>
            </a:pPr>
            <a:r>
              <a:rPr lang="en-US" dirty="0" smtClean="0"/>
              <a:t>Affective psychosis</a:t>
            </a:r>
          </a:p>
          <a:p>
            <a:pPr lvl="1" eaLnBrk="1" hangingPunct="1">
              <a:defRPr/>
            </a:pPr>
            <a:r>
              <a:rPr lang="en-US" dirty="0" smtClean="0"/>
              <a:t>Catatonia </a:t>
            </a:r>
          </a:p>
          <a:p>
            <a:pPr eaLnBrk="1" hangingPunct="1">
              <a:defRPr/>
            </a:pPr>
            <a:r>
              <a:rPr lang="en-US" dirty="0" smtClean="0"/>
              <a:t>Underused</a:t>
            </a:r>
          </a:p>
          <a:p>
            <a:pPr eaLnBrk="1" hangingPunct="1">
              <a:defRPr/>
            </a:pPr>
            <a:r>
              <a:rPr lang="en-US" dirty="0" smtClean="0"/>
              <a:t>Should be considering in emergent settings</a:t>
            </a:r>
          </a:p>
          <a:p>
            <a:pPr lvl="1" eaLnBrk="1" hangingPunct="1">
              <a:defRPr/>
            </a:pPr>
            <a:r>
              <a:rPr lang="en-US" dirty="0" smtClean="0"/>
              <a:t>Safety of mother, fetus or child is jeopardized</a:t>
            </a:r>
          </a:p>
          <a:p>
            <a:pPr lvl="1" eaLnBrk="1" hangingPunct="1">
              <a:defRPr/>
            </a:pPr>
            <a:r>
              <a:rPr lang="en-US" dirty="0" smtClean="0"/>
              <a:t>Avoid first trimester exposure to </a:t>
            </a:r>
            <a:r>
              <a:rPr lang="en-US" dirty="0" err="1" smtClean="0"/>
              <a:t>psychotropics</a:t>
            </a:r>
            <a:endParaRPr lang="en-US" dirty="0" smtClean="0"/>
          </a:p>
          <a:p>
            <a:pPr lvl="1" eaLnBrk="1" hangingPunct="1">
              <a:defRPr/>
            </a:pPr>
            <a:r>
              <a:rPr lang="en-US" dirty="0" smtClean="0"/>
              <a:t>Previous successful treatment with ECT</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66</a:t>
            </a:fld>
            <a:endParaRPr lang="en-US" dirty="0"/>
          </a:p>
        </p:txBody>
      </p:sp>
    </p:spTree>
    <p:extLst>
      <p:ext uri="{BB962C8B-B14F-4D97-AF65-F5344CB8AC3E}">
        <p14:creationId xmlns="" xmlns:p14="http://schemas.microsoft.com/office/powerpoint/2010/main" val="3282987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Review of Literature</a:t>
            </a:r>
            <a:endParaRPr lang="en-US" b="1" dirty="0"/>
          </a:p>
        </p:txBody>
      </p:sp>
      <p:sp>
        <p:nvSpPr>
          <p:cNvPr id="3" name="Content Placeholder 2"/>
          <p:cNvSpPr>
            <a:spLocks noGrp="1"/>
          </p:cNvSpPr>
          <p:nvPr>
            <p:ph idx="1"/>
          </p:nvPr>
        </p:nvSpPr>
        <p:spPr>
          <a:xfrm>
            <a:off x="457200" y="1295400"/>
            <a:ext cx="8229600" cy="4830763"/>
          </a:xfrm>
        </p:spPr>
        <p:txBody>
          <a:bodyPr>
            <a:normAutofit/>
          </a:bodyPr>
          <a:lstStyle/>
          <a:p>
            <a:pPr>
              <a:defRPr/>
            </a:pPr>
            <a:r>
              <a:rPr lang="en-US" dirty="0" smtClean="0"/>
              <a:t>Psychosomatic Medicine, 2009 review</a:t>
            </a:r>
          </a:p>
          <a:p>
            <a:pPr>
              <a:defRPr/>
            </a:pPr>
            <a:r>
              <a:rPr lang="en-US" dirty="0" smtClean="0"/>
              <a:t>339 cases of ECT at any point in pregnancy</a:t>
            </a:r>
          </a:p>
          <a:p>
            <a:pPr>
              <a:defRPr/>
            </a:pPr>
            <a:r>
              <a:rPr lang="en-US" dirty="0" smtClean="0"/>
              <a:t>11/25 fetal/neonatal complications thought to be due to ECT itself</a:t>
            </a:r>
          </a:p>
          <a:p>
            <a:pPr lvl="1">
              <a:defRPr/>
            </a:pPr>
            <a:r>
              <a:rPr lang="en-US" dirty="0" smtClean="0"/>
              <a:t>8 were due to transient fetal arrhythmias </a:t>
            </a:r>
          </a:p>
          <a:p>
            <a:pPr lvl="1">
              <a:defRPr/>
            </a:pPr>
            <a:r>
              <a:rPr lang="en-US" dirty="0" smtClean="0"/>
              <a:t>1 death after mother had status </a:t>
            </a:r>
            <a:r>
              <a:rPr lang="en-US" dirty="0" err="1" smtClean="0"/>
              <a:t>epilepticus</a:t>
            </a:r>
            <a:r>
              <a:rPr lang="en-US" dirty="0" smtClean="0"/>
              <a:t> </a:t>
            </a:r>
          </a:p>
          <a:p>
            <a:pPr>
              <a:defRPr/>
            </a:pPr>
            <a:r>
              <a:rPr lang="en-US" dirty="0" smtClean="0"/>
              <a:t>18/20 maternal complications thought to be due to ECT</a:t>
            </a:r>
          </a:p>
          <a:p>
            <a:pPr lvl="1">
              <a:defRPr/>
            </a:pPr>
            <a:r>
              <a:rPr lang="en-US" dirty="0" smtClean="0"/>
              <a:t>Most commonly uterine contractions or preterm labor</a:t>
            </a:r>
            <a:endParaRPr lang="en-US" dirty="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67</a:t>
            </a:fld>
            <a:endParaRPr lang="en-US" dirty="0"/>
          </a:p>
        </p:txBody>
      </p:sp>
    </p:spTree>
    <p:extLst>
      <p:ext uri="{BB962C8B-B14F-4D97-AF65-F5344CB8AC3E}">
        <p14:creationId xmlns="" xmlns:p14="http://schemas.microsoft.com/office/powerpoint/2010/main" val="3244692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pPr eaLnBrk="1" hangingPunct="1">
              <a:defRPr/>
            </a:pPr>
            <a:r>
              <a:rPr lang="en-US" b="1" dirty="0" smtClean="0"/>
              <a:t>Considerations in Pregnancy</a:t>
            </a:r>
          </a:p>
        </p:txBody>
      </p:sp>
      <p:sp>
        <p:nvSpPr>
          <p:cNvPr id="3" name="Content Placeholder 2"/>
          <p:cNvSpPr>
            <a:spLocks noGrp="1"/>
          </p:cNvSpPr>
          <p:nvPr>
            <p:ph idx="1"/>
          </p:nvPr>
        </p:nvSpPr>
        <p:spPr>
          <a:xfrm>
            <a:off x="457200" y="1524000"/>
            <a:ext cx="8229600" cy="4602163"/>
          </a:xfrm>
        </p:spPr>
        <p:txBody>
          <a:bodyPr>
            <a:normAutofit/>
          </a:bodyPr>
          <a:lstStyle/>
          <a:p>
            <a:pPr eaLnBrk="1" hangingPunct="1">
              <a:defRPr/>
            </a:pPr>
            <a:r>
              <a:rPr lang="en-US" smtClean="0"/>
              <a:t>Aspiration</a:t>
            </a:r>
          </a:p>
          <a:p>
            <a:pPr lvl="1" eaLnBrk="1" hangingPunct="1">
              <a:defRPr/>
            </a:pPr>
            <a:r>
              <a:rPr lang="en-US" smtClean="0"/>
              <a:t>Prevent by tracheal intubation and alkalinizing intragastric pH with a nonparticulate antacid</a:t>
            </a:r>
          </a:p>
          <a:p>
            <a:pPr eaLnBrk="1" hangingPunct="1">
              <a:defRPr/>
            </a:pPr>
            <a:r>
              <a:rPr lang="en-US" smtClean="0"/>
              <a:t>Premature labor, uterine contractions and vaginal bleeding</a:t>
            </a:r>
          </a:p>
          <a:p>
            <a:pPr eaLnBrk="1" hangingPunct="1">
              <a:defRPr/>
            </a:pPr>
            <a:r>
              <a:rPr lang="en-US" smtClean="0"/>
              <a:t>Pretreatment OB assessment with non-invasive fetal heart tones before and after</a:t>
            </a:r>
          </a:p>
          <a:p>
            <a:pPr eaLnBrk="1" hangingPunct="1">
              <a:defRPr/>
            </a:pPr>
            <a:r>
              <a:rPr lang="en-US" smtClean="0"/>
              <a:t>Need to have readily availability of OB intervention in case of untoward events</a:t>
            </a:r>
          </a:p>
          <a:p>
            <a:pPr eaLnBrk="1" hangingPunct="1">
              <a:defRPr/>
            </a:pPr>
            <a:endParaRPr lang="en-US"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68</a:t>
            </a:fld>
            <a:endParaRPr lang="en-US" dirty="0"/>
          </a:p>
        </p:txBody>
      </p:sp>
    </p:spTree>
    <p:extLst>
      <p:ext uri="{BB962C8B-B14F-4D97-AF65-F5344CB8AC3E}">
        <p14:creationId xmlns="" xmlns:p14="http://schemas.microsoft.com/office/powerpoint/2010/main" val="1554202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rrowheads="1"/>
          </p:cNvSpPr>
          <p:nvPr>
            <p:ph type="title"/>
          </p:nvPr>
        </p:nvSpPr>
        <p:spPr/>
        <p:txBody>
          <a:bodyPr/>
          <a:lstStyle/>
          <a:p>
            <a:pPr eaLnBrk="1" hangingPunct="1">
              <a:defRPr/>
            </a:pPr>
            <a:r>
              <a:rPr lang="en-US" b="1" dirty="0" smtClean="0">
                <a:ea typeface="+mj-ea"/>
                <a:cs typeface="+mj-cs"/>
              </a:rPr>
              <a:t>Adverse Effects to Fetus</a:t>
            </a:r>
          </a:p>
        </p:txBody>
      </p:sp>
      <p:sp>
        <p:nvSpPr>
          <p:cNvPr id="126978" name="Rectangle 3"/>
          <p:cNvSpPr>
            <a:spLocks noGrp="1" noChangeArrowheads="1"/>
          </p:cNvSpPr>
          <p:nvPr>
            <p:ph idx="1"/>
          </p:nvPr>
        </p:nvSpPr>
        <p:spPr/>
        <p:txBody>
          <a:bodyPr/>
          <a:lstStyle/>
          <a:p>
            <a:pPr eaLnBrk="1" hangingPunct="1">
              <a:defRPr/>
            </a:pPr>
            <a:r>
              <a:rPr lang="en-US" dirty="0" smtClean="0">
                <a:ea typeface="+mn-ea"/>
                <a:cs typeface="+mn-cs"/>
              </a:rPr>
              <a:t>Occasional congenital abnormalities have been reported in infants exposed to in </a:t>
            </a:r>
            <a:r>
              <a:rPr lang="en-US" dirty="0" err="1" smtClean="0">
                <a:ea typeface="+mn-ea"/>
                <a:cs typeface="+mn-cs"/>
              </a:rPr>
              <a:t>utero</a:t>
            </a:r>
            <a:r>
              <a:rPr lang="en-US" dirty="0" smtClean="0">
                <a:ea typeface="+mn-ea"/>
                <a:cs typeface="+mn-cs"/>
              </a:rPr>
              <a:t> ECT, </a:t>
            </a:r>
            <a:r>
              <a:rPr lang="en-US" u="sng" dirty="0" smtClean="0">
                <a:ea typeface="+mn-ea"/>
                <a:cs typeface="+mn-cs"/>
              </a:rPr>
              <a:t>but</a:t>
            </a:r>
            <a:r>
              <a:rPr lang="en-US" dirty="0" smtClean="0">
                <a:ea typeface="+mn-ea"/>
                <a:cs typeface="+mn-cs"/>
              </a:rPr>
              <a:t> neither the numbers or pattern of findings have implicated ECT as a casual factor</a:t>
            </a:r>
          </a:p>
          <a:p>
            <a:pPr eaLnBrk="1" hangingPunct="1">
              <a:defRPr/>
            </a:pPr>
            <a:r>
              <a:rPr lang="en-US" dirty="0" smtClean="0">
                <a:ea typeface="+mn-ea"/>
                <a:cs typeface="+mn-cs"/>
              </a:rPr>
              <a:t>Relatively safe for fetus</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69</a:t>
            </a:fld>
            <a:endParaRPr lang="en-US" dirty="0"/>
          </a:p>
        </p:txBody>
      </p:sp>
    </p:spTree>
    <p:extLst>
      <p:ext uri="{BB962C8B-B14F-4D97-AF65-F5344CB8AC3E}">
        <p14:creationId xmlns="" xmlns:p14="http://schemas.microsoft.com/office/powerpoint/2010/main" val="3540033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381000" y="609600"/>
            <a:ext cx="8305800" cy="1143000"/>
          </a:xfrm>
        </p:spPr>
        <p:txBody>
          <a:bodyPr>
            <a:normAutofit fontScale="90000"/>
          </a:bodyPr>
          <a:lstStyle/>
          <a:p>
            <a:pPr eaLnBrk="1" hangingPunct="1"/>
            <a:r>
              <a:rPr lang="en-US" sz="4800" b="1" dirty="0" smtClean="0"/>
              <a:t>Maternal Risks of Untreated Antenatal Depression</a:t>
            </a:r>
          </a:p>
        </p:txBody>
      </p:sp>
      <p:sp>
        <p:nvSpPr>
          <p:cNvPr id="40962" name="Rectangle 3"/>
          <p:cNvSpPr>
            <a:spLocks noGrp="1" noChangeArrowheads="1"/>
          </p:cNvSpPr>
          <p:nvPr>
            <p:ph idx="1"/>
          </p:nvPr>
        </p:nvSpPr>
        <p:spPr>
          <a:xfrm>
            <a:off x="381000" y="1828800"/>
            <a:ext cx="8534400" cy="4754563"/>
          </a:xfrm>
        </p:spPr>
        <p:txBody>
          <a:bodyPr/>
          <a:lstStyle/>
          <a:p>
            <a:pPr eaLnBrk="1" hangingPunct="1"/>
            <a:r>
              <a:rPr lang="en-US" dirty="0" smtClean="0"/>
              <a:t>Poor compliance with optimal prenatal care</a:t>
            </a:r>
          </a:p>
          <a:p>
            <a:pPr eaLnBrk="1" hangingPunct="1"/>
            <a:r>
              <a:rPr lang="en-US" dirty="0" smtClean="0"/>
              <a:t>Malnutrition</a:t>
            </a:r>
          </a:p>
          <a:p>
            <a:pPr eaLnBrk="1" hangingPunct="1"/>
            <a:r>
              <a:rPr lang="en-US" dirty="0" smtClean="0"/>
              <a:t>Self medication with drugs and/or alcohol</a:t>
            </a:r>
          </a:p>
          <a:p>
            <a:pPr eaLnBrk="1" hangingPunct="1"/>
            <a:r>
              <a:rPr lang="en-US" dirty="0" smtClean="0"/>
              <a:t>Inability to stop smoking</a:t>
            </a:r>
          </a:p>
          <a:p>
            <a:pPr eaLnBrk="1" hangingPunct="1"/>
            <a:r>
              <a:rPr lang="en-US" dirty="0" smtClean="0"/>
              <a:t>Failure to recognize or report signs of labor</a:t>
            </a:r>
          </a:p>
          <a:p>
            <a:pPr eaLnBrk="1" hangingPunct="1"/>
            <a:r>
              <a:rPr lang="en-US" dirty="0" smtClean="0"/>
              <a:t>Suicide</a:t>
            </a:r>
          </a:p>
          <a:p>
            <a:pPr eaLnBrk="1" hangingPunct="1"/>
            <a:r>
              <a:rPr lang="en-US" dirty="0" smtClean="0"/>
              <a:t>Poor parenting of other children</a:t>
            </a:r>
          </a:p>
          <a:p>
            <a:pPr eaLnBrk="1" hangingPunct="1"/>
            <a:endParaRPr lang="en-US" dirty="0" smtClean="0"/>
          </a:p>
        </p:txBody>
      </p:sp>
      <p:sp>
        <p:nvSpPr>
          <p:cNvPr id="40964" name="Slide Number Placeholder 4"/>
          <p:cNvSpPr>
            <a:spLocks noGrp="1"/>
          </p:cNvSpPr>
          <p:nvPr>
            <p:ph type="sldNum" sz="quarter" idx="12"/>
          </p:nvPr>
        </p:nvSpPr>
        <p:spPr>
          <a:noFill/>
        </p:spPr>
        <p:txBody>
          <a:bodyPr/>
          <a:lstStyle/>
          <a:p>
            <a:fld id="{4823E867-BBD2-4F09-890A-A0AFFCBF80E5}" type="slidenum">
              <a:rPr lang="en-US" smtClean="0"/>
              <a:pPr/>
              <a:t>7</a:t>
            </a:fld>
            <a:endParaRPr lang="en-US" dirty="0" smtClean="0"/>
          </a:p>
        </p:txBody>
      </p:sp>
    </p:spTree>
    <p:extLst>
      <p:ext uri="{BB962C8B-B14F-4D97-AF65-F5344CB8AC3E}">
        <p14:creationId xmlns="" xmlns:p14="http://schemas.microsoft.com/office/powerpoint/2010/main" val="37763035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rrowheads="1"/>
          </p:cNvSpPr>
          <p:nvPr>
            <p:ph type="title"/>
          </p:nvPr>
        </p:nvSpPr>
        <p:spPr/>
        <p:txBody>
          <a:bodyPr/>
          <a:lstStyle/>
          <a:p>
            <a:pPr eaLnBrk="1" hangingPunct="1">
              <a:defRPr/>
            </a:pPr>
            <a:r>
              <a:rPr lang="en-US" dirty="0" smtClean="0">
                <a:ea typeface="+mj-ea"/>
                <a:cs typeface="+mj-cs"/>
              </a:rPr>
              <a:t> </a:t>
            </a:r>
            <a:r>
              <a:rPr lang="en-US" b="1" dirty="0" smtClean="0">
                <a:ea typeface="+mj-ea"/>
                <a:cs typeface="+mj-cs"/>
              </a:rPr>
              <a:t>Anesthetic Considerations</a:t>
            </a:r>
          </a:p>
        </p:txBody>
      </p:sp>
      <p:sp>
        <p:nvSpPr>
          <p:cNvPr id="129026" name="Rectangle 3"/>
          <p:cNvSpPr>
            <a:spLocks noGrp="1" noChangeArrowheads="1"/>
          </p:cNvSpPr>
          <p:nvPr>
            <p:ph idx="1"/>
          </p:nvPr>
        </p:nvSpPr>
        <p:spPr>
          <a:xfrm>
            <a:off x="228600" y="1295400"/>
            <a:ext cx="8686800" cy="5791200"/>
          </a:xfrm>
        </p:spPr>
        <p:txBody>
          <a:bodyPr/>
          <a:lstStyle/>
          <a:p>
            <a:pPr eaLnBrk="1" hangingPunct="1">
              <a:lnSpc>
                <a:spcPct val="80000"/>
              </a:lnSpc>
              <a:defRPr/>
            </a:pPr>
            <a:r>
              <a:rPr lang="en-US" sz="2400" dirty="0" smtClean="0"/>
              <a:t>Barbiturates and atropine can decrease beat to beat variability heart rate</a:t>
            </a:r>
          </a:p>
          <a:p>
            <a:pPr eaLnBrk="1" hangingPunct="1">
              <a:lnSpc>
                <a:spcPct val="80000"/>
              </a:lnSpc>
              <a:defRPr/>
            </a:pPr>
            <a:r>
              <a:rPr lang="en-US" sz="2400" dirty="0" smtClean="0"/>
              <a:t>Atropine can precipitate fetal tachycardia</a:t>
            </a:r>
          </a:p>
          <a:p>
            <a:pPr eaLnBrk="1" hangingPunct="1">
              <a:lnSpc>
                <a:spcPct val="80000"/>
              </a:lnSpc>
              <a:defRPr/>
            </a:pPr>
            <a:r>
              <a:rPr lang="en-US" sz="2400" dirty="0" smtClean="0"/>
              <a:t>Uterine Smooth muscle does NOT usually contract during a seizure</a:t>
            </a:r>
          </a:p>
          <a:p>
            <a:pPr eaLnBrk="1" hangingPunct="1">
              <a:lnSpc>
                <a:spcPct val="80000"/>
              </a:lnSpc>
              <a:defRPr/>
            </a:pPr>
            <a:r>
              <a:rPr lang="en-US" sz="2400" dirty="0" smtClean="0"/>
              <a:t>Risk of cardiac arrhythmia can be limited by:</a:t>
            </a:r>
          </a:p>
          <a:p>
            <a:pPr lvl="1" eaLnBrk="1" hangingPunct="1">
              <a:lnSpc>
                <a:spcPct val="80000"/>
              </a:lnSpc>
              <a:defRPr/>
            </a:pPr>
            <a:r>
              <a:rPr lang="en-US" sz="2400" dirty="0" smtClean="0"/>
              <a:t>Minimize use atropine</a:t>
            </a:r>
          </a:p>
          <a:p>
            <a:pPr lvl="1" eaLnBrk="1" hangingPunct="1">
              <a:lnSpc>
                <a:spcPct val="80000"/>
              </a:lnSpc>
              <a:defRPr/>
            </a:pPr>
            <a:r>
              <a:rPr lang="en-US" sz="2400" dirty="0" smtClean="0"/>
              <a:t>Ensuring adequate oxygenation</a:t>
            </a:r>
          </a:p>
          <a:p>
            <a:pPr lvl="1" eaLnBrk="1" hangingPunct="1">
              <a:lnSpc>
                <a:spcPct val="80000"/>
              </a:lnSpc>
              <a:defRPr/>
            </a:pPr>
            <a:r>
              <a:rPr lang="en-US" sz="2400" dirty="0" smtClean="0"/>
              <a:t>Avoiding excessive hyperventilation</a:t>
            </a:r>
          </a:p>
          <a:p>
            <a:pPr lvl="1" eaLnBrk="1" hangingPunct="1">
              <a:lnSpc>
                <a:spcPct val="80000"/>
              </a:lnSpc>
              <a:defRPr/>
            </a:pPr>
            <a:r>
              <a:rPr lang="en-US" sz="2400" dirty="0" smtClean="0"/>
              <a:t>Elevating right hip</a:t>
            </a:r>
          </a:p>
          <a:p>
            <a:pPr eaLnBrk="1" hangingPunct="1">
              <a:lnSpc>
                <a:spcPct val="80000"/>
              </a:lnSpc>
              <a:defRPr/>
            </a:pPr>
            <a:r>
              <a:rPr lang="en-US" sz="2400" dirty="0" smtClean="0"/>
              <a:t>Risk of gastric regurgitation and aspiration can be limited by:</a:t>
            </a:r>
          </a:p>
          <a:p>
            <a:pPr lvl="1" eaLnBrk="1" hangingPunct="1">
              <a:lnSpc>
                <a:spcPct val="80000"/>
              </a:lnSpc>
              <a:defRPr/>
            </a:pPr>
            <a:r>
              <a:rPr lang="en-US" sz="2400" dirty="0" smtClean="0"/>
              <a:t>Avoiding use of atropine and </a:t>
            </a:r>
            <a:r>
              <a:rPr lang="en-US" sz="2400" dirty="0" err="1" smtClean="0"/>
              <a:t>glycopyrrolate</a:t>
            </a:r>
            <a:r>
              <a:rPr lang="en-US" sz="2400" dirty="0" smtClean="0"/>
              <a:t> which lower esophageal sphincter tone</a:t>
            </a:r>
          </a:p>
          <a:p>
            <a:pPr eaLnBrk="1" hangingPunct="1">
              <a:lnSpc>
                <a:spcPct val="80000"/>
              </a:lnSpc>
              <a:defRPr/>
            </a:pPr>
            <a:endParaRPr lang="en-US" sz="2600" dirty="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70</a:t>
            </a:fld>
            <a:endParaRPr lang="en-US" dirty="0"/>
          </a:p>
        </p:txBody>
      </p:sp>
    </p:spTree>
    <p:extLst>
      <p:ext uri="{BB962C8B-B14F-4D97-AF65-F5344CB8AC3E}">
        <p14:creationId xmlns="" xmlns:p14="http://schemas.microsoft.com/office/powerpoint/2010/main" val="2893414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26"/>
          <p:cNvSpPr>
            <a:spLocks noGrp="1" noChangeArrowheads="1"/>
          </p:cNvSpPr>
          <p:nvPr>
            <p:ph type="ctrTitle"/>
          </p:nvPr>
        </p:nvSpPr>
        <p:spPr>
          <a:xfrm>
            <a:off x="685800" y="2667000"/>
            <a:ext cx="3048000" cy="1920875"/>
          </a:xfrm>
        </p:spPr>
        <p:txBody>
          <a:bodyPr/>
          <a:lstStyle/>
          <a:p>
            <a:pPr eaLnBrk="1" hangingPunct="1"/>
            <a:r>
              <a:rPr lang="en-US" b="1" dirty="0" smtClean="0"/>
              <a:t>Postpartum </a:t>
            </a:r>
            <a:br>
              <a:rPr lang="en-US" b="1" dirty="0" smtClean="0"/>
            </a:br>
            <a:r>
              <a:rPr lang="en-US" b="1" dirty="0" smtClean="0"/>
              <a:t>Depression</a:t>
            </a:r>
          </a:p>
        </p:txBody>
      </p:sp>
      <p:pic>
        <p:nvPicPr>
          <p:cNvPr id="135171" name="Picture 1033" descr="fall05_postpartum.jpg"/>
          <p:cNvPicPr>
            <a:picLocks noChangeAspect="1" noChangeArrowheads="1"/>
          </p:cNvPicPr>
          <p:nvPr/>
        </p:nvPicPr>
        <p:blipFill>
          <a:blip r:embed="rId3" cstate="print"/>
          <a:srcRect/>
          <a:stretch>
            <a:fillRect/>
          </a:stretch>
        </p:blipFill>
        <p:spPr bwMode="auto">
          <a:xfrm>
            <a:off x="5562600" y="2590800"/>
            <a:ext cx="269253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rrowheads="1"/>
          </p:cNvSpPr>
          <p:nvPr>
            <p:ph type="title"/>
          </p:nvPr>
        </p:nvSpPr>
        <p:spPr>
          <a:xfrm>
            <a:off x="533400" y="457200"/>
            <a:ext cx="8021638" cy="736600"/>
          </a:xfrm>
          <a:effectLst>
            <a:outerShdw dist="35921" dir="2700000" algn="ctr" rotWithShape="0">
              <a:schemeClr val="bg2"/>
            </a:outerShdw>
          </a:effectLst>
        </p:spPr>
        <p:txBody>
          <a:bodyPr>
            <a:normAutofit fontScale="90000"/>
          </a:bodyPr>
          <a:lstStyle/>
          <a:p>
            <a:pPr eaLnBrk="1" hangingPunct="1">
              <a:defRPr/>
            </a:pPr>
            <a:r>
              <a:rPr lang="en-US" altLang="en-US" b="1" dirty="0" smtClean="0"/>
              <a:t>Postpartum</a:t>
            </a:r>
            <a:r>
              <a:rPr lang="en-US" altLang="en-US" sz="4800" b="1" dirty="0" smtClean="0"/>
              <a:t> Blues</a:t>
            </a:r>
          </a:p>
        </p:txBody>
      </p:sp>
      <p:sp>
        <p:nvSpPr>
          <p:cNvPr id="137218" name="Rectangle 1027"/>
          <p:cNvSpPr>
            <a:spLocks noGrp="1" noChangeArrowheads="1"/>
          </p:cNvSpPr>
          <p:nvPr>
            <p:ph idx="1"/>
          </p:nvPr>
        </p:nvSpPr>
        <p:spPr>
          <a:xfrm>
            <a:off x="588963" y="1447800"/>
            <a:ext cx="8113712" cy="5773738"/>
          </a:xfrm>
        </p:spPr>
        <p:txBody>
          <a:bodyPr/>
          <a:lstStyle/>
          <a:p>
            <a:pPr marL="290513" indent="-290513" eaLnBrk="1" hangingPunct="1">
              <a:spcBef>
                <a:spcPct val="40000"/>
              </a:spcBef>
            </a:pPr>
            <a:r>
              <a:rPr lang="en-US" altLang="en-US" sz="2800" smtClean="0"/>
              <a:t>“Maternity blues” or “Baby blues”</a:t>
            </a:r>
          </a:p>
          <a:p>
            <a:pPr marL="290513" indent="-290513" eaLnBrk="1" hangingPunct="1">
              <a:spcBef>
                <a:spcPct val="40000"/>
              </a:spcBef>
            </a:pPr>
            <a:r>
              <a:rPr lang="en-US" altLang="en-US" sz="2800" smtClean="0"/>
              <a:t>Affects 70-85% of postpartum women</a:t>
            </a:r>
          </a:p>
          <a:p>
            <a:pPr marL="290513" indent="-290513" eaLnBrk="1" hangingPunct="1">
              <a:spcBef>
                <a:spcPct val="40000"/>
              </a:spcBef>
            </a:pPr>
            <a:r>
              <a:rPr lang="en-US" altLang="en-US" sz="2800" smtClean="0"/>
              <a:t>Relatively mild emotional disturbance</a:t>
            </a:r>
          </a:p>
          <a:p>
            <a:pPr marL="912813" lvl="1" indent="-230188" eaLnBrk="1" hangingPunct="1">
              <a:spcBef>
                <a:spcPct val="40000"/>
              </a:spcBef>
            </a:pPr>
            <a:r>
              <a:rPr lang="en-US" altLang="en-US" sz="2400" smtClean="0"/>
              <a:t>Mood lability, tearfulness, anxiety, insomnia</a:t>
            </a:r>
          </a:p>
          <a:p>
            <a:pPr marL="290513" indent="-290513" eaLnBrk="1" hangingPunct="1">
              <a:spcBef>
                <a:spcPct val="40000"/>
              </a:spcBef>
            </a:pPr>
            <a:r>
              <a:rPr lang="en-US" altLang="en-US" sz="2800" smtClean="0"/>
              <a:t>Onset peaks 3-5 days post-delivery</a:t>
            </a:r>
          </a:p>
          <a:p>
            <a:pPr marL="290513" indent="-290513" eaLnBrk="1" hangingPunct="1">
              <a:spcBef>
                <a:spcPct val="40000"/>
              </a:spcBef>
            </a:pPr>
            <a:r>
              <a:rPr lang="en-US" altLang="en-US" sz="2800" smtClean="0"/>
              <a:t>Typically resolves within 2 weeks</a:t>
            </a:r>
          </a:p>
          <a:p>
            <a:pPr marL="290513" indent="-290513" eaLnBrk="1" hangingPunct="1">
              <a:spcBef>
                <a:spcPct val="40000"/>
              </a:spcBef>
            </a:pPr>
            <a:r>
              <a:rPr lang="en-US" altLang="en-US" sz="2800" smtClean="0"/>
              <a:t>Transient with little intervention required</a:t>
            </a:r>
            <a:endParaRPr lang="en-US" altLang="en-US" smtClean="0"/>
          </a:p>
        </p:txBody>
      </p:sp>
      <p:sp>
        <p:nvSpPr>
          <p:cNvPr id="137220" name="Slide Number Placeholder 4"/>
          <p:cNvSpPr>
            <a:spLocks noGrp="1"/>
          </p:cNvSpPr>
          <p:nvPr>
            <p:ph type="sldNum" sz="quarter" idx="12"/>
          </p:nvPr>
        </p:nvSpPr>
        <p:spPr>
          <a:noFill/>
        </p:spPr>
        <p:txBody>
          <a:bodyPr/>
          <a:lstStyle/>
          <a:p>
            <a:fld id="{01FA9342-BCDD-4A59-8DD0-01DD453DD3CB}" type="slidenum">
              <a:rPr lang="en-US" smtClean="0"/>
              <a:pPr/>
              <a:t>72</a:t>
            </a:fld>
            <a:endParaRPr lang="en-US" dirty="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026"/>
          <p:cNvSpPr>
            <a:spLocks noGrp="1" noRot="1" noChangeArrowheads="1"/>
          </p:cNvSpPr>
          <p:nvPr>
            <p:ph type="title"/>
          </p:nvPr>
        </p:nvSpPr>
        <p:spPr>
          <a:xfrm>
            <a:off x="381000" y="228600"/>
            <a:ext cx="8229600" cy="1143000"/>
          </a:xfrm>
        </p:spPr>
        <p:txBody>
          <a:bodyPr/>
          <a:lstStyle/>
          <a:p>
            <a:pPr eaLnBrk="1" hangingPunct="1"/>
            <a:r>
              <a:rPr lang="en-US" b="1" smtClean="0"/>
              <a:t>Postpartum Depression</a:t>
            </a:r>
          </a:p>
        </p:txBody>
      </p:sp>
      <p:sp>
        <p:nvSpPr>
          <p:cNvPr id="153602" name="Rectangle 1027"/>
          <p:cNvSpPr>
            <a:spLocks noGrp="1" noChangeArrowheads="1"/>
          </p:cNvSpPr>
          <p:nvPr>
            <p:ph idx="1"/>
          </p:nvPr>
        </p:nvSpPr>
        <p:spPr>
          <a:xfrm>
            <a:off x="685800" y="1371600"/>
            <a:ext cx="7781925" cy="4814888"/>
          </a:xfrm>
        </p:spPr>
        <p:txBody>
          <a:bodyPr/>
          <a:lstStyle/>
          <a:p>
            <a:pPr eaLnBrk="1" hangingPunct="1"/>
            <a:r>
              <a:rPr lang="en-US" dirty="0" smtClean="0"/>
              <a:t>Most common complication of childbirth</a:t>
            </a:r>
          </a:p>
          <a:p>
            <a:pPr lvl="1" eaLnBrk="1" hangingPunct="1"/>
            <a:r>
              <a:rPr lang="en-US" dirty="0" smtClean="0"/>
              <a:t>Incidence: = 10-12%</a:t>
            </a:r>
          </a:p>
          <a:p>
            <a:pPr eaLnBrk="1" hangingPunct="1"/>
            <a:r>
              <a:rPr lang="en-US" dirty="0" smtClean="0"/>
              <a:t>Highest rates in adolescent mothers</a:t>
            </a:r>
          </a:p>
          <a:p>
            <a:pPr eaLnBrk="1" hangingPunct="1"/>
            <a:r>
              <a:rPr lang="en-US" dirty="0" smtClean="0"/>
              <a:t>Onset typically within 2-12 weeks </a:t>
            </a:r>
          </a:p>
          <a:p>
            <a:pPr lvl="1" eaLnBrk="1" hangingPunct="1"/>
            <a:r>
              <a:rPr lang="en-US" dirty="0" smtClean="0"/>
              <a:t>Some consider PPD risk up to 1 year </a:t>
            </a:r>
          </a:p>
          <a:p>
            <a:pPr eaLnBrk="1" hangingPunct="1"/>
            <a:r>
              <a:rPr lang="en-US" dirty="0" smtClean="0"/>
              <a:t>If previous episode of PPD, 25% chance of relapse with subsequent pregnancies</a:t>
            </a:r>
          </a:p>
          <a:p>
            <a:pPr eaLnBrk="1" hangingPunct="1">
              <a:buFont typeface="Wingdings" pitchFamily="2" charset="2"/>
              <a:buNone/>
            </a:pPr>
            <a:endParaRPr lang="en-US" dirty="0" smtClean="0"/>
          </a:p>
        </p:txBody>
      </p:sp>
      <p:sp>
        <p:nvSpPr>
          <p:cNvPr id="153604" name="Slide Number Placeholder 4"/>
          <p:cNvSpPr>
            <a:spLocks noGrp="1"/>
          </p:cNvSpPr>
          <p:nvPr>
            <p:ph type="sldNum" sz="quarter" idx="12"/>
          </p:nvPr>
        </p:nvSpPr>
        <p:spPr>
          <a:noFill/>
        </p:spPr>
        <p:txBody>
          <a:bodyPr/>
          <a:lstStyle/>
          <a:p>
            <a:fld id="{1167C6F6-7D54-41F6-BCBB-211F040152F6}" type="slidenum">
              <a:rPr lang="en-US" smtClean="0"/>
              <a:pPr/>
              <a:t>73</a:t>
            </a:fld>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Postpartum </a:t>
            </a:r>
            <a:r>
              <a:rPr lang="en-US" b="1" dirty="0" smtClean="0"/>
              <a:t>Depression Symptoms</a:t>
            </a:r>
            <a:endParaRPr lang="en-US" dirty="0"/>
          </a:p>
        </p:txBody>
      </p:sp>
      <p:sp>
        <p:nvSpPr>
          <p:cNvPr id="5" name="Content Placeholder 4"/>
          <p:cNvSpPr>
            <a:spLocks noGrp="1"/>
          </p:cNvSpPr>
          <p:nvPr>
            <p:ph idx="1"/>
          </p:nvPr>
        </p:nvSpPr>
        <p:spPr>
          <a:xfrm>
            <a:off x="457201" y="1592706"/>
            <a:ext cx="3904938" cy="4525963"/>
          </a:xfrm>
          <a:gradFill flip="none" rotWithShape="1">
            <a:gsLst>
              <a:gs pos="0">
                <a:schemeClr val="bg1"/>
              </a:gs>
              <a:gs pos="100000">
                <a:schemeClr val="bg1">
                  <a:alpha val="30000"/>
                </a:schemeClr>
              </a:gs>
            </a:gsLst>
            <a:lin ang="0" scaled="1"/>
            <a:tileRect/>
          </a:gradFill>
        </p:spPr>
        <p:txBody>
          <a:bodyPr>
            <a:noAutofit/>
          </a:bodyPr>
          <a:lstStyle/>
          <a:p>
            <a:r>
              <a:rPr lang="en-US" dirty="0" smtClean="0"/>
              <a:t>Fatigue or exhaustion</a:t>
            </a:r>
          </a:p>
          <a:p>
            <a:r>
              <a:rPr lang="en-US" dirty="0" smtClean="0"/>
              <a:t>Anxiety </a:t>
            </a:r>
          </a:p>
          <a:p>
            <a:r>
              <a:rPr lang="en-US" dirty="0" smtClean="0"/>
              <a:t>Sadness or </a:t>
            </a:r>
            <a:r>
              <a:rPr lang="en-US" dirty="0" err="1" smtClean="0"/>
              <a:t>dysphoria</a:t>
            </a:r>
            <a:endParaRPr lang="en-US" dirty="0" smtClean="0"/>
          </a:p>
          <a:p>
            <a:r>
              <a:rPr lang="en-US" dirty="0" smtClean="0"/>
              <a:t>Irritability </a:t>
            </a:r>
          </a:p>
          <a:p>
            <a:r>
              <a:rPr lang="en-US" dirty="0" smtClean="0"/>
              <a:t>Tearfulness</a:t>
            </a:r>
          </a:p>
          <a:p>
            <a:r>
              <a:rPr lang="en-US" dirty="0" smtClean="0"/>
              <a:t>Headaches</a:t>
            </a:r>
          </a:p>
          <a:p>
            <a:r>
              <a:rPr lang="en-US" dirty="0" smtClean="0"/>
              <a:t>Impaired thinking or concentration </a:t>
            </a:r>
          </a:p>
          <a:p>
            <a:r>
              <a:rPr lang="en-US" dirty="0" smtClean="0"/>
              <a:t>Less interest in sex </a:t>
            </a:r>
          </a:p>
          <a:p>
            <a:r>
              <a:rPr lang="en-US" dirty="0" smtClean="0"/>
              <a:t>Insomnia</a:t>
            </a:r>
          </a:p>
          <a:p>
            <a:endParaRPr lang="en-US" dirty="0"/>
          </a:p>
        </p:txBody>
      </p:sp>
      <p:sp>
        <p:nvSpPr>
          <p:cNvPr id="7" name="Slide Number Placeholder 6"/>
          <p:cNvSpPr>
            <a:spLocks noGrp="1"/>
          </p:cNvSpPr>
          <p:nvPr>
            <p:ph type="sldNum" sz="quarter" idx="12"/>
          </p:nvPr>
        </p:nvSpPr>
        <p:spPr>
          <a:xfrm>
            <a:off x="8823330" y="6432548"/>
            <a:ext cx="362712" cy="365125"/>
          </a:xfrm>
        </p:spPr>
        <p:txBody>
          <a:bodyPr/>
          <a:lstStyle/>
          <a:p>
            <a:fld id="{68CDBAF2-F266-C14C-8ABF-54B90D837FA3}" type="slidenum">
              <a:rPr lang="en-US" smtClean="0"/>
              <a:pPr/>
              <a:t>74</a:t>
            </a:fld>
            <a:endParaRPr lang="en-US" dirty="0"/>
          </a:p>
        </p:txBody>
      </p:sp>
      <p:sp>
        <p:nvSpPr>
          <p:cNvPr id="10" name="Content Placeholder 4"/>
          <p:cNvSpPr txBox="1">
            <a:spLocks/>
          </p:cNvSpPr>
          <p:nvPr/>
        </p:nvSpPr>
        <p:spPr>
          <a:xfrm>
            <a:off x="4781862" y="1592706"/>
            <a:ext cx="3904938" cy="4525963"/>
          </a:xfrm>
          <a:prstGeom prst="rect">
            <a:avLst/>
          </a:prstGeom>
          <a:gradFill flip="none" rotWithShape="1">
            <a:gsLst>
              <a:gs pos="0">
                <a:schemeClr val="bg1"/>
              </a:gs>
              <a:gs pos="100000">
                <a:schemeClr val="bg1">
                  <a:alpha val="30000"/>
                </a:schemeClr>
              </a:gs>
            </a:gsLst>
            <a:lin ang="0" scaled="1"/>
            <a:tileRect/>
          </a:gradFill>
        </p:spPr>
        <p:txBody>
          <a:bodyPr vert="horz" lIns="91440" tIns="45720" rIns="91440" bIns="45720" rtlCol="0">
            <a:noAutofit/>
          </a:bodyPr>
          <a:lstStyle>
            <a:lvl1pPr marL="228600" indent="-228600" algn="l" defTabSz="457200" rtl="0" eaLnBrk="1" latinLnBrk="0" hangingPunct="1">
              <a:spcBef>
                <a:spcPct val="20000"/>
              </a:spcBef>
              <a:buClr>
                <a:srgbClr val="177D38"/>
              </a:buClr>
              <a:buFont typeface="Wingdings" charset="2"/>
              <a:buChar char="§"/>
              <a:defRPr sz="2400" kern="1200">
                <a:solidFill>
                  <a:schemeClr val="tx1"/>
                </a:solidFill>
                <a:latin typeface="+mn-lt"/>
                <a:ea typeface="+mn-ea"/>
                <a:cs typeface="+mn-cs"/>
              </a:defRPr>
            </a:lvl1pPr>
            <a:lvl2pPr marL="627063" indent="-228600" algn="l" defTabSz="457200" rtl="0" eaLnBrk="1" latinLnBrk="0" hangingPunct="1">
              <a:spcBef>
                <a:spcPct val="20000"/>
              </a:spcBef>
              <a:buClr>
                <a:srgbClr val="177D38"/>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177D38"/>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Lack of or excessive concern for self or baby</a:t>
            </a:r>
          </a:p>
          <a:p>
            <a:r>
              <a:rPr lang="en-US" dirty="0" smtClean="0"/>
              <a:t>Lack of joy in life </a:t>
            </a:r>
          </a:p>
          <a:p>
            <a:r>
              <a:rPr lang="en-US" dirty="0" smtClean="0"/>
              <a:t>A sense of emotional numbness or failure </a:t>
            </a:r>
          </a:p>
          <a:p>
            <a:r>
              <a:rPr lang="en-US" dirty="0" smtClean="0"/>
              <a:t>Withdrawal from family and friends </a:t>
            </a:r>
          </a:p>
          <a:p>
            <a:r>
              <a:rPr lang="en-US" dirty="0" smtClean="0"/>
              <a:t>Severe mood swings </a:t>
            </a:r>
          </a:p>
        </p:txBody>
      </p:sp>
    </p:spTree>
    <p:extLst>
      <p:ext uri="{BB962C8B-B14F-4D97-AF65-F5344CB8AC3E}">
        <p14:creationId xmlns="" xmlns:p14="http://schemas.microsoft.com/office/powerpoint/2010/main" val="7968265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rrowheads="1"/>
          </p:cNvSpPr>
          <p:nvPr>
            <p:ph type="title"/>
          </p:nvPr>
        </p:nvSpPr>
        <p:spPr>
          <a:xfrm>
            <a:off x="457200" y="457200"/>
            <a:ext cx="8229600" cy="1143000"/>
          </a:xfrm>
        </p:spPr>
        <p:txBody>
          <a:bodyPr>
            <a:normAutofit/>
          </a:bodyPr>
          <a:lstStyle/>
          <a:p>
            <a:pPr eaLnBrk="1" hangingPunct="1"/>
            <a:r>
              <a:rPr lang="en-US" b="1" dirty="0" smtClean="0"/>
              <a:t>Risk Factors for</a:t>
            </a:r>
            <a:br>
              <a:rPr lang="en-US" b="1" dirty="0" smtClean="0"/>
            </a:br>
            <a:r>
              <a:rPr lang="en-US" b="1" dirty="0" smtClean="0"/>
              <a:t>Postpartum Depression</a:t>
            </a:r>
          </a:p>
        </p:txBody>
      </p:sp>
      <p:sp>
        <p:nvSpPr>
          <p:cNvPr id="143362" name="Rectangle 3"/>
          <p:cNvSpPr>
            <a:spLocks noGrp="1" noChangeArrowheads="1"/>
          </p:cNvSpPr>
          <p:nvPr>
            <p:ph idx="1"/>
          </p:nvPr>
        </p:nvSpPr>
        <p:spPr>
          <a:xfrm>
            <a:off x="381000" y="1981200"/>
            <a:ext cx="8229600" cy="4525963"/>
          </a:xfrm>
        </p:spPr>
        <p:txBody>
          <a:bodyPr/>
          <a:lstStyle/>
          <a:p>
            <a:pPr eaLnBrk="1" hangingPunct="1"/>
            <a:r>
              <a:rPr lang="en-US" dirty="0" smtClean="0"/>
              <a:t>History of depression</a:t>
            </a:r>
          </a:p>
          <a:p>
            <a:pPr eaLnBrk="1" hangingPunct="1"/>
            <a:r>
              <a:rPr lang="en-US" dirty="0" smtClean="0"/>
              <a:t>Stressful life events</a:t>
            </a:r>
          </a:p>
          <a:p>
            <a:pPr eaLnBrk="1" hangingPunct="1"/>
            <a:r>
              <a:rPr lang="en-US" dirty="0" err="1" smtClean="0"/>
              <a:t>Conflictual</a:t>
            </a:r>
            <a:r>
              <a:rPr lang="en-US" dirty="0" smtClean="0"/>
              <a:t> relationship with baby’s father</a:t>
            </a:r>
          </a:p>
          <a:p>
            <a:pPr eaLnBrk="1" hangingPunct="1"/>
            <a:r>
              <a:rPr lang="en-US" dirty="0" smtClean="0"/>
              <a:t>Short inter-pregnancy interval</a:t>
            </a:r>
          </a:p>
          <a:p>
            <a:pPr eaLnBrk="1" hangingPunct="1"/>
            <a:r>
              <a:rPr lang="en-US" dirty="0" smtClean="0"/>
              <a:t>Low birth weight infant</a:t>
            </a:r>
          </a:p>
          <a:p>
            <a:pPr eaLnBrk="1" hangingPunct="1"/>
            <a:r>
              <a:rPr lang="en-US" dirty="0" smtClean="0"/>
              <a:t>Frequent infant health problems</a:t>
            </a:r>
          </a:p>
        </p:txBody>
      </p:sp>
      <p:sp>
        <p:nvSpPr>
          <p:cNvPr id="143364" name="Slide Number Placeholder 4"/>
          <p:cNvSpPr>
            <a:spLocks noGrp="1"/>
          </p:cNvSpPr>
          <p:nvPr>
            <p:ph type="sldNum" sz="quarter" idx="12"/>
          </p:nvPr>
        </p:nvSpPr>
        <p:spPr>
          <a:noFill/>
        </p:spPr>
        <p:txBody>
          <a:bodyPr/>
          <a:lstStyle/>
          <a:p>
            <a:fld id="{80E49C0C-9302-4CE3-9920-3C3CB33A7275}" type="slidenum">
              <a:rPr lang="en-US" smtClean="0"/>
              <a:pPr/>
              <a:t>75</a:t>
            </a:fld>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Risks of Postpartum Depression</a:t>
            </a:r>
            <a:endParaRPr lang="en-US" dirty="0"/>
          </a:p>
        </p:txBody>
      </p:sp>
      <p:sp>
        <p:nvSpPr>
          <p:cNvPr id="5" name="Content Placeholder 4"/>
          <p:cNvSpPr>
            <a:spLocks noGrp="1"/>
          </p:cNvSpPr>
          <p:nvPr>
            <p:ph idx="1"/>
          </p:nvPr>
        </p:nvSpPr>
        <p:spPr>
          <a:xfrm>
            <a:off x="457201" y="1371600"/>
            <a:ext cx="3904938" cy="4747069"/>
          </a:xfrm>
          <a:gradFill flip="none" rotWithShape="1">
            <a:gsLst>
              <a:gs pos="0">
                <a:schemeClr val="bg1"/>
              </a:gs>
              <a:gs pos="100000">
                <a:schemeClr val="bg1">
                  <a:alpha val="30000"/>
                </a:schemeClr>
              </a:gs>
            </a:gsLst>
            <a:lin ang="0" scaled="1"/>
            <a:tileRect/>
          </a:gradFill>
        </p:spPr>
        <p:txBody>
          <a:bodyPr>
            <a:noAutofit/>
          </a:bodyPr>
          <a:lstStyle/>
          <a:p>
            <a:pPr>
              <a:buNone/>
            </a:pPr>
            <a:r>
              <a:rPr lang="en-US" b="1" dirty="0" smtClean="0"/>
              <a:t>Maternal Risks</a:t>
            </a:r>
          </a:p>
          <a:p>
            <a:r>
              <a:rPr lang="en-US" dirty="0" smtClean="0"/>
              <a:t>Difficulty breastfeeding</a:t>
            </a:r>
          </a:p>
          <a:p>
            <a:r>
              <a:rPr lang="en-US" dirty="0" smtClean="0"/>
              <a:t>Missed pediatric outpatient appointments &amp; increased emergency room visits</a:t>
            </a:r>
          </a:p>
          <a:p>
            <a:r>
              <a:rPr lang="en-US" dirty="0" smtClean="0"/>
              <a:t>Marital  and relationship difficulties</a:t>
            </a:r>
          </a:p>
          <a:p>
            <a:endParaRPr lang="en-US" dirty="0"/>
          </a:p>
        </p:txBody>
      </p:sp>
      <p:sp>
        <p:nvSpPr>
          <p:cNvPr id="7" name="Slide Number Placeholder 6"/>
          <p:cNvSpPr>
            <a:spLocks noGrp="1"/>
          </p:cNvSpPr>
          <p:nvPr>
            <p:ph type="sldNum" sz="quarter" idx="12"/>
          </p:nvPr>
        </p:nvSpPr>
        <p:spPr>
          <a:xfrm>
            <a:off x="8823330" y="6432548"/>
            <a:ext cx="362712" cy="365125"/>
          </a:xfrm>
        </p:spPr>
        <p:txBody>
          <a:bodyPr/>
          <a:lstStyle/>
          <a:p>
            <a:fld id="{68CDBAF2-F266-C14C-8ABF-54B90D837FA3}" type="slidenum">
              <a:rPr lang="en-US" smtClean="0"/>
              <a:pPr/>
              <a:t>76</a:t>
            </a:fld>
            <a:endParaRPr lang="en-US" dirty="0"/>
          </a:p>
        </p:txBody>
      </p:sp>
      <p:sp>
        <p:nvSpPr>
          <p:cNvPr id="10" name="Content Placeholder 4"/>
          <p:cNvSpPr txBox="1">
            <a:spLocks/>
          </p:cNvSpPr>
          <p:nvPr/>
        </p:nvSpPr>
        <p:spPr>
          <a:xfrm>
            <a:off x="4343400" y="1371600"/>
            <a:ext cx="4343400" cy="4953000"/>
          </a:xfrm>
          <a:prstGeom prst="rect">
            <a:avLst/>
          </a:prstGeom>
          <a:gradFill flip="none" rotWithShape="1">
            <a:gsLst>
              <a:gs pos="0">
                <a:schemeClr val="bg1"/>
              </a:gs>
              <a:gs pos="100000">
                <a:schemeClr val="bg1">
                  <a:alpha val="30000"/>
                </a:schemeClr>
              </a:gs>
            </a:gsLst>
            <a:lin ang="0" scaled="1"/>
            <a:tileRect/>
          </a:gradFill>
        </p:spPr>
        <p:txBody>
          <a:bodyPr vert="horz" lIns="91440" tIns="45720" rIns="91440" bIns="45720" rtlCol="0">
            <a:noAutofit/>
          </a:bodyPr>
          <a:lstStyle>
            <a:lvl1pPr marL="228600" indent="-228600" algn="l" defTabSz="457200" rtl="0" eaLnBrk="1" latinLnBrk="0" hangingPunct="1">
              <a:spcBef>
                <a:spcPct val="20000"/>
              </a:spcBef>
              <a:buClr>
                <a:srgbClr val="177D38"/>
              </a:buClr>
              <a:buFont typeface="Wingdings" charset="2"/>
              <a:buChar char="§"/>
              <a:defRPr sz="2400" kern="1200">
                <a:solidFill>
                  <a:schemeClr val="tx1"/>
                </a:solidFill>
                <a:latin typeface="+mn-lt"/>
                <a:ea typeface="+mn-ea"/>
                <a:cs typeface="+mn-cs"/>
              </a:defRPr>
            </a:lvl1pPr>
            <a:lvl2pPr marL="627063" indent="-228600" algn="l" defTabSz="457200" rtl="0" eaLnBrk="1" latinLnBrk="0" hangingPunct="1">
              <a:spcBef>
                <a:spcPct val="20000"/>
              </a:spcBef>
              <a:buClr>
                <a:srgbClr val="177D38"/>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177D38"/>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ct val="20000"/>
              </a:spcAft>
              <a:buNone/>
            </a:pPr>
            <a:r>
              <a:rPr lang="en-US" b="1" dirty="0" smtClean="0"/>
              <a:t>Infant Risks</a:t>
            </a:r>
          </a:p>
          <a:p>
            <a:pPr>
              <a:spcAft>
                <a:spcPts val="0"/>
              </a:spcAft>
            </a:pPr>
            <a:r>
              <a:rPr lang="en-US" dirty="0" smtClean="0"/>
              <a:t>Decreased IQ</a:t>
            </a:r>
          </a:p>
          <a:p>
            <a:pPr>
              <a:spcAft>
                <a:spcPts val="0"/>
              </a:spcAft>
            </a:pPr>
            <a:r>
              <a:rPr lang="en-US" dirty="0" smtClean="0"/>
              <a:t>Slowed language development</a:t>
            </a:r>
          </a:p>
          <a:p>
            <a:pPr>
              <a:spcAft>
                <a:spcPts val="0"/>
              </a:spcAft>
            </a:pPr>
            <a:r>
              <a:rPr lang="en-US" dirty="0" smtClean="0"/>
              <a:t>Delayed motor development</a:t>
            </a:r>
          </a:p>
          <a:p>
            <a:pPr>
              <a:spcAft>
                <a:spcPts val="0"/>
              </a:spcAft>
            </a:pPr>
            <a:r>
              <a:rPr lang="en-US" dirty="0" smtClean="0"/>
              <a:t>Delayed cognitive development – object permanence</a:t>
            </a:r>
          </a:p>
          <a:p>
            <a:pPr>
              <a:spcAft>
                <a:spcPts val="0"/>
              </a:spcAft>
            </a:pPr>
            <a:r>
              <a:rPr lang="en-US" dirty="0" smtClean="0"/>
              <a:t>Less emotional expressiveness</a:t>
            </a:r>
          </a:p>
          <a:p>
            <a:pPr>
              <a:spcAft>
                <a:spcPts val="0"/>
              </a:spcAft>
            </a:pPr>
            <a:r>
              <a:rPr lang="en-US" dirty="0" smtClean="0"/>
              <a:t>Decreased concentration</a:t>
            </a:r>
          </a:p>
          <a:p>
            <a:pPr>
              <a:spcAft>
                <a:spcPts val="0"/>
              </a:spcAft>
            </a:pPr>
            <a:r>
              <a:rPr lang="en-US" dirty="0" smtClean="0"/>
              <a:t>Impaired attachment</a:t>
            </a:r>
          </a:p>
          <a:p>
            <a:pPr>
              <a:spcAft>
                <a:spcPts val="0"/>
              </a:spcAft>
            </a:pPr>
            <a:r>
              <a:rPr lang="en-US" dirty="0" smtClean="0"/>
              <a:t>Increased psychiatric disorders in children</a:t>
            </a:r>
          </a:p>
        </p:txBody>
      </p:sp>
    </p:spTree>
    <p:extLst>
      <p:ext uri="{BB962C8B-B14F-4D97-AF65-F5344CB8AC3E}">
        <p14:creationId xmlns:p14="http://schemas.microsoft.com/office/powerpoint/2010/main" xmlns="" val="7968265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en-US" b="1" dirty="0" smtClean="0"/>
              <a:t>Screening for PPD</a:t>
            </a:r>
          </a:p>
        </p:txBody>
      </p:sp>
      <p:sp>
        <p:nvSpPr>
          <p:cNvPr id="147458" name="Rectangle 3"/>
          <p:cNvSpPr>
            <a:spLocks noGrp="1" noChangeArrowheads="1"/>
          </p:cNvSpPr>
          <p:nvPr>
            <p:ph idx="1"/>
          </p:nvPr>
        </p:nvSpPr>
        <p:spPr>
          <a:xfrm>
            <a:off x="457200" y="1600200"/>
            <a:ext cx="8229600" cy="4953000"/>
          </a:xfrm>
        </p:spPr>
        <p:txBody>
          <a:bodyPr/>
          <a:lstStyle/>
          <a:p>
            <a:pPr>
              <a:lnSpc>
                <a:spcPct val="90000"/>
              </a:lnSpc>
            </a:pPr>
            <a:r>
              <a:rPr lang="en-US" smtClean="0"/>
              <a:t>Recommended as part of routine care by ACOG</a:t>
            </a:r>
          </a:p>
          <a:p>
            <a:pPr>
              <a:lnSpc>
                <a:spcPct val="90000"/>
              </a:lnSpc>
            </a:pPr>
            <a:r>
              <a:rPr lang="en-US" smtClean="0"/>
              <a:t>Several states have begun to mandating screening programs</a:t>
            </a:r>
          </a:p>
          <a:p>
            <a:pPr>
              <a:lnSpc>
                <a:spcPct val="90000"/>
              </a:lnSpc>
            </a:pPr>
            <a:r>
              <a:rPr lang="en-US" smtClean="0"/>
              <a:t>However, University of York (England) found the screening wasn’t cost effective</a:t>
            </a:r>
          </a:p>
          <a:p>
            <a:pPr lvl="1">
              <a:lnSpc>
                <a:spcPct val="90000"/>
              </a:lnSpc>
            </a:pPr>
            <a:r>
              <a:rPr lang="en-US" smtClean="0"/>
              <a:t>Due to cost of care for women with false-positives </a:t>
            </a:r>
          </a:p>
          <a:p>
            <a:pPr lvl="1">
              <a:lnSpc>
                <a:spcPct val="90000"/>
              </a:lnSpc>
            </a:pPr>
            <a:r>
              <a:rPr lang="en-US" smtClean="0"/>
              <a:t>BUT did NOT factor in costs of untreated PPD, including effect on family and child</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7"/>
          <p:cNvGraphicFramePr>
            <a:graphicFrameLocks noGrp="1" noChangeAspect="1"/>
          </p:cNvGraphicFramePr>
          <p:nvPr>
            <p:ph idx="1"/>
          </p:nvPr>
        </p:nvGraphicFramePr>
        <p:xfrm>
          <a:off x="2233613" y="381000"/>
          <a:ext cx="4827587" cy="6248400"/>
        </p:xfrm>
        <a:graphic>
          <a:graphicData uri="http://schemas.openxmlformats.org/presentationml/2006/ole">
            <p:oleObj spid="_x0000_s3087" name="Acrobat Document" r:id="rId4" imgW="5830114" imgH="7542857" progId="AcroExch.Document.7">
              <p:embed/>
            </p:oleObj>
          </a:graphicData>
        </a:graphic>
      </p:graphicFrame>
      <p:sp>
        <p:nvSpPr>
          <p:cNvPr id="3076" name="Slide Number Placeholder 3"/>
          <p:cNvSpPr>
            <a:spLocks noGrp="1"/>
          </p:cNvSpPr>
          <p:nvPr>
            <p:ph type="sldNum" sz="quarter" idx="12"/>
          </p:nvPr>
        </p:nvSpPr>
        <p:spPr>
          <a:noFill/>
        </p:spPr>
        <p:txBody>
          <a:bodyPr/>
          <a:lstStyle/>
          <a:p>
            <a:fld id="{6C5597CD-CBB8-4884-956A-872D50CC4B12}" type="slidenum">
              <a:rPr lang="en-US" smtClean="0"/>
              <a:pPr/>
              <a:t>78</a:t>
            </a:fld>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a:noFill/>
        </p:spPr>
        <p:txBody>
          <a:bodyPr/>
          <a:lstStyle/>
          <a:p>
            <a:fld id="{6C5597CD-CBB8-4884-956A-872D50CC4B12}" type="slidenum">
              <a:rPr lang="en-US" smtClean="0"/>
              <a:pPr/>
              <a:t>79</a:t>
            </a:fld>
            <a:endParaRPr lang="en-US" dirty="0" smtClean="0"/>
          </a:p>
        </p:txBody>
      </p:sp>
      <p:graphicFrame>
        <p:nvGraphicFramePr>
          <p:cNvPr id="197635" name="Object 3"/>
          <p:cNvGraphicFramePr>
            <a:graphicFrameLocks/>
          </p:cNvGraphicFramePr>
          <p:nvPr/>
        </p:nvGraphicFramePr>
        <p:xfrm>
          <a:off x="838200" y="1752600"/>
          <a:ext cx="7239000" cy="4064000"/>
        </p:xfrm>
        <a:graphic>
          <a:graphicData uri="http://schemas.openxmlformats.org/presentationml/2006/ole">
            <p:oleObj spid="_x0000_s197635" r:id="rId4" imgW="7236579" imgH="4060288" progId="Excel.Sheet.8">
              <p:embed/>
            </p:oleObj>
          </a:graphicData>
        </a:graphic>
      </p:graphicFrame>
      <p:sp>
        <p:nvSpPr>
          <p:cNvPr id="7" name="Rectangle 2"/>
          <p:cNvSpPr>
            <a:spLocks noGrp="1" noRot="1" noChangeArrowheads="1"/>
          </p:cNvSpPr>
          <p:nvPr>
            <p:ph type="title"/>
          </p:nvPr>
        </p:nvSpPr>
        <p:spPr>
          <a:xfrm>
            <a:off x="304800" y="685800"/>
            <a:ext cx="8229600" cy="1143000"/>
          </a:xfrm>
        </p:spPr>
        <p:txBody>
          <a:bodyPr/>
          <a:lstStyle/>
          <a:p>
            <a:pPr eaLnBrk="1" hangingPunct="1">
              <a:defRPr/>
            </a:pPr>
            <a:r>
              <a:rPr lang="en-US" b="1" dirty="0" smtClean="0">
                <a:ea typeface="+mj-ea"/>
                <a:cs typeface="+mj-cs"/>
              </a:rPr>
              <a:t>Risk of Major Depression in the Postpartum Period</a:t>
            </a:r>
            <a:endParaRPr lang="en-US" b="1" dirty="0" smtClean="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381000" y="609600"/>
            <a:ext cx="8305800" cy="1143000"/>
          </a:xfrm>
        </p:spPr>
        <p:txBody>
          <a:bodyPr>
            <a:normAutofit fontScale="90000"/>
          </a:bodyPr>
          <a:lstStyle/>
          <a:p>
            <a:r>
              <a:rPr lang="en-US" sz="4800" b="1" dirty="0" smtClean="0"/>
              <a:t>Risks of Untreated Antenatal Depression for Neonate/Infant</a:t>
            </a:r>
          </a:p>
        </p:txBody>
      </p:sp>
      <p:sp>
        <p:nvSpPr>
          <p:cNvPr id="40962" name="Rectangle 3"/>
          <p:cNvSpPr>
            <a:spLocks noGrp="1" noChangeArrowheads="1"/>
          </p:cNvSpPr>
          <p:nvPr>
            <p:ph idx="1"/>
          </p:nvPr>
        </p:nvSpPr>
        <p:spPr>
          <a:xfrm>
            <a:off x="381000" y="1828800"/>
            <a:ext cx="3886200" cy="4754563"/>
          </a:xfrm>
        </p:spPr>
        <p:txBody>
          <a:bodyPr/>
          <a:lstStyle/>
          <a:p>
            <a:r>
              <a:rPr lang="en-US" dirty="0" smtClean="0"/>
              <a:t>Low birth weight</a:t>
            </a:r>
          </a:p>
          <a:p>
            <a:r>
              <a:rPr lang="en-US" dirty="0" smtClean="0"/>
              <a:t>Preterm delivery </a:t>
            </a:r>
          </a:p>
          <a:p>
            <a:r>
              <a:rPr lang="en-US" dirty="0" smtClean="0"/>
              <a:t>Lower APGAR scores</a:t>
            </a:r>
          </a:p>
          <a:p>
            <a:r>
              <a:rPr lang="en-US" dirty="0" smtClean="0"/>
              <a:t>Smaller head circumference</a:t>
            </a:r>
          </a:p>
          <a:p>
            <a:r>
              <a:rPr lang="en-US" dirty="0" smtClean="0"/>
              <a:t>Difficulty engaging in social and object interactions </a:t>
            </a:r>
          </a:p>
          <a:p>
            <a:r>
              <a:rPr lang="en-US" dirty="0" smtClean="0"/>
              <a:t>Show less positive and more negative affect</a:t>
            </a:r>
          </a:p>
          <a:p>
            <a:r>
              <a:rPr lang="en-US" dirty="0" smtClean="0"/>
              <a:t>Lower activity levels</a:t>
            </a:r>
          </a:p>
          <a:p>
            <a:r>
              <a:rPr lang="en-US" dirty="0" smtClean="0"/>
              <a:t>Greater physiologic reactivity</a:t>
            </a:r>
          </a:p>
          <a:p>
            <a:pPr eaLnBrk="1" hangingPunct="1"/>
            <a:endParaRPr lang="en-US" dirty="0" smtClean="0"/>
          </a:p>
        </p:txBody>
      </p:sp>
      <p:sp>
        <p:nvSpPr>
          <p:cNvPr id="40964" name="Slide Number Placeholder 4"/>
          <p:cNvSpPr>
            <a:spLocks noGrp="1"/>
          </p:cNvSpPr>
          <p:nvPr>
            <p:ph type="sldNum" sz="quarter" idx="12"/>
          </p:nvPr>
        </p:nvSpPr>
        <p:spPr>
          <a:noFill/>
        </p:spPr>
        <p:txBody>
          <a:bodyPr/>
          <a:lstStyle/>
          <a:p>
            <a:fld id="{C311B4A8-0511-479C-874D-B172F07F0090}" type="slidenum">
              <a:rPr lang="en-US" smtClean="0"/>
              <a:pPr/>
              <a:t>8</a:t>
            </a:fld>
            <a:endParaRPr lang="en-US" dirty="0" smtClean="0"/>
          </a:p>
        </p:txBody>
      </p:sp>
      <p:sp>
        <p:nvSpPr>
          <p:cNvPr id="5" name="Rectangle 4"/>
          <p:cNvSpPr/>
          <p:nvPr/>
        </p:nvSpPr>
        <p:spPr>
          <a:xfrm>
            <a:off x="4343400" y="1828800"/>
            <a:ext cx="3886200" cy="3123188"/>
          </a:xfrm>
          <a:prstGeom prst="rect">
            <a:avLst/>
          </a:prstGeom>
        </p:spPr>
        <p:txBody>
          <a:bodyPr wrap="square">
            <a:spAutoFit/>
          </a:bodyPr>
          <a:lstStyle/>
          <a:p>
            <a:pPr eaLnBrk="1" hangingPunct="1">
              <a:buClr>
                <a:srgbClr val="006600"/>
              </a:buClr>
              <a:buFont typeface="Wingdings" pitchFamily="2" charset="2"/>
              <a:buChar char="§"/>
            </a:pPr>
            <a:r>
              <a:rPr lang="en-US" sz="2400" dirty="0" smtClean="0">
                <a:latin typeface="+mn-lt"/>
              </a:rPr>
              <a:t>Increased </a:t>
            </a:r>
            <a:r>
              <a:rPr lang="en-US" sz="2400" dirty="0" err="1" smtClean="0">
                <a:latin typeface="+mn-lt"/>
              </a:rPr>
              <a:t>cortisol</a:t>
            </a:r>
            <a:r>
              <a:rPr lang="en-US" sz="2400" dirty="0" smtClean="0">
                <a:latin typeface="+mn-lt"/>
              </a:rPr>
              <a:t> and catecholamine levels</a:t>
            </a:r>
          </a:p>
          <a:p>
            <a:pPr eaLnBrk="1" hangingPunct="1">
              <a:buClr>
                <a:srgbClr val="006600"/>
              </a:buClr>
            </a:pPr>
            <a:r>
              <a:rPr lang="en-US" sz="2400" dirty="0" smtClean="0">
                <a:latin typeface="+mn-lt"/>
              </a:rPr>
              <a:t>Increased rates of NICU admissions</a:t>
            </a:r>
          </a:p>
          <a:p>
            <a:pPr eaLnBrk="1" hangingPunct="1">
              <a:buClr>
                <a:srgbClr val="006600"/>
              </a:buClr>
              <a:buFont typeface="Wingdings" pitchFamily="2" charset="2"/>
              <a:buChar char="§"/>
            </a:pPr>
            <a:r>
              <a:rPr lang="en-US" sz="2400" dirty="0" err="1" smtClean="0">
                <a:latin typeface="+mn-lt"/>
              </a:rPr>
              <a:t>Dysregulation</a:t>
            </a:r>
            <a:r>
              <a:rPr lang="en-US" sz="2400" dirty="0" smtClean="0">
                <a:latin typeface="+mn-lt"/>
              </a:rPr>
              <a:t> of HPA axis</a:t>
            </a:r>
          </a:p>
          <a:p>
            <a:pPr eaLnBrk="1" hangingPunct="1">
              <a:buClr>
                <a:srgbClr val="006600"/>
              </a:buClr>
              <a:buFont typeface="Wingdings" pitchFamily="2" charset="2"/>
              <a:buChar char="§"/>
            </a:pPr>
            <a:r>
              <a:rPr lang="en-US" sz="2400" dirty="0" smtClean="0">
                <a:latin typeface="+mn-lt"/>
              </a:rPr>
              <a:t>Behavioral problems </a:t>
            </a:r>
          </a:p>
          <a:p>
            <a:pPr eaLnBrk="1" hangingPunct="1">
              <a:buClr>
                <a:srgbClr val="006600"/>
              </a:buClr>
              <a:buFont typeface="Wingdings" pitchFamily="2" charset="2"/>
              <a:buChar char="§"/>
            </a:pPr>
            <a:r>
              <a:rPr lang="en-US" sz="2400" dirty="0" smtClean="0">
                <a:latin typeface="+mn-lt"/>
              </a:rPr>
              <a:t>Disruption in development</a:t>
            </a:r>
          </a:p>
          <a:p>
            <a:pPr eaLnBrk="1" hangingPunct="1">
              <a:buClr>
                <a:srgbClr val="006600"/>
              </a:buClr>
              <a:buFont typeface="Wingdings" pitchFamily="2" charset="2"/>
              <a:buChar char="§"/>
            </a:pPr>
            <a:r>
              <a:rPr lang="en-US" sz="2400" dirty="0" smtClean="0">
                <a:latin typeface="+mn-lt"/>
              </a:rPr>
              <a:t>Infant abuse or </a:t>
            </a:r>
            <a:r>
              <a:rPr lang="en-US" sz="2400" dirty="0" err="1" smtClean="0">
                <a:latin typeface="+mn-lt"/>
              </a:rPr>
              <a:t>neonaticide</a:t>
            </a:r>
            <a:endParaRPr lang="en-US" sz="2400" dirty="0" smtClean="0">
              <a:latin typeface="+mn-lt"/>
            </a:endParaRPr>
          </a:p>
        </p:txBody>
      </p:sp>
    </p:spTree>
    <p:extLst>
      <p:ext uri="{BB962C8B-B14F-4D97-AF65-F5344CB8AC3E}">
        <p14:creationId xmlns="" xmlns:p14="http://schemas.microsoft.com/office/powerpoint/2010/main" val="37763035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rrowheads="1"/>
          </p:cNvSpPr>
          <p:nvPr>
            <p:ph type="title"/>
          </p:nvPr>
        </p:nvSpPr>
        <p:spPr/>
        <p:txBody>
          <a:bodyPr/>
          <a:lstStyle/>
          <a:p>
            <a:pPr eaLnBrk="1" hangingPunct="1">
              <a:defRPr/>
            </a:pPr>
            <a:r>
              <a:rPr lang="en-US" b="1" dirty="0" smtClean="0">
                <a:ea typeface="+mj-ea"/>
                <a:cs typeface="+mj-cs"/>
              </a:rPr>
              <a:t>Postpartum Psychosis</a:t>
            </a:r>
          </a:p>
        </p:txBody>
      </p:sp>
      <p:sp>
        <p:nvSpPr>
          <p:cNvPr id="155650" name="Rectangle 3"/>
          <p:cNvSpPr>
            <a:spLocks noGrp="1" noChangeArrowheads="1"/>
          </p:cNvSpPr>
          <p:nvPr>
            <p:ph idx="1"/>
          </p:nvPr>
        </p:nvSpPr>
        <p:spPr>
          <a:xfrm>
            <a:off x="457200" y="1295400"/>
            <a:ext cx="8229600" cy="4754563"/>
          </a:xfrm>
        </p:spPr>
        <p:txBody>
          <a:bodyPr>
            <a:noAutofit/>
          </a:bodyPr>
          <a:lstStyle/>
          <a:p>
            <a:pPr eaLnBrk="1" hangingPunct="1">
              <a:spcAft>
                <a:spcPct val="40000"/>
              </a:spcAft>
              <a:defRPr/>
            </a:pPr>
            <a:r>
              <a:rPr lang="en-US" sz="2400" dirty="0" smtClean="0"/>
              <a:t>A true psychiatric emergency!</a:t>
            </a:r>
          </a:p>
          <a:p>
            <a:pPr lvl="1" eaLnBrk="1" hangingPunct="1">
              <a:spcAft>
                <a:spcPct val="40000"/>
              </a:spcAft>
              <a:defRPr/>
            </a:pPr>
            <a:r>
              <a:rPr lang="en-US" sz="2400" dirty="0" smtClean="0"/>
              <a:t>Due to high risks of suicide and infanticide </a:t>
            </a:r>
          </a:p>
          <a:p>
            <a:pPr eaLnBrk="1" hangingPunct="1">
              <a:spcAft>
                <a:spcPct val="40000"/>
              </a:spcAft>
              <a:defRPr/>
            </a:pPr>
            <a:r>
              <a:rPr lang="en-US" sz="2400" dirty="0" smtClean="0"/>
              <a:t>1 – 2 / 1000 women</a:t>
            </a:r>
          </a:p>
          <a:p>
            <a:pPr eaLnBrk="1" hangingPunct="1">
              <a:spcAft>
                <a:spcPct val="40000"/>
              </a:spcAft>
              <a:defRPr/>
            </a:pPr>
            <a:r>
              <a:rPr lang="en-US" sz="2400" dirty="0" smtClean="0"/>
              <a:t>Abrupt onset within 3-14 days postpartum</a:t>
            </a:r>
          </a:p>
          <a:p>
            <a:pPr lvl="1" eaLnBrk="1" hangingPunct="1">
              <a:spcAft>
                <a:spcPct val="40000"/>
              </a:spcAft>
              <a:defRPr/>
            </a:pPr>
            <a:r>
              <a:rPr lang="en-US" sz="2400" dirty="0" smtClean="0"/>
              <a:t>90% of episodes within 4 weeks of delivery </a:t>
            </a:r>
          </a:p>
          <a:p>
            <a:pPr eaLnBrk="1" hangingPunct="1">
              <a:spcAft>
                <a:spcPct val="30000"/>
              </a:spcAft>
              <a:defRPr/>
            </a:pPr>
            <a:r>
              <a:rPr lang="en-US" sz="2400" dirty="0" smtClean="0"/>
              <a:t>Strong link with bipolar disorder</a:t>
            </a:r>
          </a:p>
          <a:p>
            <a:pPr eaLnBrk="1" hangingPunct="1">
              <a:spcAft>
                <a:spcPct val="30000"/>
              </a:spcAft>
              <a:defRPr/>
            </a:pPr>
            <a:r>
              <a:rPr lang="en-US" sz="2400" dirty="0" smtClean="0"/>
              <a:t>40% of women hospitalized for psychosis or mania in pregnancy were re-hospitalized during post-partum</a:t>
            </a:r>
          </a:p>
          <a:p>
            <a:pPr eaLnBrk="1" hangingPunct="1">
              <a:spcAft>
                <a:spcPct val="30000"/>
              </a:spcAft>
              <a:defRPr/>
            </a:pPr>
            <a:r>
              <a:rPr lang="en-US" sz="2400" dirty="0" smtClean="0"/>
              <a:t>Should complete new-onset psychosis work-up to search for potentially reversible causes of new-onset psychosis</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80</a:t>
            </a:fld>
            <a:endParaRPr lang="en-US" dirty="0"/>
          </a:p>
        </p:txBody>
      </p:sp>
    </p:spTree>
    <p:extLst>
      <p:ext uri="{BB962C8B-B14F-4D97-AF65-F5344CB8AC3E}">
        <p14:creationId xmlns="" xmlns:p14="http://schemas.microsoft.com/office/powerpoint/2010/main" val="6464501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Symptoms of Postpartum Psychosis</a:t>
            </a:r>
            <a:endParaRPr lang="en-US" dirty="0"/>
          </a:p>
        </p:txBody>
      </p:sp>
      <p:sp>
        <p:nvSpPr>
          <p:cNvPr id="5" name="Content Placeholder 4"/>
          <p:cNvSpPr>
            <a:spLocks noGrp="1"/>
          </p:cNvSpPr>
          <p:nvPr>
            <p:ph idx="1"/>
          </p:nvPr>
        </p:nvSpPr>
        <p:spPr>
          <a:xfrm>
            <a:off x="457201" y="1592706"/>
            <a:ext cx="3904938" cy="4525963"/>
          </a:xfrm>
          <a:gradFill flip="none" rotWithShape="1">
            <a:gsLst>
              <a:gs pos="0">
                <a:schemeClr val="bg1"/>
              </a:gs>
              <a:gs pos="100000">
                <a:schemeClr val="bg1">
                  <a:alpha val="30000"/>
                </a:schemeClr>
              </a:gs>
            </a:gsLst>
            <a:lin ang="0" scaled="1"/>
            <a:tileRect/>
          </a:gradFill>
        </p:spPr>
        <p:txBody>
          <a:bodyPr>
            <a:noAutofit/>
          </a:bodyPr>
          <a:lstStyle/>
          <a:p>
            <a:pPr>
              <a:lnSpc>
                <a:spcPct val="90000"/>
              </a:lnSpc>
              <a:defRPr/>
            </a:pPr>
            <a:r>
              <a:rPr lang="en-US" dirty="0" err="1" smtClean="0"/>
              <a:t>Prodromal</a:t>
            </a:r>
            <a:r>
              <a:rPr lang="en-US" dirty="0" smtClean="0"/>
              <a:t> signs in first three days postpartum</a:t>
            </a:r>
          </a:p>
          <a:p>
            <a:pPr marL="742950" lvl="2" indent="-342900">
              <a:lnSpc>
                <a:spcPct val="90000"/>
              </a:lnSpc>
              <a:defRPr/>
            </a:pPr>
            <a:r>
              <a:rPr lang="en-US" sz="2400" dirty="0" smtClean="0"/>
              <a:t>Excited, elated, high</a:t>
            </a:r>
          </a:p>
          <a:p>
            <a:pPr marL="742950" lvl="2" indent="-342900">
              <a:lnSpc>
                <a:spcPct val="90000"/>
              </a:lnSpc>
              <a:defRPr/>
            </a:pPr>
            <a:r>
              <a:rPr lang="en-US" sz="2400" dirty="0" smtClean="0"/>
              <a:t>Decreased need for sleep or insomnia</a:t>
            </a:r>
          </a:p>
          <a:p>
            <a:pPr marL="742950" lvl="2" indent="-342900">
              <a:lnSpc>
                <a:spcPct val="90000"/>
              </a:lnSpc>
              <a:defRPr/>
            </a:pPr>
            <a:r>
              <a:rPr lang="en-US" sz="2400" dirty="0" smtClean="0"/>
              <a:t>Feeling active and energetic talkative</a:t>
            </a:r>
          </a:p>
          <a:p>
            <a:endParaRPr lang="en-US" dirty="0"/>
          </a:p>
        </p:txBody>
      </p:sp>
      <p:sp>
        <p:nvSpPr>
          <p:cNvPr id="7" name="Slide Number Placeholder 6"/>
          <p:cNvSpPr>
            <a:spLocks noGrp="1"/>
          </p:cNvSpPr>
          <p:nvPr>
            <p:ph type="sldNum" sz="quarter" idx="12"/>
          </p:nvPr>
        </p:nvSpPr>
        <p:spPr>
          <a:xfrm>
            <a:off x="8823330" y="6432548"/>
            <a:ext cx="362712" cy="365125"/>
          </a:xfrm>
        </p:spPr>
        <p:txBody>
          <a:bodyPr/>
          <a:lstStyle/>
          <a:p>
            <a:fld id="{68CDBAF2-F266-C14C-8ABF-54B90D837FA3}" type="slidenum">
              <a:rPr lang="en-US" smtClean="0"/>
              <a:pPr/>
              <a:t>81</a:t>
            </a:fld>
            <a:endParaRPr lang="en-US" dirty="0"/>
          </a:p>
        </p:txBody>
      </p:sp>
      <p:sp>
        <p:nvSpPr>
          <p:cNvPr id="10" name="Content Placeholder 4"/>
          <p:cNvSpPr txBox="1">
            <a:spLocks/>
          </p:cNvSpPr>
          <p:nvPr/>
        </p:nvSpPr>
        <p:spPr>
          <a:xfrm>
            <a:off x="4343400" y="1592706"/>
            <a:ext cx="4343400" cy="4525963"/>
          </a:xfrm>
          <a:prstGeom prst="rect">
            <a:avLst/>
          </a:prstGeom>
          <a:gradFill flip="none" rotWithShape="1">
            <a:gsLst>
              <a:gs pos="0">
                <a:schemeClr val="bg1"/>
              </a:gs>
              <a:gs pos="100000">
                <a:schemeClr val="bg1">
                  <a:alpha val="30000"/>
                </a:schemeClr>
              </a:gs>
            </a:gsLst>
            <a:lin ang="0" scaled="1"/>
            <a:tileRect/>
          </a:gradFill>
        </p:spPr>
        <p:txBody>
          <a:bodyPr vert="horz" lIns="91440" tIns="45720" rIns="91440" bIns="45720" rtlCol="0">
            <a:noAutofit/>
          </a:bodyPr>
          <a:lstStyle>
            <a:lvl1pPr marL="228600" indent="-228600" algn="l" defTabSz="457200" rtl="0" eaLnBrk="1" latinLnBrk="0" hangingPunct="1">
              <a:spcBef>
                <a:spcPct val="20000"/>
              </a:spcBef>
              <a:buClr>
                <a:srgbClr val="177D38"/>
              </a:buClr>
              <a:buFont typeface="Wingdings" charset="2"/>
              <a:buChar char="§"/>
              <a:defRPr sz="2400" kern="1200">
                <a:solidFill>
                  <a:schemeClr val="tx1"/>
                </a:solidFill>
                <a:latin typeface="+mn-lt"/>
                <a:ea typeface="+mn-ea"/>
                <a:cs typeface="+mn-cs"/>
              </a:defRPr>
            </a:lvl1pPr>
            <a:lvl2pPr marL="627063" indent="-228600" algn="l" defTabSz="457200" rtl="0" eaLnBrk="1" latinLnBrk="0" hangingPunct="1">
              <a:spcBef>
                <a:spcPct val="20000"/>
              </a:spcBef>
              <a:buClr>
                <a:srgbClr val="177D38"/>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177D38"/>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0"/>
              </a:spcAft>
              <a:defRPr/>
            </a:pPr>
            <a:r>
              <a:rPr lang="en-US" dirty="0" smtClean="0"/>
              <a:t>Thought </a:t>
            </a:r>
            <a:r>
              <a:rPr lang="en-US" dirty="0" smtClean="0"/>
              <a:t>disorganization, confusion, cognitive </a:t>
            </a:r>
            <a:r>
              <a:rPr lang="en-US" dirty="0" smtClean="0"/>
              <a:t>impairment</a:t>
            </a:r>
          </a:p>
          <a:p>
            <a:pPr>
              <a:lnSpc>
                <a:spcPct val="90000"/>
              </a:lnSpc>
              <a:spcAft>
                <a:spcPts val="0"/>
              </a:spcAft>
              <a:defRPr/>
            </a:pPr>
            <a:r>
              <a:rPr lang="en-US" dirty="0" smtClean="0"/>
              <a:t>Bizarre </a:t>
            </a:r>
            <a:r>
              <a:rPr lang="en-US" dirty="0" smtClean="0"/>
              <a:t>disorganized behavior</a:t>
            </a:r>
          </a:p>
          <a:p>
            <a:pPr>
              <a:lnSpc>
                <a:spcPct val="90000"/>
              </a:lnSpc>
              <a:spcAft>
                <a:spcPts val="0"/>
              </a:spcAft>
              <a:defRPr/>
            </a:pPr>
            <a:r>
              <a:rPr lang="en-US" dirty="0" smtClean="0"/>
              <a:t>Lack of insight</a:t>
            </a:r>
          </a:p>
          <a:p>
            <a:pPr>
              <a:lnSpc>
                <a:spcPct val="90000"/>
              </a:lnSpc>
              <a:spcAft>
                <a:spcPts val="0"/>
              </a:spcAft>
              <a:defRPr/>
            </a:pPr>
            <a:r>
              <a:rPr lang="en-US" dirty="0" smtClean="0"/>
              <a:t>Delusions of persecution that revolve around the infant</a:t>
            </a:r>
          </a:p>
          <a:p>
            <a:pPr>
              <a:lnSpc>
                <a:spcPct val="90000"/>
              </a:lnSpc>
              <a:spcAft>
                <a:spcPts val="0"/>
              </a:spcAft>
              <a:defRPr/>
            </a:pPr>
            <a:r>
              <a:rPr lang="en-US" dirty="0" smtClean="0"/>
              <a:t>Self neglect</a:t>
            </a:r>
          </a:p>
          <a:p>
            <a:pPr>
              <a:lnSpc>
                <a:spcPct val="90000"/>
              </a:lnSpc>
              <a:spcAft>
                <a:spcPts val="0"/>
              </a:spcAft>
              <a:defRPr/>
            </a:pPr>
            <a:r>
              <a:rPr lang="en-US" dirty="0" smtClean="0"/>
              <a:t>Unusual psychotic symptoms such as tactile, olfactory and visual hallucinations</a:t>
            </a:r>
          </a:p>
        </p:txBody>
      </p:sp>
    </p:spTree>
    <p:extLst>
      <p:ext uri="{BB962C8B-B14F-4D97-AF65-F5344CB8AC3E}">
        <p14:creationId xmlns="" xmlns:p14="http://schemas.microsoft.com/office/powerpoint/2010/main" val="7968265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eaLnBrk="1" hangingPunct="1">
              <a:defRPr/>
            </a:pPr>
            <a:r>
              <a:rPr lang="en-US" b="1" dirty="0" smtClean="0"/>
              <a:t>Prophylactic Treatment of Postpartum Psychosis</a:t>
            </a:r>
          </a:p>
        </p:txBody>
      </p:sp>
      <p:sp>
        <p:nvSpPr>
          <p:cNvPr id="3" name="Content Placeholder 2"/>
          <p:cNvSpPr>
            <a:spLocks noGrp="1"/>
          </p:cNvSpPr>
          <p:nvPr>
            <p:ph idx="1"/>
          </p:nvPr>
        </p:nvSpPr>
        <p:spPr>
          <a:xfrm>
            <a:off x="457200" y="1752600"/>
            <a:ext cx="8229600" cy="4373563"/>
          </a:xfrm>
        </p:spPr>
        <p:txBody>
          <a:bodyPr/>
          <a:lstStyle/>
          <a:p>
            <a:pPr>
              <a:defRPr/>
            </a:pPr>
            <a:r>
              <a:rPr lang="en-US" dirty="0" smtClean="0">
                <a:ea typeface="+mn-ea"/>
                <a:cs typeface="+mn-cs"/>
              </a:rPr>
              <a:t>Recurrence in subsequent pregnancies = 20 - 90%</a:t>
            </a:r>
          </a:p>
          <a:p>
            <a:pPr>
              <a:defRPr/>
            </a:pPr>
            <a:r>
              <a:rPr lang="en-US" dirty="0" smtClean="0">
                <a:ea typeface="+mn-ea"/>
                <a:cs typeface="+mn-cs"/>
              </a:rPr>
              <a:t>Studies report those with history of BPD and postpartum psychosis benefit with prophylactic treatment with lithium </a:t>
            </a:r>
          </a:p>
          <a:p>
            <a:pPr lvl="1">
              <a:defRPr/>
            </a:pPr>
            <a:r>
              <a:rPr lang="en-US" dirty="0" smtClean="0"/>
              <a:t>Instituted at 36 weeks gestation or no later than 48 hours post-delivery </a:t>
            </a:r>
          </a:p>
          <a:p>
            <a:pPr lvl="1">
              <a:defRPr/>
            </a:pPr>
            <a:r>
              <a:rPr lang="en-US" dirty="0" smtClean="0"/>
              <a:t>Significantly reduces relapse rates and diminish the severity and duration of postpartum illness</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82</a:t>
            </a:fld>
            <a:endParaRPr lang="en-US" dirty="0"/>
          </a:p>
        </p:txBody>
      </p:sp>
    </p:spTree>
    <p:extLst>
      <p:ext uri="{BB962C8B-B14F-4D97-AF65-F5344CB8AC3E}">
        <p14:creationId xmlns="" xmlns:p14="http://schemas.microsoft.com/office/powerpoint/2010/main" val="28231784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defRPr/>
            </a:pPr>
            <a:r>
              <a:rPr lang="en-US" b="1" dirty="0" smtClean="0"/>
              <a:t>Breast-feeding and Psychotropic </a:t>
            </a:r>
            <a:br>
              <a:rPr lang="en-US" b="1" dirty="0" smtClean="0"/>
            </a:br>
            <a:r>
              <a:rPr lang="en-US" b="1" dirty="0" smtClean="0"/>
              <a:t>Medication Use</a:t>
            </a:r>
          </a:p>
        </p:txBody>
      </p:sp>
      <p:pic>
        <p:nvPicPr>
          <p:cNvPr id="4" name="Picture 1028" descr="BreastfeedingBaby">
            <a:hlinkClick r:id="rId2"/>
          </p:cNvPr>
          <p:cNvPicPr>
            <a:picLocks noChangeAspect="1" noChangeArrowheads="1"/>
          </p:cNvPicPr>
          <p:nvPr/>
        </p:nvPicPr>
        <p:blipFill>
          <a:blip r:embed="rId3" cstate="print"/>
          <a:srcRect/>
          <a:stretch>
            <a:fillRect/>
          </a:stretch>
        </p:blipFill>
        <p:spPr bwMode="auto">
          <a:xfrm>
            <a:off x="1752600" y="1905000"/>
            <a:ext cx="5638800" cy="360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08C68DF-A96A-4612-8A28-A42D5BDEE629}" type="slidenum">
              <a:rPr lang="en-US" smtClean="0"/>
              <a:pPr>
                <a:defRPr/>
              </a:pPr>
              <a:t>83</a:t>
            </a:fld>
            <a:endParaRPr lang="en-US" dirty="0"/>
          </a:p>
        </p:txBody>
      </p:sp>
    </p:spTree>
    <p:extLst>
      <p:ext uri="{BB962C8B-B14F-4D97-AF65-F5344CB8AC3E}">
        <p14:creationId xmlns="" xmlns:p14="http://schemas.microsoft.com/office/powerpoint/2010/main" val="28231784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026"/>
          <p:cNvSpPr>
            <a:spLocks noGrp="1" noRot="1" noChangeArrowheads="1"/>
          </p:cNvSpPr>
          <p:nvPr>
            <p:ph type="title"/>
          </p:nvPr>
        </p:nvSpPr>
        <p:spPr>
          <a:xfrm>
            <a:off x="457200" y="0"/>
            <a:ext cx="8229600" cy="1417638"/>
          </a:xfrm>
        </p:spPr>
        <p:txBody>
          <a:bodyPr/>
          <a:lstStyle/>
          <a:p>
            <a:pPr eaLnBrk="1" hangingPunct="1"/>
            <a:r>
              <a:rPr lang="en-US" b="1" smtClean="0"/>
              <a:t>General Principles</a:t>
            </a:r>
          </a:p>
        </p:txBody>
      </p:sp>
      <p:sp>
        <p:nvSpPr>
          <p:cNvPr id="161794" name="Rectangle 1027"/>
          <p:cNvSpPr>
            <a:spLocks noGrp="1" noChangeArrowheads="1"/>
          </p:cNvSpPr>
          <p:nvPr>
            <p:ph idx="1"/>
          </p:nvPr>
        </p:nvSpPr>
        <p:spPr>
          <a:xfrm>
            <a:off x="381000" y="1371600"/>
            <a:ext cx="8534400" cy="5257800"/>
          </a:xfrm>
        </p:spPr>
        <p:txBody>
          <a:bodyPr/>
          <a:lstStyle/>
          <a:p>
            <a:pPr eaLnBrk="1" hangingPunct="1"/>
            <a:r>
              <a:rPr lang="en-US" sz="2800" smtClean="0"/>
              <a:t>All psychotropic agents are secreted into breast milk, but concentrations may vary considerably</a:t>
            </a:r>
          </a:p>
          <a:p>
            <a:pPr eaLnBrk="1" hangingPunct="1"/>
            <a:r>
              <a:rPr lang="en-US" sz="2800" smtClean="0"/>
              <a:t>Amount of exposure dependant on:</a:t>
            </a:r>
          </a:p>
          <a:p>
            <a:pPr lvl="1" eaLnBrk="1" hangingPunct="1"/>
            <a:r>
              <a:rPr lang="en-US" sz="2400" smtClean="0"/>
              <a:t>Maternal dosage, frequency of dosing, rate of maternal metabolism, frequency and timing of feedings</a:t>
            </a:r>
          </a:p>
          <a:p>
            <a:pPr lvl="1" eaLnBrk="1" hangingPunct="1"/>
            <a:r>
              <a:rPr lang="en-US" sz="2400" smtClean="0"/>
              <a:t>Typical peak concentrations into breast milk = 6-8 hours</a:t>
            </a:r>
          </a:p>
          <a:p>
            <a:pPr eaLnBrk="1" hangingPunct="1"/>
            <a:r>
              <a:rPr lang="en-US" sz="2800" smtClean="0"/>
              <a:t>Whether infant experiences toxicity dependant on: </a:t>
            </a:r>
          </a:p>
          <a:p>
            <a:pPr lvl="1" eaLnBrk="1" hangingPunct="1"/>
            <a:r>
              <a:rPr lang="en-US" sz="2400" smtClean="0"/>
              <a:t>Amount of medication ingested, rate of metabolism</a:t>
            </a:r>
          </a:p>
          <a:p>
            <a:pPr lvl="1" eaLnBrk="1" hangingPunct="1"/>
            <a:r>
              <a:rPr lang="en-US" sz="2400" smtClean="0"/>
              <a:t>Neonate metabolism 1/3 to 1/5 that of adult</a:t>
            </a:r>
          </a:p>
          <a:p>
            <a:pPr lvl="1" eaLnBrk="1" hangingPunct="1"/>
            <a:r>
              <a:rPr lang="en-US" sz="2400" smtClean="0"/>
              <a:t>Concern for infants w/ hepatic compromise (hyperbilirubinemia)</a:t>
            </a:r>
          </a:p>
        </p:txBody>
      </p:sp>
      <p:sp>
        <p:nvSpPr>
          <p:cNvPr id="161795" name="Slide Number Placeholder 3"/>
          <p:cNvSpPr>
            <a:spLocks noGrp="1"/>
          </p:cNvSpPr>
          <p:nvPr>
            <p:ph type="sldNum" sz="quarter" idx="12"/>
          </p:nvPr>
        </p:nvSpPr>
        <p:spPr>
          <a:noFill/>
        </p:spPr>
        <p:txBody>
          <a:bodyPr/>
          <a:lstStyle/>
          <a:p>
            <a:fld id="{F17E7426-7E11-4470-903C-BC8D94857C4D}" type="slidenum">
              <a:rPr lang="en-US" smtClean="0"/>
              <a:pPr/>
              <a:t>84</a:t>
            </a:fld>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rrowheads="1"/>
          </p:cNvSpPr>
          <p:nvPr>
            <p:ph type="title"/>
          </p:nvPr>
        </p:nvSpPr>
        <p:spPr>
          <a:xfrm>
            <a:off x="457200" y="274638"/>
            <a:ext cx="8229600" cy="868362"/>
          </a:xfrm>
        </p:spPr>
        <p:txBody>
          <a:bodyPr/>
          <a:lstStyle/>
          <a:p>
            <a:pPr eaLnBrk="1" hangingPunct="1"/>
            <a:r>
              <a:rPr lang="en-US" b="1" smtClean="0"/>
              <a:t>General Principles </a:t>
            </a:r>
            <a:r>
              <a:rPr lang="en-US" sz="3200" b="1" smtClean="0"/>
              <a:t>(continued)</a:t>
            </a:r>
            <a:endParaRPr lang="en-US" smtClean="0"/>
          </a:p>
        </p:txBody>
      </p:sp>
      <p:sp>
        <p:nvSpPr>
          <p:cNvPr id="163842" name="Rectangle 3"/>
          <p:cNvSpPr>
            <a:spLocks noGrp="1" noChangeArrowheads="1"/>
          </p:cNvSpPr>
          <p:nvPr>
            <p:ph idx="1"/>
          </p:nvPr>
        </p:nvSpPr>
        <p:spPr>
          <a:xfrm>
            <a:off x="457200" y="1371600"/>
            <a:ext cx="8229600" cy="4754563"/>
          </a:xfrm>
        </p:spPr>
        <p:txBody>
          <a:bodyPr/>
          <a:lstStyle/>
          <a:p>
            <a:pPr eaLnBrk="1" hangingPunct="1">
              <a:lnSpc>
                <a:spcPct val="90000"/>
              </a:lnSpc>
            </a:pPr>
            <a:r>
              <a:rPr lang="en-US" smtClean="0"/>
              <a:t>Considering measuring medication level in infant’s serum</a:t>
            </a:r>
          </a:p>
          <a:p>
            <a:pPr lvl="1" eaLnBrk="1" hangingPunct="1">
              <a:lnSpc>
                <a:spcPct val="90000"/>
              </a:lnSpc>
            </a:pPr>
            <a:r>
              <a:rPr lang="en-US" smtClean="0"/>
              <a:t>Must remember to measure metabolites. </a:t>
            </a:r>
          </a:p>
          <a:p>
            <a:pPr lvl="1" eaLnBrk="1" hangingPunct="1">
              <a:lnSpc>
                <a:spcPct val="90000"/>
              </a:lnSpc>
            </a:pPr>
            <a:r>
              <a:rPr lang="en-US" smtClean="0"/>
              <a:t>Ask laboratory to use highest level of sensitivity. </a:t>
            </a:r>
          </a:p>
          <a:p>
            <a:pPr eaLnBrk="1" hangingPunct="1">
              <a:lnSpc>
                <a:spcPct val="90000"/>
              </a:lnSpc>
            </a:pPr>
            <a:r>
              <a:rPr lang="en-US" smtClean="0"/>
              <a:t>AAP : “safe” breast-feeding ratio of infant dose exposure to maternal dose &lt; 10%.</a:t>
            </a:r>
          </a:p>
          <a:p>
            <a:pPr>
              <a:lnSpc>
                <a:spcPct val="80000"/>
              </a:lnSpc>
              <a:spcAft>
                <a:spcPct val="30000"/>
              </a:spcAft>
            </a:pPr>
            <a:r>
              <a:rPr lang="en-US" smtClean="0"/>
              <a:t>If taking antidepressants in pregnancy, continue the same medication during lactation to limit the infant’s exposure to a single medication</a:t>
            </a:r>
          </a:p>
          <a:p>
            <a:pPr eaLnBrk="1" hangingPunct="1">
              <a:lnSpc>
                <a:spcPct val="90000"/>
              </a:lnSpc>
            </a:pPr>
            <a:endParaRPr lang="en-US" smtClean="0"/>
          </a:p>
        </p:txBody>
      </p:sp>
      <p:sp>
        <p:nvSpPr>
          <p:cNvPr id="163843" name="Slide Number Placeholder 3"/>
          <p:cNvSpPr>
            <a:spLocks noGrp="1"/>
          </p:cNvSpPr>
          <p:nvPr>
            <p:ph type="sldNum" sz="quarter" idx="12"/>
          </p:nvPr>
        </p:nvSpPr>
        <p:spPr>
          <a:noFill/>
        </p:spPr>
        <p:txBody>
          <a:bodyPr/>
          <a:lstStyle/>
          <a:p>
            <a:fld id="{A4AD3A56-2A3A-4528-AA5C-44E2C8D0D408}" type="slidenum">
              <a:rPr lang="en-US" smtClean="0"/>
              <a:pPr/>
              <a:t>85</a:t>
            </a:fld>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rrowheads="1"/>
          </p:cNvSpPr>
          <p:nvPr>
            <p:ph type="title"/>
          </p:nvPr>
        </p:nvSpPr>
        <p:spPr>
          <a:xfrm>
            <a:off x="457200" y="457200"/>
            <a:ext cx="8229600" cy="1143000"/>
          </a:xfrm>
        </p:spPr>
        <p:txBody>
          <a:bodyPr>
            <a:normAutofit fontScale="90000"/>
          </a:bodyPr>
          <a:lstStyle/>
          <a:p>
            <a:pPr eaLnBrk="1" hangingPunct="1"/>
            <a:r>
              <a:rPr lang="en-US" sz="3600" b="1" dirty="0" smtClean="0"/>
              <a:t>Potential Risks of Psychopharmacology Postpartum</a:t>
            </a:r>
          </a:p>
        </p:txBody>
      </p:sp>
      <p:sp>
        <p:nvSpPr>
          <p:cNvPr id="165890" name="Rectangle 3"/>
          <p:cNvSpPr>
            <a:spLocks noGrp="1" noChangeArrowheads="1"/>
          </p:cNvSpPr>
          <p:nvPr>
            <p:ph idx="1"/>
          </p:nvPr>
        </p:nvSpPr>
        <p:spPr>
          <a:xfrm>
            <a:off x="457200" y="1752600"/>
            <a:ext cx="8229600" cy="4373563"/>
          </a:xfrm>
        </p:spPr>
        <p:txBody>
          <a:bodyPr/>
          <a:lstStyle/>
          <a:p>
            <a:pPr eaLnBrk="1" hangingPunct="1"/>
            <a:r>
              <a:rPr lang="en-US" sz="2800" dirty="0" smtClean="0"/>
              <a:t>Sedation</a:t>
            </a:r>
          </a:p>
          <a:p>
            <a:pPr lvl="1" eaLnBrk="1" hangingPunct="1"/>
            <a:r>
              <a:rPr lang="en-US" sz="2400" dirty="0" smtClean="0"/>
              <a:t>Reduces energy to parent</a:t>
            </a:r>
          </a:p>
          <a:p>
            <a:pPr lvl="1" eaLnBrk="1" hangingPunct="1"/>
            <a:r>
              <a:rPr lang="en-US" sz="2400" dirty="0" smtClean="0"/>
              <a:t>May sleep too soundly to awaken for baby</a:t>
            </a:r>
          </a:p>
          <a:p>
            <a:pPr eaLnBrk="1" hangingPunct="1"/>
            <a:r>
              <a:rPr lang="en-US" sz="2800" dirty="0" smtClean="0"/>
              <a:t>Reduction in restful sleep</a:t>
            </a:r>
          </a:p>
          <a:p>
            <a:pPr eaLnBrk="1" hangingPunct="1"/>
            <a:r>
              <a:rPr lang="en-US" sz="2800" dirty="0" smtClean="0"/>
              <a:t>Weight gain may be less tolerable postpartum</a:t>
            </a:r>
          </a:p>
          <a:p>
            <a:pPr eaLnBrk="1" hangingPunct="1"/>
            <a:r>
              <a:rPr lang="en-US" sz="2800" dirty="0" smtClean="0"/>
              <a:t>Sexual dysfunction may be less tolerable postpartum</a:t>
            </a:r>
          </a:p>
          <a:p>
            <a:pPr eaLnBrk="1" hangingPunct="1"/>
            <a:r>
              <a:rPr lang="en-US" sz="2800" dirty="0" smtClean="0"/>
              <a:t>Effects on breast feeding infant</a:t>
            </a:r>
          </a:p>
        </p:txBody>
      </p:sp>
      <p:sp>
        <p:nvSpPr>
          <p:cNvPr id="165891" name="Slide Number Placeholder 3"/>
          <p:cNvSpPr>
            <a:spLocks noGrp="1"/>
          </p:cNvSpPr>
          <p:nvPr>
            <p:ph type="sldNum" sz="quarter" idx="12"/>
          </p:nvPr>
        </p:nvSpPr>
        <p:spPr>
          <a:noFill/>
        </p:spPr>
        <p:txBody>
          <a:bodyPr/>
          <a:lstStyle/>
          <a:p>
            <a:fld id="{12AABA9C-BED9-45A0-BAB9-E5B37A86B7E4}" type="slidenum">
              <a:rPr lang="en-US" smtClean="0"/>
              <a:pPr/>
              <a:t>86</a:t>
            </a:fld>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rrowheads="1"/>
          </p:cNvSpPr>
          <p:nvPr>
            <p:ph type="title"/>
          </p:nvPr>
        </p:nvSpPr>
        <p:spPr>
          <a:xfrm>
            <a:off x="457200" y="457200"/>
            <a:ext cx="8229600" cy="762000"/>
          </a:xfrm>
        </p:spPr>
        <p:txBody>
          <a:bodyPr>
            <a:normAutofit/>
          </a:bodyPr>
          <a:lstStyle/>
          <a:p>
            <a:r>
              <a:rPr lang="en-US" sz="3600" b="1" dirty="0" smtClean="0"/>
              <a:t>Breastfeeding and Antidepressants</a:t>
            </a:r>
            <a:endParaRPr lang="en-US" sz="3600" b="1" dirty="0" smtClean="0"/>
          </a:p>
        </p:txBody>
      </p:sp>
      <p:sp>
        <p:nvSpPr>
          <p:cNvPr id="165891" name="Slide Number Placeholder 3"/>
          <p:cNvSpPr>
            <a:spLocks noGrp="1"/>
          </p:cNvSpPr>
          <p:nvPr>
            <p:ph type="sldNum" sz="quarter" idx="12"/>
          </p:nvPr>
        </p:nvSpPr>
        <p:spPr>
          <a:noFill/>
        </p:spPr>
        <p:txBody>
          <a:bodyPr/>
          <a:lstStyle/>
          <a:p>
            <a:fld id="{12AABA9C-BED9-45A0-BAB9-E5B37A86B7E4}" type="slidenum">
              <a:rPr lang="en-US" smtClean="0"/>
              <a:pPr/>
              <a:t>87</a:t>
            </a:fld>
            <a:endParaRPr lang="en-US" dirty="0" smtClean="0"/>
          </a:p>
        </p:txBody>
      </p:sp>
      <p:graphicFrame>
        <p:nvGraphicFramePr>
          <p:cNvPr id="5" name="Group 71"/>
          <p:cNvGraphicFramePr>
            <a:graphicFrameLocks/>
          </p:cNvGraphicFramePr>
          <p:nvPr/>
        </p:nvGraphicFramePr>
        <p:xfrm>
          <a:off x="533400" y="1143000"/>
          <a:ext cx="8077200" cy="5319243"/>
        </p:xfrm>
        <a:graphic>
          <a:graphicData uri="http://schemas.openxmlformats.org/drawingml/2006/table">
            <a:tbl>
              <a:tblPr/>
              <a:tblGrid>
                <a:gridCol w="2692400"/>
                <a:gridCol w="2692400"/>
                <a:gridCol w="2692400"/>
              </a:tblGrid>
              <a:tr h="8394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Estimated % Ingested by Infant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Comments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4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Fluoxetine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1.2-12.0%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crying, fussiness, drowsiness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3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Sertraline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0.4-2.3%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No ADRs noted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2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Paroxetine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0.1-4.3%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1 case: SIADH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Citalopram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0.7-9.4%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poor sleep, weight loss, irritability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6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Escitalopram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No ADRs noted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3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Venlafaxine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3.8-9.2%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decreased wt gain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9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Bupropion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1 case: seizure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3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Mirtazapine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rPr>
                        <a:t>No ADRs noted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rrowheads="1"/>
          </p:cNvSpPr>
          <p:nvPr>
            <p:ph type="title"/>
          </p:nvPr>
        </p:nvSpPr>
        <p:spPr/>
        <p:txBody>
          <a:bodyPr/>
          <a:lstStyle/>
          <a:p>
            <a:pPr eaLnBrk="1" hangingPunct="1"/>
            <a:r>
              <a:rPr lang="en-US" b="1" smtClean="0"/>
              <a:t>Tricyclic Antidepressants</a:t>
            </a:r>
          </a:p>
        </p:txBody>
      </p:sp>
      <p:sp>
        <p:nvSpPr>
          <p:cNvPr id="169986" name="Rectangle 3"/>
          <p:cNvSpPr>
            <a:spLocks noGrp="1" noChangeArrowheads="1"/>
          </p:cNvSpPr>
          <p:nvPr>
            <p:ph idx="1"/>
          </p:nvPr>
        </p:nvSpPr>
        <p:spPr/>
        <p:txBody>
          <a:bodyPr/>
          <a:lstStyle/>
          <a:p>
            <a:pPr eaLnBrk="1" hangingPunct="1"/>
            <a:r>
              <a:rPr lang="en-US" smtClean="0"/>
              <a:t>Undetectable parent compound but metabolites may be detected</a:t>
            </a:r>
          </a:p>
          <a:p>
            <a:pPr eaLnBrk="1" hangingPunct="1"/>
            <a:r>
              <a:rPr lang="en-US" smtClean="0"/>
              <a:t>One case of respiratory depression reported in infant exposed to doxepin</a:t>
            </a:r>
          </a:p>
        </p:txBody>
      </p:sp>
      <p:sp>
        <p:nvSpPr>
          <p:cNvPr id="169987" name="Slide Number Placeholder 3"/>
          <p:cNvSpPr>
            <a:spLocks noGrp="1"/>
          </p:cNvSpPr>
          <p:nvPr>
            <p:ph type="sldNum" sz="quarter" idx="12"/>
          </p:nvPr>
        </p:nvSpPr>
        <p:spPr>
          <a:noFill/>
        </p:spPr>
        <p:txBody>
          <a:bodyPr/>
          <a:lstStyle/>
          <a:p>
            <a:fld id="{4FE36B37-CB4D-4335-90C5-50652CAA3AA5}" type="slidenum">
              <a:rPr lang="en-US" smtClean="0"/>
              <a:pPr/>
              <a:t>88</a:t>
            </a:fld>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rrowheads="1"/>
          </p:cNvSpPr>
          <p:nvPr>
            <p:ph type="title"/>
          </p:nvPr>
        </p:nvSpPr>
        <p:spPr/>
        <p:txBody>
          <a:bodyPr/>
          <a:lstStyle/>
          <a:p>
            <a:pPr eaLnBrk="1" hangingPunct="1"/>
            <a:r>
              <a:rPr lang="en-US" b="1" smtClean="0"/>
              <a:t>Benzodiazepines</a:t>
            </a:r>
          </a:p>
        </p:txBody>
      </p:sp>
      <p:sp>
        <p:nvSpPr>
          <p:cNvPr id="172034" name="Rectangle 3"/>
          <p:cNvSpPr>
            <a:spLocks noGrp="1" noChangeArrowheads="1"/>
          </p:cNvSpPr>
          <p:nvPr>
            <p:ph idx="1"/>
          </p:nvPr>
        </p:nvSpPr>
        <p:spPr/>
        <p:txBody>
          <a:bodyPr/>
          <a:lstStyle/>
          <a:p>
            <a:pPr eaLnBrk="1" hangingPunct="1"/>
            <a:r>
              <a:rPr lang="en-US" smtClean="0"/>
              <a:t>May accumulate secondary to immature liver enzymes</a:t>
            </a:r>
          </a:p>
          <a:p>
            <a:pPr eaLnBrk="1" hangingPunct="1"/>
            <a:r>
              <a:rPr lang="en-US" smtClean="0"/>
              <a:t>Some case reports of sedation, lethargy, irritability, impaired respiration</a:t>
            </a:r>
          </a:p>
          <a:p>
            <a:pPr lvl="1" eaLnBrk="1" hangingPunct="1"/>
            <a:r>
              <a:rPr lang="en-US" smtClean="0"/>
              <a:t>Pooled data suggest a relatively low incidence of adverse events, particularly when used at a low dosage</a:t>
            </a:r>
          </a:p>
        </p:txBody>
      </p:sp>
      <p:sp>
        <p:nvSpPr>
          <p:cNvPr id="172036" name="Slide Number Placeholder 4"/>
          <p:cNvSpPr>
            <a:spLocks noGrp="1"/>
          </p:cNvSpPr>
          <p:nvPr>
            <p:ph type="sldNum" sz="quarter" idx="12"/>
          </p:nvPr>
        </p:nvSpPr>
        <p:spPr>
          <a:noFill/>
        </p:spPr>
        <p:txBody>
          <a:bodyPr/>
          <a:lstStyle/>
          <a:p>
            <a:fld id="{A67B39AA-3E8F-4594-96EB-A6B336481986}" type="slidenum">
              <a:rPr lang="en-US" smtClean="0"/>
              <a:pPr/>
              <a:t>89</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p:nvPr>
        </p:nvSpPr>
        <p:spPr>
          <a:xfrm>
            <a:off x="457200" y="457200"/>
            <a:ext cx="8229600" cy="1143000"/>
          </a:xfrm>
        </p:spPr>
        <p:txBody>
          <a:bodyPr>
            <a:normAutofit/>
          </a:bodyPr>
          <a:lstStyle/>
          <a:p>
            <a:pPr eaLnBrk="1" hangingPunct="1"/>
            <a:r>
              <a:rPr lang="en-US" b="1" dirty="0" smtClean="0"/>
              <a:t>Identification and Treatment</a:t>
            </a:r>
            <a:br>
              <a:rPr lang="en-US" b="1" dirty="0" smtClean="0"/>
            </a:br>
            <a:r>
              <a:rPr lang="en-US" b="1" dirty="0" smtClean="0"/>
              <a:t>of Antenatal Depression</a:t>
            </a:r>
          </a:p>
        </p:txBody>
      </p:sp>
      <p:sp>
        <p:nvSpPr>
          <p:cNvPr id="32770" name="Rectangle 3"/>
          <p:cNvSpPr>
            <a:spLocks noGrp="1" noChangeArrowheads="1"/>
          </p:cNvSpPr>
          <p:nvPr>
            <p:ph idx="1"/>
          </p:nvPr>
        </p:nvSpPr>
        <p:spPr>
          <a:xfrm>
            <a:off x="457200" y="1600200"/>
            <a:ext cx="8229600" cy="4800600"/>
          </a:xfrm>
        </p:spPr>
        <p:txBody>
          <a:bodyPr/>
          <a:lstStyle/>
          <a:p>
            <a:pPr eaLnBrk="1" hangingPunct="1"/>
            <a:r>
              <a:rPr lang="en-US" dirty="0" smtClean="0"/>
              <a:t>Routine screening for antenatal depression is uncommon</a:t>
            </a:r>
          </a:p>
          <a:p>
            <a:pPr eaLnBrk="1" hangingPunct="1"/>
            <a:r>
              <a:rPr lang="en-US" dirty="0" smtClean="0"/>
              <a:t>When identified, antenatal depression is often not treated or only partially treated</a:t>
            </a:r>
          </a:p>
          <a:p>
            <a:pPr eaLnBrk="1" hangingPunct="1"/>
            <a:r>
              <a:rPr lang="en-US" dirty="0" smtClean="0"/>
              <a:t>Ideally should screen during pregnancy:</a:t>
            </a:r>
          </a:p>
          <a:p>
            <a:pPr lvl="1" eaLnBrk="1" hangingPunct="1"/>
            <a:r>
              <a:rPr lang="en-US" dirty="0" smtClean="0"/>
              <a:t> 30-50% of women who have postpartum depression had depressive symptoms during pregnancy</a:t>
            </a:r>
          </a:p>
        </p:txBody>
      </p:sp>
      <p:sp>
        <p:nvSpPr>
          <p:cNvPr id="32771" name="Slide Number Placeholder 3"/>
          <p:cNvSpPr>
            <a:spLocks noGrp="1"/>
          </p:cNvSpPr>
          <p:nvPr>
            <p:ph type="sldNum" sz="quarter" idx="12"/>
          </p:nvPr>
        </p:nvSpPr>
        <p:spPr>
          <a:noFill/>
        </p:spPr>
        <p:txBody>
          <a:bodyPr/>
          <a:lstStyle/>
          <a:p>
            <a:fld id="{1FB59E6F-99CD-48E8-9502-E3DC00AB24E6}" type="slidenum">
              <a:rPr lang="en-US" smtClean="0"/>
              <a:pPr/>
              <a:t>9</a:t>
            </a:fld>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rrowheads="1"/>
          </p:cNvSpPr>
          <p:nvPr>
            <p:ph type="title"/>
          </p:nvPr>
        </p:nvSpPr>
        <p:spPr>
          <a:xfrm>
            <a:off x="381000" y="152400"/>
            <a:ext cx="8229600" cy="1143000"/>
          </a:xfrm>
        </p:spPr>
        <p:txBody>
          <a:bodyPr/>
          <a:lstStyle/>
          <a:p>
            <a:pPr eaLnBrk="1" hangingPunct="1"/>
            <a:r>
              <a:rPr lang="en-US" b="1" dirty="0" smtClean="0"/>
              <a:t>Mood Stabilizers</a:t>
            </a:r>
          </a:p>
        </p:txBody>
      </p:sp>
      <p:sp>
        <p:nvSpPr>
          <p:cNvPr id="174082" name="Rectangle 3"/>
          <p:cNvSpPr>
            <a:spLocks noGrp="1" noChangeArrowheads="1"/>
          </p:cNvSpPr>
          <p:nvPr>
            <p:ph idx="1"/>
          </p:nvPr>
        </p:nvSpPr>
        <p:spPr>
          <a:xfrm>
            <a:off x="457200" y="1066800"/>
            <a:ext cx="8229600" cy="5059363"/>
          </a:xfrm>
        </p:spPr>
        <p:txBody>
          <a:bodyPr/>
          <a:lstStyle/>
          <a:p>
            <a:pPr eaLnBrk="1" hangingPunct="1"/>
            <a:r>
              <a:rPr lang="en-US" sz="2400" smtClean="0"/>
              <a:t>Lithium</a:t>
            </a:r>
          </a:p>
          <a:p>
            <a:pPr lvl="1" eaLnBrk="1" hangingPunct="1"/>
            <a:r>
              <a:rPr lang="en-US" sz="2000" smtClean="0"/>
              <a:t>Infant serum concentration ~ ¼ of maternal levels</a:t>
            </a:r>
          </a:p>
          <a:p>
            <a:pPr lvl="1" eaLnBrk="1" hangingPunct="1"/>
            <a:r>
              <a:rPr lang="en-US" sz="2000" smtClean="0"/>
              <a:t>Adverse clinical effects are rare, nonsignificant</a:t>
            </a:r>
          </a:p>
          <a:p>
            <a:pPr lvl="1" eaLnBrk="1" hangingPunct="1"/>
            <a:r>
              <a:rPr lang="en-US" sz="2000" smtClean="0"/>
              <a:t>Monitor infant serum Cr, BUN, TSH, Li levels</a:t>
            </a:r>
          </a:p>
          <a:p>
            <a:pPr eaLnBrk="1" hangingPunct="1"/>
            <a:r>
              <a:rPr lang="en-US" sz="2400" smtClean="0"/>
              <a:t>Valproic Acid</a:t>
            </a:r>
          </a:p>
          <a:p>
            <a:pPr lvl="1" eaLnBrk="1" hangingPunct="1"/>
            <a:r>
              <a:rPr lang="en-US" sz="2000" smtClean="0"/>
              <a:t>Relatively low infant serum levels (0.9% to 2.3% of maternal serum levels)</a:t>
            </a:r>
          </a:p>
          <a:p>
            <a:pPr lvl="1" eaLnBrk="1" hangingPunct="1"/>
            <a:r>
              <a:rPr lang="en-US" sz="2000" smtClean="0"/>
              <a:t>No adverse clinical effects noted</a:t>
            </a:r>
          </a:p>
          <a:p>
            <a:pPr eaLnBrk="1" hangingPunct="1"/>
            <a:r>
              <a:rPr lang="en-US" sz="2400" smtClean="0"/>
              <a:t>Carbamazepine</a:t>
            </a:r>
          </a:p>
          <a:p>
            <a:pPr lvl="1" eaLnBrk="1" hangingPunct="1"/>
            <a:r>
              <a:rPr lang="en-US" sz="2000" smtClean="0"/>
              <a:t>Rapidly metabolized with low appearance in infant serum</a:t>
            </a:r>
          </a:p>
          <a:p>
            <a:pPr lvl="1" eaLnBrk="1" hangingPunct="1"/>
            <a:r>
              <a:rPr lang="en-US" sz="2000" smtClean="0"/>
              <a:t>Hepatitis has been reported</a:t>
            </a:r>
          </a:p>
        </p:txBody>
      </p:sp>
      <p:sp>
        <p:nvSpPr>
          <p:cNvPr id="174084" name="Slide Number Placeholder 4"/>
          <p:cNvSpPr>
            <a:spLocks noGrp="1"/>
          </p:cNvSpPr>
          <p:nvPr>
            <p:ph type="sldNum" sz="quarter" idx="12"/>
          </p:nvPr>
        </p:nvSpPr>
        <p:spPr>
          <a:noFill/>
        </p:spPr>
        <p:txBody>
          <a:bodyPr/>
          <a:lstStyle/>
          <a:p>
            <a:fld id="{0EDC67F3-5BF7-4FFF-A67E-33E0FF12AA35}" type="slidenum">
              <a:rPr lang="en-US" smtClean="0"/>
              <a:pPr/>
              <a:t>90</a:t>
            </a:fld>
            <a:endParaRPr lang="en-US" dirty="0" smtClean="0"/>
          </a:p>
        </p:txBody>
      </p:sp>
      <p:sp>
        <p:nvSpPr>
          <p:cNvPr id="174083" name="Text Box 4"/>
          <p:cNvSpPr txBox="1">
            <a:spLocks noChangeArrowheads="1"/>
          </p:cNvSpPr>
          <p:nvPr/>
        </p:nvSpPr>
        <p:spPr bwMode="auto">
          <a:xfrm>
            <a:off x="3276600" y="5791200"/>
            <a:ext cx="4876800" cy="307777"/>
          </a:xfrm>
          <a:prstGeom prst="rect">
            <a:avLst/>
          </a:prstGeom>
          <a:noFill/>
          <a:ln w="9525">
            <a:noFill/>
            <a:miter lim="800000"/>
            <a:headEnd/>
            <a:tailEnd/>
          </a:ln>
        </p:spPr>
        <p:txBody>
          <a:bodyPr>
            <a:spAutoFit/>
          </a:bodyPr>
          <a:lstStyle/>
          <a:p>
            <a:pPr>
              <a:spcBef>
                <a:spcPct val="50000"/>
              </a:spcBef>
            </a:pPr>
            <a:r>
              <a:rPr lang="en-US" sz="1400" dirty="0" smtClean="0">
                <a:latin typeface="Garamond" pitchFamily="18" charset="0"/>
                <a:cs typeface="Times New Roman" pitchFamily="18" charset="0"/>
              </a:rPr>
              <a:t>. </a:t>
            </a:r>
            <a:endParaRPr lang="en-US" sz="1400" dirty="0">
              <a:latin typeface="Garamond"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rrowheads="1"/>
          </p:cNvSpPr>
          <p:nvPr>
            <p:ph type="title"/>
          </p:nvPr>
        </p:nvSpPr>
        <p:spPr/>
        <p:txBody>
          <a:bodyPr/>
          <a:lstStyle/>
          <a:p>
            <a:pPr eaLnBrk="1" hangingPunct="1"/>
            <a:r>
              <a:rPr lang="en-US" b="1" smtClean="0"/>
              <a:t>Antipsychotics</a:t>
            </a:r>
          </a:p>
        </p:txBody>
      </p:sp>
      <p:sp>
        <p:nvSpPr>
          <p:cNvPr id="176130" name="Rectangle 3"/>
          <p:cNvSpPr>
            <a:spLocks noGrp="1" noChangeArrowheads="1"/>
          </p:cNvSpPr>
          <p:nvPr>
            <p:ph idx="1"/>
          </p:nvPr>
        </p:nvSpPr>
        <p:spPr/>
        <p:txBody>
          <a:bodyPr/>
          <a:lstStyle/>
          <a:p>
            <a:pPr eaLnBrk="1" hangingPunct="1"/>
            <a:r>
              <a:rPr lang="en-US" sz="2800" smtClean="0"/>
              <a:t>Meta-analysis of atypical antipsychotic use during pregnancy and lactation</a:t>
            </a:r>
          </a:p>
          <a:p>
            <a:pPr eaLnBrk="1" hangingPunct="1"/>
            <a:r>
              <a:rPr lang="en-US" sz="2800" smtClean="0"/>
              <a:t>Effects of long-term development of drug exposure through breast milk is represented only in case reports</a:t>
            </a:r>
          </a:p>
          <a:p>
            <a:pPr lvl="1" eaLnBrk="1" hangingPunct="1"/>
            <a:r>
              <a:rPr lang="en-US" sz="2400" smtClean="0"/>
              <a:t>Of note, clozapine with highest concentrations found in breast milk due to lipophilic properties</a:t>
            </a:r>
          </a:p>
          <a:p>
            <a:pPr lvl="2" eaLnBrk="1" hangingPunct="1"/>
            <a:r>
              <a:rPr lang="en-US" sz="2000" smtClean="0"/>
              <a:t>Reports of sedation, agranulocytosis and cardiovascular instability with clozapine</a:t>
            </a:r>
          </a:p>
        </p:txBody>
      </p:sp>
      <p:sp>
        <p:nvSpPr>
          <p:cNvPr id="176132" name="Slide Number Placeholder 4"/>
          <p:cNvSpPr>
            <a:spLocks noGrp="1"/>
          </p:cNvSpPr>
          <p:nvPr>
            <p:ph type="sldNum" sz="quarter" idx="12"/>
          </p:nvPr>
        </p:nvSpPr>
        <p:spPr>
          <a:noFill/>
        </p:spPr>
        <p:txBody>
          <a:bodyPr/>
          <a:lstStyle/>
          <a:p>
            <a:fld id="{8696BCD8-F0D6-4130-B746-A5C50171CBDB}" type="slidenum">
              <a:rPr lang="en-US" smtClean="0"/>
              <a:pPr/>
              <a:t>91</a:t>
            </a:fld>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ctrTitle"/>
          </p:nvPr>
        </p:nvSpPr>
        <p:spPr/>
        <p:txBody>
          <a:bodyPr>
            <a:normAutofit fontScale="90000"/>
          </a:bodyPr>
          <a:lstStyle/>
          <a:p>
            <a:pPr eaLnBrk="1" hangingPunct="1"/>
            <a:r>
              <a:rPr lang="en-US" sz="4800" b="1" dirty="0" smtClean="0"/>
              <a:t>Perinatal Mental Health</a:t>
            </a:r>
            <a:br>
              <a:rPr lang="en-US" sz="4800" b="1" dirty="0" smtClean="0"/>
            </a:br>
            <a:r>
              <a:rPr lang="en-US" sz="4800" b="1" dirty="0" smtClean="0"/>
              <a:t>Resources</a:t>
            </a:r>
          </a:p>
        </p:txBody>
      </p:sp>
      <p:sp>
        <p:nvSpPr>
          <p:cNvPr id="188418"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rrowheads="1"/>
          </p:cNvSpPr>
          <p:nvPr>
            <p:ph type="title"/>
          </p:nvPr>
        </p:nvSpPr>
        <p:spPr/>
        <p:txBody>
          <a:bodyPr/>
          <a:lstStyle/>
          <a:p>
            <a:pPr eaLnBrk="1" hangingPunct="1"/>
            <a:r>
              <a:rPr lang="en-US" sz="4200" b="1" smtClean="0"/>
              <a:t>Perinatal Mental Health Resources</a:t>
            </a:r>
          </a:p>
        </p:txBody>
      </p:sp>
      <p:sp>
        <p:nvSpPr>
          <p:cNvPr id="190466" name="Rectangle 3"/>
          <p:cNvSpPr>
            <a:spLocks noGrp="1" noChangeArrowheads="1"/>
          </p:cNvSpPr>
          <p:nvPr>
            <p:ph idx="1"/>
          </p:nvPr>
        </p:nvSpPr>
        <p:spPr/>
        <p:txBody>
          <a:bodyPr/>
          <a:lstStyle/>
          <a:p>
            <a:pPr eaLnBrk="1" hangingPunct="1"/>
            <a:r>
              <a:rPr lang="en-US" smtClean="0"/>
              <a:t>Center for Women’s Mental Health </a:t>
            </a:r>
          </a:p>
          <a:p>
            <a:pPr lvl="1" eaLnBrk="1" hangingPunct="1"/>
            <a:r>
              <a:rPr lang="en-US" smtClean="0">
                <a:hlinkClick r:id="rId3"/>
              </a:rPr>
              <a:t>www.womensmentalhealth.org</a:t>
            </a:r>
            <a:r>
              <a:rPr lang="en-US" smtClean="0"/>
              <a:t>  </a:t>
            </a:r>
          </a:p>
          <a:p>
            <a:pPr eaLnBrk="1" hangingPunct="1"/>
            <a:r>
              <a:rPr lang="en-US" smtClean="0"/>
              <a:t>Postpartum Support International</a:t>
            </a:r>
          </a:p>
          <a:p>
            <a:pPr lvl="1" eaLnBrk="1" hangingPunct="1"/>
            <a:r>
              <a:rPr lang="en-US" smtClean="0">
                <a:hlinkClick r:id="rId4"/>
              </a:rPr>
              <a:t>www.postpartum.net</a:t>
            </a:r>
            <a:r>
              <a:rPr lang="en-US" smtClean="0"/>
              <a:t> </a:t>
            </a:r>
          </a:p>
          <a:p>
            <a:pPr eaLnBrk="1" hangingPunct="1"/>
            <a:r>
              <a:rPr lang="en-US" smtClean="0"/>
              <a:t>WomensHealth.gov</a:t>
            </a:r>
          </a:p>
          <a:p>
            <a:pPr lvl="1" eaLnBrk="1" hangingPunct="1"/>
            <a:r>
              <a:rPr lang="en-US" smtClean="0">
                <a:hlinkClick r:id="rId5"/>
              </a:rPr>
              <a:t>www.4women.gov</a:t>
            </a:r>
            <a:r>
              <a:rPr lang="en-US" smtClean="0"/>
              <a:t> </a:t>
            </a:r>
          </a:p>
        </p:txBody>
      </p:sp>
      <p:sp>
        <p:nvSpPr>
          <p:cNvPr id="190467" name="Slide Number Placeholder 3"/>
          <p:cNvSpPr>
            <a:spLocks noGrp="1"/>
          </p:cNvSpPr>
          <p:nvPr>
            <p:ph type="sldNum" sz="quarter" idx="12"/>
          </p:nvPr>
        </p:nvSpPr>
        <p:spPr>
          <a:noFill/>
        </p:spPr>
        <p:txBody>
          <a:bodyPr/>
          <a:lstStyle/>
          <a:p>
            <a:fld id="{C114189D-AD09-47A0-A13E-58D0D3A7491E}" type="slidenum">
              <a:rPr lang="en-US" smtClean="0"/>
              <a:pPr/>
              <a:t>93</a:t>
            </a:fld>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rrowheads="1"/>
          </p:cNvSpPr>
          <p:nvPr>
            <p:ph type="title"/>
          </p:nvPr>
        </p:nvSpPr>
        <p:spPr/>
        <p:txBody>
          <a:bodyPr>
            <a:normAutofit fontScale="90000"/>
          </a:bodyPr>
          <a:lstStyle/>
          <a:p>
            <a:pPr eaLnBrk="1" hangingPunct="1"/>
            <a:r>
              <a:rPr lang="en-US" sz="4000" b="1" smtClean="0"/>
              <a:t>Perinatal Psychopharmacology Resources</a:t>
            </a:r>
          </a:p>
        </p:txBody>
      </p:sp>
      <p:sp>
        <p:nvSpPr>
          <p:cNvPr id="192514" name="Rectangle 3"/>
          <p:cNvSpPr>
            <a:spLocks noGrp="1" noChangeArrowheads="1"/>
          </p:cNvSpPr>
          <p:nvPr>
            <p:ph idx="1"/>
          </p:nvPr>
        </p:nvSpPr>
        <p:spPr/>
        <p:txBody>
          <a:bodyPr/>
          <a:lstStyle/>
          <a:p>
            <a:pPr eaLnBrk="1" hangingPunct="1"/>
            <a:r>
              <a:rPr lang="en-US" sz="2800" dirty="0" smtClean="0"/>
              <a:t>TOXNET: </a:t>
            </a:r>
            <a:r>
              <a:rPr lang="en-US" sz="2800" dirty="0" smtClean="0">
                <a:hlinkClick r:id="rId3"/>
              </a:rPr>
              <a:t>http://toxnet.nlm.nih.gov</a:t>
            </a:r>
            <a:endParaRPr lang="en-US" sz="2800" dirty="0" smtClean="0"/>
          </a:p>
          <a:p>
            <a:pPr lvl="1" eaLnBrk="1" hangingPunct="1"/>
            <a:r>
              <a:rPr lang="en-US" sz="2400" dirty="0" smtClean="0"/>
              <a:t>Peer-reviewed database of reproductive and lactation information on different medications</a:t>
            </a:r>
          </a:p>
          <a:p>
            <a:pPr eaLnBrk="1" hangingPunct="1"/>
            <a:r>
              <a:rPr lang="en-US" sz="2800" dirty="0" smtClean="0"/>
              <a:t>NIMH: </a:t>
            </a:r>
            <a:r>
              <a:rPr lang="en-US" sz="2800" dirty="0" smtClean="0">
                <a:hlinkClick r:id="rId4"/>
              </a:rPr>
              <a:t>www.mededppd.org</a:t>
            </a:r>
            <a:endParaRPr lang="en-US" sz="2800" dirty="0" smtClean="0"/>
          </a:p>
          <a:p>
            <a:pPr eaLnBrk="1" hangingPunct="1"/>
            <a:r>
              <a:rPr lang="en-US" sz="2800" dirty="0" err="1" smtClean="0"/>
              <a:t>Motherisk</a:t>
            </a:r>
            <a:r>
              <a:rPr lang="en-US" sz="2800" dirty="0" smtClean="0"/>
              <a:t>: </a:t>
            </a:r>
            <a:r>
              <a:rPr lang="en-US" sz="2800" dirty="0" smtClean="0">
                <a:hlinkClick r:id="rId5"/>
              </a:rPr>
              <a:t>www.motherisk.org</a:t>
            </a:r>
            <a:endParaRPr lang="en-US" sz="2800" dirty="0" smtClean="0"/>
          </a:p>
          <a:p>
            <a:pPr lvl="1" eaLnBrk="1" hangingPunct="1"/>
            <a:r>
              <a:rPr lang="en-US" sz="2400" dirty="0" smtClean="0"/>
              <a:t>Evidence based information about safety of drugs, chemicals and disease during pregnancy and lactation</a:t>
            </a:r>
          </a:p>
          <a:p>
            <a:pPr eaLnBrk="1" hangingPunct="1"/>
            <a:r>
              <a:rPr lang="en-US" sz="2800" dirty="0" err="1" smtClean="0"/>
              <a:t>Reprotox</a:t>
            </a:r>
            <a:r>
              <a:rPr lang="en-US" sz="2800" dirty="0" smtClean="0"/>
              <a:t>: </a:t>
            </a:r>
            <a:r>
              <a:rPr lang="en-US" sz="2800" dirty="0" smtClean="0">
                <a:hlinkClick r:id="rId6"/>
              </a:rPr>
              <a:t>www.reprotox.org</a:t>
            </a:r>
            <a:r>
              <a:rPr lang="en-US" sz="2800" dirty="0" smtClean="0"/>
              <a:t> </a:t>
            </a:r>
          </a:p>
          <a:p>
            <a:pPr eaLnBrk="1" hangingPunct="1"/>
            <a:r>
              <a:rPr lang="en-US" sz="2800" dirty="0" smtClean="0"/>
              <a:t>TERIS: </a:t>
            </a:r>
            <a:r>
              <a:rPr lang="en-US" dirty="0" smtClean="0">
                <a:hlinkClick r:id="rId7"/>
              </a:rPr>
              <a:t>http://depts.washington.edu/terisweb</a:t>
            </a:r>
            <a:r>
              <a:rPr lang="en-US" dirty="0" smtClean="0"/>
              <a:t> </a:t>
            </a:r>
          </a:p>
        </p:txBody>
      </p:sp>
      <p:sp>
        <p:nvSpPr>
          <p:cNvPr id="192515" name="Slide Number Placeholder 3"/>
          <p:cNvSpPr>
            <a:spLocks noGrp="1"/>
          </p:cNvSpPr>
          <p:nvPr>
            <p:ph type="sldNum" sz="quarter" idx="12"/>
          </p:nvPr>
        </p:nvSpPr>
        <p:spPr>
          <a:noFill/>
        </p:spPr>
        <p:txBody>
          <a:bodyPr/>
          <a:lstStyle/>
          <a:p>
            <a:fld id="{7EA063E9-9453-4430-9CEE-BFB67418A074}" type="slidenum">
              <a:rPr lang="en-US" smtClean="0"/>
              <a:pPr/>
              <a:t>94</a:t>
            </a:fld>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Perinatal Opioid Dependence</a:t>
            </a:r>
            <a:endParaRPr lang="en-US" b="1"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3780898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a:bodyPr>
          <a:lstStyle/>
          <a:p>
            <a:pPr eaLnBrk="1" fontAlgn="auto" hangingPunct="1">
              <a:spcAft>
                <a:spcPts val="0"/>
              </a:spcAft>
              <a:defRPr/>
            </a:pPr>
            <a:r>
              <a:rPr lang="en-US" b="1" dirty="0">
                <a:ea typeface="+mj-ea"/>
                <a:cs typeface="+mj-cs"/>
              </a:rPr>
              <a:t>Opioid Dependence in </a:t>
            </a:r>
            <a:r>
              <a:rPr lang="en-US" b="1" dirty="0" smtClean="0">
                <a:ea typeface="+mj-ea"/>
                <a:cs typeface="+mj-cs"/>
              </a:rPr>
              <a:t>Pregnancy</a:t>
            </a:r>
            <a:endParaRPr lang="en-US" b="1" dirty="0">
              <a:ea typeface="+mj-ea"/>
              <a:cs typeface="+mj-cs"/>
            </a:endParaRPr>
          </a:p>
        </p:txBody>
      </p:sp>
      <p:sp>
        <p:nvSpPr>
          <p:cNvPr id="24579" name="Content Placeholder 2"/>
          <p:cNvSpPr>
            <a:spLocks noGrp="1"/>
          </p:cNvSpPr>
          <p:nvPr>
            <p:ph idx="1"/>
          </p:nvPr>
        </p:nvSpPr>
        <p:spPr/>
        <p:txBody>
          <a:bodyPr>
            <a:normAutofit/>
          </a:bodyPr>
          <a:lstStyle/>
          <a:p>
            <a:pPr marL="57150" indent="-457200">
              <a:lnSpc>
                <a:spcPct val="70000"/>
              </a:lnSpc>
            </a:pPr>
            <a:r>
              <a:rPr lang="en-US" dirty="0" smtClean="0"/>
              <a:t>90% of female opioid users in the US are of childbearing age</a:t>
            </a:r>
          </a:p>
          <a:p>
            <a:pPr marL="57150" indent="-457200">
              <a:lnSpc>
                <a:spcPct val="70000"/>
              </a:lnSpc>
            </a:pPr>
            <a:r>
              <a:rPr lang="en-US" dirty="0" smtClean="0"/>
              <a:t>Associated with IUGR, stillbirth, prematurity, preterm labor, abruption, postpartum hemorrhage</a:t>
            </a:r>
          </a:p>
          <a:p>
            <a:pPr marL="57150" indent="-457200">
              <a:lnSpc>
                <a:spcPct val="70000"/>
              </a:lnSpc>
            </a:pPr>
            <a:r>
              <a:rPr lang="en-US" dirty="0" smtClean="0"/>
              <a:t>Fetal risks –distress/demise associated with withdrawal</a:t>
            </a:r>
          </a:p>
          <a:p>
            <a:pPr marL="57150" indent="-457200">
              <a:lnSpc>
                <a:spcPct val="70000"/>
              </a:lnSpc>
            </a:pPr>
            <a:r>
              <a:rPr lang="en-US" dirty="0" smtClean="0"/>
              <a:t>5.9 in 1000 births – delivering mothers defined as dependent on or using </a:t>
            </a:r>
            <a:r>
              <a:rPr lang="en-US" dirty="0" err="1" smtClean="0"/>
              <a:t>opioids</a:t>
            </a:r>
            <a:r>
              <a:rPr lang="en-US" dirty="0" smtClean="0"/>
              <a:t> </a:t>
            </a:r>
            <a:r>
              <a:rPr lang="en-US" dirty="0" err="1" smtClean="0"/>
              <a:t>antenatally</a:t>
            </a:r>
            <a:endParaRPr lang="en-US" dirty="0" smtClean="0"/>
          </a:p>
          <a:p>
            <a:pPr marL="114300" lvl="1" eaLnBrk="1" hangingPunct="1">
              <a:lnSpc>
                <a:spcPct val="70000"/>
              </a:lnSpc>
              <a:buFont typeface="Arial" charset="0"/>
              <a:buChar char="•"/>
            </a:pPr>
            <a:endParaRPr lang="en-US" sz="2400" dirty="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96</a:t>
            </a:fld>
            <a:endParaRPr lang="en-US" dirty="0"/>
          </a:p>
        </p:txBody>
      </p:sp>
    </p:spTree>
    <p:extLst>
      <p:ext uri="{BB962C8B-B14F-4D97-AF65-F5344CB8AC3E}">
        <p14:creationId xmlns="" xmlns:p14="http://schemas.microsoft.com/office/powerpoint/2010/main" val="21152263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ea typeface="+mj-ea"/>
                <a:cs typeface="+mj-cs"/>
              </a:rPr>
              <a:t>Pharmacological Treatment</a:t>
            </a:r>
            <a:endParaRPr lang="en-US" b="1" dirty="0">
              <a:ea typeface="+mj-ea"/>
              <a:cs typeface="+mj-cs"/>
            </a:endParaRPr>
          </a:p>
        </p:txBody>
      </p:sp>
      <p:sp>
        <p:nvSpPr>
          <p:cNvPr id="25601" name="Content Placeholder 2"/>
          <p:cNvSpPr>
            <a:spLocks noGrp="1"/>
          </p:cNvSpPr>
          <p:nvPr>
            <p:ph idx="1"/>
          </p:nvPr>
        </p:nvSpPr>
        <p:spPr/>
        <p:txBody>
          <a:bodyPr>
            <a:normAutofit/>
          </a:bodyPr>
          <a:lstStyle/>
          <a:p>
            <a:r>
              <a:rPr lang="en-US" dirty="0" smtClean="0"/>
              <a:t>No FDA approved treatments</a:t>
            </a:r>
          </a:p>
          <a:p>
            <a:r>
              <a:rPr lang="en-US" dirty="0" smtClean="0"/>
              <a:t>Methadone maintenance (MMT) standard of care</a:t>
            </a:r>
          </a:p>
          <a:p>
            <a:pPr lvl="1"/>
            <a:r>
              <a:rPr lang="en-US" dirty="0" smtClean="0"/>
              <a:t>Benefits: </a:t>
            </a:r>
            <a:r>
              <a:rPr lang="en-US" dirty="0">
                <a:ea typeface="ＭＳ Ｐゴシック"/>
                <a:cs typeface="ＭＳ Ｐゴシック"/>
              </a:rPr>
              <a:t>decreased risk of intermittent </a:t>
            </a:r>
            <a:r>
              <a:rPr lang="en-US" dirty="0" smtClean="0">
                <a:ea typeface="ＭＳ Ｐゴシック"/>
                <a:cs typeface="ＭＳ Ｐゴシック"/>
              </a:rPr>
              <a:t>withdrawal, decreased cravings, reduction in criminal activity, typically structured treatment</a:t>
            </a:r>
            <a:endParaRPr lang="en-US" dirty="0" smtClean="0"/>
          </a:p>
          <a:p>
            <a:pPr lvl="1"/>
            <a:r>
              <a:rPr lang="en-US" dirty="0" smtClean="0"/>
              <a:t>Drawbacks: clinic setting, may be in same clinic as others who are selling/high, typically high dosages are warranted, more sedation</a:t>
            </a:r>
          </a:p>
          <a:p>
            <a:r>
              <a:rPr lang="en-US" dirty="0" err="1" smtClean="0"/>
              <a:t>Buprenorphine</a:t>
            </a:r>
            <a:r>
              <a:rPr lang="en-US" dirty="0" smtClean="0"/>
              <a:t> emerging as a viable option</a:t>
            </a:r>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97</a:t>
            </a:fld>
            <a:endParaRPr lang="en-US" dirty="0"/>
          </a:p>
        </p:txBody>
      </p:sp>
    </p:spTree>
    <p:extLst>
      <p:ext uri="{BB962C8B-B14F-4D97-AF65-F5344CB8AC3E}">
        <p14:creationId xmlns="" xmlns:p14="http://schemas.microsoft.com/office/powerpoint/2010/main" val="22408351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fontAlgn="auto" hangingPunct="1">
              <a:spcAft>
                <a:spcPts val="0"/>
              </a:spcAft>
              <a:defRPr/>
            </a:pPr>
            <a:r>
              <a:rPr lang="en-US" b="1" dirty="0" smtClean="0"/>
              <a:t>Pharmacological Treatment</a:t>
            </a:r>
            <a:endParaRPr lang="en-US" b="1" dirty="0"/>
          </a:p>
        </p:txBody>
      </p:sp>
      <p:sp>
        <p:nvSpPr>
          <p:cNvPr id="22531" name="Content Placeholder 2"/>
          <p:cNvSpPr>
            <a:spLocks noGrp="1"/>
          </p:cNvSpPr>
          <p:nvPr>
            <p:ph idx="1"/>
          </p:nvPr>
        </p:nvSpPr>
        <p:spPr/>
        <p:txBody>
          <a:bodyPr>
            <a:normAutofit/>
          </a:bodyPr>
          <a:lstStyle/>
          <a:p>
            <a:pPr>
              <a:lnSpc>
                <a:spcPct val="90000"/>
              </a:lnSpc>
              <a:defRPr/>
            </a:pPr>
            <a:r>
              <a:rPr lang="en-US" sz="2800" b="1" dirty="0" smtClean="0"/>
              <a:t>Maintenance preferred over “detox”</a:t>
            </a:r>
          </a:p>
          <a:p>
            <a:pPr>
              <a:lnSpc>
                <a:spcPct val="90000"/>
              </a:lnSpc>
              <a:defRPr/>
            </a:pPr>
            <a:r>
              <a:rPr lang="en-US" sz="2800" dirty="0" smtClean="0"/>
              <a:t>Withdrawal avoided in 1</a:t>
            </a:r>
            <a:r>
              <a:rPr lang="en-US" sz="2800" baseline="30000" dirty="0" smtClean="0"/>
              <a:t>st</a:t>
            </a:r>
            <a:r>
              <a:rPr lang="en-US" sz="2800" dirty="0" smtClean="0"/>
              <a:t> and 3</a:t>
            </a:r>
            <a:r>
              <a:rPr lang="en-US" sz="2800" baseline="30000" dirty="0" smtClean="0"/>
              <a:t>rd</a:t>
            </a:r>
            <a:r>
              <a:rPr lang="en-US" sz="2800" dirty="0" smtClean="0"/>
              <a:t>  trimester due to fetal risks – spontaneous abortion, IUFD</a:t>
            </a:r>
          </a:p>
          <a:p>
            <a:pPr>
              <a:lnSpc>
                <a:spcPct val="90000"/>
              </a:lnSpc>
              <a:defRPr/>
            </a:pPr>
            <a:r>
              <a:rPr lang="en-US" sz="2800" dirty="0" smtClean="0"/>
              <a:t>In the 2nd trimester, may consider supervised gradual withdrawal – methadone/</a:t>
            </a:r>
            <a:r>
              <a:rPr lang="en-US" sz="2800" dirty="0" err="1" smtClean="0"/>
              <a:t>clonidine</a:t>
            </a:r>
            <a:endParaRPr lang="en-US" sz="2800" dirty="0" smtClean="0"/>
          </a:p>
          <a:p>
            <a:pPr lvl="1">
              <a:lnSpc>
                <a:spcPct val="90000"/>
              </a:lnSpc>
              <a:defRPr/>
            </a:pPr>
            <a:r>
              <a:rPr lang="en-US" dirty="0" smtClean="0"/>
              <a:t>Absence of MMT or </a:t>
            </a:r>
            <a:r>
              <a:rPr lang="en-US" dirty="0" err="1" smtClean="0"/>
              <a:t>buprenorphine</a:t>
            </a:r>
            <a:r>
              <a:rPr lang="en-US" dirty="0" smtClean="0"/>
              <a:t> programs</a:t>
            </a:r>
          </a:p>
          <a:p>
            <a:pPr lvl="1">
              <a:lnSpc>
                <a:spcPct val="90000"/>
              </a:lnSpc>
              <a:defRPr/>
            </a:pPr>
            <a:r>
              <a:rPr lang="en-US" dirty="0" smtClean="0"/>
              <a:t>Pt preference/ risk of “self detox”</a:t>
            </a:r>
          </a:p>
          <a:p>
            <a:pPr>
              <a:lnSpc>
                <a:spcPct val="90000"/>
              </a:lnSpc>
              <a:defRPr/>
            </a:pPr>
            <a:r>
              <a:rPr lang="en-US" sz="2800" dirty="0" smtClean="0"/>
              <a:t>Detox -&gt; higher risk of relapse in general population as well as in pregnancy/postpartum</a:t>
            </a:r>
          </a:p>
          <a:p>
            <a:pPr lvl="1" eaLnBrk="1" hangingPunct="1">
              <a:lnSpc>
                <a:spcPct val="90000"/>
              </a:lnSpc>
              <a:defRPr/>
            </a:pPr>
            <a:endParaRPr lang="en-US" dirty="0" smtClean="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98</a:t>
            </a:fld>
            <a:endParaRPr lang="en-US" dirty="0"/>
          </a:p>
        </p:txBody>
      </p:sp>
    </p:spTree>
    <p:extLst>
      <p:ext uri="{BB962C8B-B14F-4D97-AF65-F5344CB8AC3E}">
        <p14:creationId xmlns="" xmlns:p14="http://schemas.microsoft.com/office/powerpoint/2010/main" val="25033269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a:bodyPr>
          <a:lstStyle/>
          <a:p>
            <a:r>
              <a:rPr lang="en-US" dirty="0" smtClean="0"/>
              <a:t/>
            </a:r>
            <a:br>
              <a:rPr lang="en-US" dirty="0" smtClean="0"/>
            </a:br>
            <a:r>
              <a:rPr lang="en-US" b="1" dirty="0" smtClean="0"/>
              <a:t>Methadone – Maternal Considerations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MMT during pregnancy associated with:</a:t>
            </a:r>
          </a:p>
          <a:p>
            <a:pPr lvl="1">
              <a:buFontTx/>
              <a:buChar char="-"/>
            </a:pPr>
            <a:r>
              <a:rPr lang="en-US" dirty="0" smtClean="0"/>
              <a:t>Improved OB care</a:t>
            </a:r>
          </a:p>
          <a:p>
            <a:pPr lvl="1">
              <a:buFontTx/>
              <a:buChar char="-"/>
            </a:pPr>
            <a:r>
              <a:rPr lang="en-US" dirty="0" smtClean="0"/>
              <a:t>Increased fetal growth</a:t>
            </a:r>
          </a:p>
          <a:p>
            <a:pPr lvl="1">
              <a:buFontTx/>
              <a:buChar char="-"/>
            </a:pPr>
            <a:r>
              <a:rPr lang="en-US" dirty="0" smtClean="0"/>
              <a:t>Decreased risk of HIV</a:t>
            </a:r>
          </a:p>
          <a:p>
            <a:pPr lvl="1">
              <a:buFontTx/>
              <a:buChar char="-"/>
            </a:pPr>
            <a:r>
              <a:rPr lang="en-US" dirty="0" smtClean="0"/>
              <a:t>Decreased risk of preeclampsia</a:t>
            </a:r>
          </a:p>
          <a:p>
            <a:pPr lvl="1">
              <a:buFontTx/>
              <a:buChar char="-"/>
            </a:pPr>
            <a:r>
              <a:rPr lang="en-US" dirty="0" smtClean="0"/>
              <a:t>Longer treatment retention</a:t>
            </a:r>
          </a:p>
          <a:p>
            <a:pPr lvl="1">
              <a:buFontTx/>
              <a:buChar char="-"/>
            </a:pPr>
            <a:r>
              <a:rPr lang="en-US" dirty="0" smtClean="0"/>
              <a:t>Fewer relapses</a:t>
            </a:r>
          </a:p>
          <a:p>
            <a:pPr>
              <a:buFontTx/>
              <a:buChar char="-"/>
            </a:pPr>
            <a:endParaRPr lang="en-US" dirty="0"/>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99</a:t>
            </a:fld>
            <a:endParaRPr lang="en-US" dirty="0"/>
          </a:p>
        </p:txBody>
      </p:sp>
    </p:spTree>
    <p:extLst>
      <p:ext uri="{BB962C8B-B14F-4D97-AF65-F5344CB8AC3E}">
        <p14:creationId xmlns="" xmlns:p14="http://schemas.microsoft.com/office/powerpoint/2010/main" val="26920549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TYPE_1" val="1"/>
  <p:tag name="ARTICULATE_REFERENCE_TITLE_1" val="Continuing Education Test"/>
  <p:tag name="ARTICULATE_REFERENCE_1" val="C:\Documents and Settings\AlisonH\Desktop\APMProject\sampletest.doc"/>
  <p:tag name="ARTICULATE_REFERENCE_TYPE_2" val="0"/>
  <p:tag name="ARTICULATE_REFERENCE_TYPE_3" val="0"/>
  <p:tag name="ARTICULATE_REFERENCE_TYPE_4" val="0"/>
  <p:tag name="ARTICULATE_REFERENCE_TYPE_5" val="0"/>
  <p:tag name="LMS_PUBLISH" val="No"/>
  <p:tag name="ARTICULATE_TEMPLATE" val="Full sidebar with toolbar"/>
  <p:tag name="PRESENTER" val="Alison Holcomb"/>
  <p:tag name="PRESENTER_TITLE" val="Association Manager"/>
  <p:tag name="PRESENTER_EMAIL" val="aholcomb@custommanagement.com"/>
  <p:tag name="PRESENTER_BIO" val="Alison Holcomb is testing this software. 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2"/>
  <p:tag name="LOGO_PIC_2" val="C:\Documents and Settings\AlisonH\Desktop\APMProject\apm-logogreen copy.jpg"/>
  <p:tag name="PRESENTER_PIC_MODE" val="0"/>
  <p:tag name="LOGO_PIC_MODE" val="1"/>
  <p:tag name="PRESENTATION_TITLE" val="APM Test Pres w/ MP3"/>
  <p:tag name="LASTPUBLISHED" val="C:\Documents and Settings\AlisonH\Desktop\apmboardreviewcourseslidetemplate\index.html"/>
</p:tagLst>
</file>

<file path=ppt/theme/theme1.xml><?xml version="1.0" encoding="utf-8"?>
<a:theme xmlns:a="http://schemas.openxmlformats.org/drawingml/2006/main" name="APM presentation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7224</TotalTime>
  <Words>8968</Words>
  <Application>Microsoft Office PowerPoint</Application>
  <PresentationFormat>On-screen Show (4:3)</PresentationFormat>
  <Paragraphs>1193</Paragraphs>
  <Slides>115</Slides>
  <Notes>83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115</vt:i4>
      </vt:variant>
    </vt:vector>
  </HeadingPairs>
  <TitlesOfParts>
    <vt:vector size="119" baseType="lpstr">
      <vt:lpstr>APM presentation template</vt:lpstr>
      <vt:lpstr>Acrobat Document</vt:lpstr>
      <vt:lpstr>Worksheet</vt:lpstr>
      <vt:lpstr>Microsoft Office Excel 97-2003 Worksheet</vt:lpstr>
      <vt:lpstr>Treatment Considerations in Antenatal and Postpartum Psychiatric Illnesses</vt:lpstr>
      <vt:lpstr> Risk-Benefit Analysis </vt:lpstr>
      <vt:lpstr> Informed Consent Discussion </vt:lpstr>
      <vt:lpstr>Informed Consent Discussion</vt:lpstr>
      <vt:lpstr>Antenatal Depression</vt:lpstr>
      <vt:lpstr>Depression and Pregnancy</vt:lpstr>
      <vt:lpstr>Maternal Risks of Untreated Antenatal Depression</vt:lpstr>
      <vt:lpstr>Risks of Untreated Antenatal Depression for Neonate/Infant</vt:lpstr>
      <vt:lpstr>Identification and Treatment of Antenatal Depression</vt:lpstr>
      <vt:lpstr>Symptoms of Depression in Pregnancy</vt:lpstr>
      <vt:lpstr>Somatic Symptoms Associated with  Depression / Anxiety during Pregnancy</vt:lpstr>
      <vt:lpstr>Factors Associated with Increased Risk for Depression in Pregnancy</vt:lpstr>
      <vt:lpstr>Bipolar Disorder During Pregnancy</vt:lpstr>
      <vt:lpstr>Bipolar Disorder</vt:lpstr>
      <vt:lpstr>Risk for Recurrence of Bipolar Disorder During Pregnancy following Medication Discontinuation</vt:lpstr>
      <vt:lpstr> Recurrence in Pregnant Bipolar Women Who Continued vs. Discontinued Any Mood Stabilizer</vt:lpstr>
      <vt:lpstr>Symptom Exacerbation Postpartum</vt:lpstr>
      <vt:lpstr>Psychotic Disorders  in Pregnancy and Postpartum</vt:lpstr>
      <vt:lpstr>Epidemiology of  Psychosis in Pregnancy</vt:lpstr>
      <vt:lpstr>Risks of Psychosis in Pregnancy</vt:lpstr>
      <vt:lpstr>Psychosis ITSELF harmful to fetus</vt:lpstr>
      <vt:lpstr>Psychotropic Medication Use in Pregnancy</vt:lpstr>
      <vt:lpstr>Embryology 101</vt:lpstr>
      <vt:lpstr>Summary:  Developmental Windows of Risk</vt:lpstr>
      <vt:lpstr>FDA Pregnancy Categories</vt:lpstr>
      <vt:lpstr>SSRI Use in Pregnancy</vt:lpstr>
      <vt:lpstr>Potential Risks of SSRIs in Pregnancy: General Outcomes</vt:lpstr>
      <vt:lpstr>Increased Rate of Spontaneous Abortion</vt:lpstr>
      <vt:lpstr>Poor Neonatal Adaptation</vt:lpstr>
      <vt:lpstr>Potential Risks of SSRIs in Pregnancy: Congenital Anomalies</vt:lpstr>
      <vt:lpstr>Persistent Pulmonary  Hypertension of Newborn (PPHN)</vt:lpstr>
      <vt:lpstr>SSRI Use and Risk of  Gestational Hypertension</vt:lpstr>
      <vt:lpstr>Discontinuation Late in Pregnancy</vt:lpstr>
      <vt:lpstr>Neurodevelopment Outcomes: Fluoxetine</vt:lpstr>
      <vt:lpstr>Neurodevelopment Outcomes, cond. </vt:lpstr>
      <vt:lpstr>Risk of Autism Spectrum Disorder</vt:lpstr>
      <vt:lpstr>Specific Antidepressants</vt:lpstr>
      <vt:lpstr>Fluoxetine</vt:lpstr>
      <vt:lpstr>Sertraline</vt:lpstr>
      <vt:lpstr>Paroxetine</vt:lpstr>
      <vt:lpstr>Citalopram and Escitalopram</vt:lpstr>
      <vt:lpstr>Venlafaxine</vt:lpstr>
      <vt:lpstr>Bupropion</vt:lpstr>
      <vt:lpstr>Mirtazapine</vt:lpstr>
      <vt:lpstr>Tricyclic Antidepressants</vt:lpstr>
      <vt:lpstr>Other Psychotropic Medication Use in Pregnancy</vt:lpstr>
      <vt:lpstr>Benzodiazepine Use During Pregnancy</vt:lpstr>
      <vt:lpstr>Stimulant Use in Pregnancy</vt:lpstr>
      <vt:lpstr>Use of Mood Stabilizers in Pregnancy</vt:lpstr>
      <vt:lpstr>Lithium</vt:lpstr>
      <vt:lpstr>Lithium</vt:lpstr>
      <vt:lpstr>Valproate</vt:lpstr>
      <vt:lpstr>Valproate, cont. </vt:lpstr>
      <vt:lpstr>Carbamazepine</vt:lpstr>
      <vt:lpstr>Lamotrigine</vt:lpstr>
      <vt:lpstr>Use of Mood Stabilizers during Pregnancy</vt:lpstr>
      <vt:lpstr>Antipsychotic Use in Pregnancy</vt:lpstr>
      <vt:lpstr>First-Generation Antipsychotics</vt:lpstr>
      <vt:lpstr>Risks of First-Generation Antipsychotics in Pregnancy</vt:lpstr>
      <vt:lpstr>Risks of First-Generation Antipsychotics in Postpartum</vt:lpstr>
      <vt:lpstr>Second-Generation Antipsychotics</vt:lpstr>
      <vt:lpstr>Second-Generation Antipsychotics</vt:lpstr>
      <vt:lpstr>EPS Symptoms in Neonates</vt:lpstr>
      <vt:lpstr>Antipsychotics and Breast-feeding</vt:lpstr>
      <vt:lpstr>Electroconvulsive Therapy in Pregnancy</vt:lpstr>
      <vt:lpstr>Indications</vt:lpstr>
      <vt:lpstr>Review of Literature</vt:lpstr>
      <vt:lpstr>Considerations in Pregnancy</vt:lpstr>
      <vt:lpstr>Adverse Effects to Fetus</vt:lpstr>
      <vt:lpstr> Anesthetic Considerations</vt:lpstr>
      <vt:lpstr>Postpartum  Depression</vt:lpstr>
      <vt:lpstr>Postpartum Blues</vt:lpstr>
      <vt:lpstr>Postpartum Depression</vt:lpstr>
      <vt:lpstr>Postpartum Depression Symptoms</vt:lpstr>
      <vt:lpstr>Risk Factors for Postpartum Depression</vt:lpstr>
      <vt:lpstr>Risks of Postpartum Depression</vt:lpstr>
      <vt:lpstr>Screening for PPD</vt:lpstr>
      <vt:lpstr>Slide 78</vt:lpstr>
      <vt:lpstr>Risk of Major Depression in the Postpartum Period</vt:lpstr>
      <vt:lpstr>Postpartum Psychosis</vt:lpstr>
      <vt:lpstr>Symptoms of Postpartum Psychosis</vt:lpstr>
      <vt:lpstr>Prophylactic Treatment of Postpartum Psychosis</vt:lpstr>
      <vt:lpstr>Breast-feeding and Psychotropic  Medication Use</vt:lpstr>
      <vt:lpstr>General Principles</vt:lpstr>
      <vt:lpstr>General Principles (continued)</vt:lpstr>
      <vt:lpstr>Potential Risks of Psychopharmacology Postpartum</vt:lpstr>
      <vt:lpstr>Breastfeeding and Antidepressants</vt:lpstr>
      <vt:lpstr>Tricyclic Antidepressants</vt:lpstr>
      <vt:lpstr>Benzodiazepines</vt:lpstr>
      <vt:lpstr>Mood Stabilizers</vt:lpstr>
      <vt:lpstr>Antipsychotics</vt:lpstr>
      <vt:lpstr>Perinatal Mental Health Resources</vt:lpstr>
      <vt:lpstr>Perinatal Mental Health Resources</vt:lpstr>
      <vt:lpstr>Perinatal Psychopharmacology Resources</vt:lpstr>
      <vt:lpstr>Perinatal Opioid Dependence</vt:lpstr>
      <vt:lpstr>Opioid Dependence in Pregnancy</vt:lpstr>
      <vt:lpstr>Pharmacological Treatment</vt:lpstr>
      <vt:lpstr>Pharmacological Treatment</vt:lpstr>
      <vt:lpstr> Methadone – Maternal Considerations  </vt:lpstr>
      <vt:lpstr>Methadone – Maternal Considerations </vt:lpstr>
      <vt:lpstr>Methadone – Fetal Considerations</vt:lpstr>
      <vt:lpstr>Methadone – Neonatal Considerations</vt:lpstr>
      <vt:lpstr>Methadone – Lactation</vt:lpstr>
      <vt:lpstr>Buprenorphine Prescriptions</vt:lpstr>
      <vt:lpstr>Buprenorphine Prescriptions by Sex in 2009</vt:lpstr>
      <vt:lpstr>Buprenorphine in Pregnancy</vt:lpstr>
      <vt:lpstr>MOTHER Trial</vt:lpstr>
      <vt:lpstr>Buprenorphine –  Maternal Considerations</vt:lpstr>
      <vt:lpstr>Buprenorphine – Fetal Considerations</vt:lpstr>
      <vt:lpstr>Buprenorphine – Neonatal Considerations</vt:lpstr>
      <vt:lpstr>Treatment with Buprenorphine</vt:lpstr>
      <vt:lpstr>Postpartum Pain Management</vt:lpstr>
      <vt:lpstr>Options for Acute Pain Management</vt:lpstr>
      <vt:lpstr>Buprenorphine - Lactation</vt:lpstr>
      <vt:lpstr>END</vt:lpstr>
    </vt:vector>
  </TitlesOfParts>
  <Company>TRS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Alison Holcomb</dc:creator>
  <cp:lastModifiedBy>ASCHWA2</cp:lastModifiedBy>
  <cp:revision>363</cp:revision>
  <dcterms:created xsi:type="dcterms:W3CDTF">2004-06-17T14:37:44Z</dcterms:created>
  <dcterms:modified xsi:type="dcterms:W3CDTF">2014-02-26T21:36:39Z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APMSlidesrev</vt:lpwstr>
  </property>
  <property fmtid="{D5CDD505-2E9C-101B-9397-08002B2CF9AE}" pid="3" name="LastUsedName">
    <vt:lpwstr>APMBoardReviewCourseSlideTemplate</vt:lpwstr>
  </property>
</Properties>
</file>