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89" r:id="rId22"/>
    <p:sldId id="275" r:id="rId23"/>
    <p:sldId id="290" r:id="rId24"/>
    <p:sldId id="277" r:id="rId25"/>
    <p:sldId id="291" r:id="rId26"/>
    <p:sldId id="279" r:id="rId27"/>
    <p:sldId id="280" r:id="rId28"/>
    <p:sldId id="281" r:id="rId29"/>
    <p:sldId id="282" r:id="rId30"/>
    <p:sldId id="292" r:id="rId31"/>
    <p:sldId id="284" r:id="rId32"/>
    <p:sldId id="285" r:id="rId33"/>
    <p:sldId id="286" r:id="rId34"/>
    <p:sldId id="287" r:id="rId35"/>
    <p:sldId id="288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8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FDE"/>
    <a:srgbClr val="81D297"/>
    <a:srgbClr val="177D38"/>
    <a:srgbClr val="66A677"/>
    <a:srgbClr val="105A25"/>
    <a:srgbClr val="3891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 showGuides="1">
      <p:cViewPr varScale="1">
        <p:scale>
          <a:sx n="119" d="100"/>
          <a:sy n="119" d="100"/>
        </p:scale>
        <p:origin x="132" y="282"/>
      </p:cViewPr>
      <p:guideLst>
        <p:guide orient="horz" pos="4228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009BD-8F19-0B44-8E85-44C88B02A42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F5F82E-548B-494F-89A6-3B3ADDAE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10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CD39A-F679-DF43-BBE4-8BF4AC45CCF4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259CE-35B4-F249-A2D4-2A860B27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22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15060D8-F042-4AE5-8085-3F487A2C4B2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293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B27B5C-561A-4355-820E-21FFDC1E602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925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E82B44E-87EA-49CE-B3AA-6B80E2A709F5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175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F4B03C3-4A6B-482D-ADEB-963EFE084CAD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742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D7478F7-F406-41BF-A6FB-F4660ED842C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132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65887C-342C-4EAD-A10B-63E9C7086C5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837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64FF0C2-A6F3-44C1-9D16-66C9335948EF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316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07CA536-F657-4559-8265-C15464B94237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6989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419148C-F257-4915-96AA-08578995EE1A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956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2F3AF06-DF69-4470-971B-75EAD2CD5154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18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F28EAA-4996-4614-ABB7-D6A1E5632FAB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9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D10225C-9FE0-4E94-97CC-93BAA877F94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489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780DAD7-667D-4D59-ACD4-772C6637C7BF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3943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082DE8-06EF-4DCB-9749-DA283EB5D25E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3864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3082DE8-06EF-4DCB-9749-DA283EB5D25E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68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ADBB9B-4127-493D-9AA4-BD80E8F25C84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9181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C68582D-AF8C-4EFE-B5DC-60DFB77BBEA8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647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F3E1F79-B34F-4A3C-8121-D19EB9733F2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59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97D8BD7-80D8-42F6-B2E1-DE7D012016FF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172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EE93479-E6DF-46B0-A56B-2D57AAD4763E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938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AB3FB34-A9A0-4740-9B91-38F14ACE38F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15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3302494-7487-408A-AC1A-DE51302EE058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814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F85C91B-64BC-487B-B062-BDE03BF7848F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92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3E37299-9847-43FA-A8AA-2E18D21D277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693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C1AE10B-7F70-487A-9C60-5479E916C6A9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25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rgbClr val="66A677">
                <a:alpha val="35000"/>
              </a:srgbClr>
            </a:gs>
            <a:gs pos="50000">
              <a:srgbClr val="FFFFFF">
                <a:alpha val="48000"/>
              </a:srgbClr>
            </a:gs>
            <a:gs pos="100000">
              <a:srgbClr val="389155">
                <a:alpha val="20000"/>
              </a:srgbClr>
            </a:gs>
          </a:gsLst>
          <a:lin ang="34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hite bands.psd"/>
          <p:cNvPicPr>
            <a:picLocks noChangeAspect="1"/>
          </p:cNvPicPr>
          <p:nvPr userDrawn="1"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49" y="1221184"/>
            <a:ext cx="9282993" cy="5467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75718" y="2553747"/>
            <a:ext cx="8844801" cy="1019176"/>
          </a:xfrm>
        </p:spPr>
        <p:txBody>
          <a:bodyPr>
            <a:normAutofit/>
          </a:bodyPr>
          <a:lstStyle>
            <a:lvl1pPr algn="ctr">
              <a:defRPr sz="4000">
                <a:solidFill>
                  <a:srgbClr val="177D38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726516" y="3581910"/>
            <a:ext cx="8743203" cy="69532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5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pic>
        <p:nvPicPr>
          <p:cNvPr id="23" name="Picture 22" descr="APM logo [300dpi], larg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625" y="862447"/>
            <a:ext cx="2044984" cy="1528822"/>
          </a:xfrm>
          <a:prstGeom prst="rect">
            <a:avLst/>
          </a:prstGeom>
          <a:ln w="25400" cap="sq" cmpd="sng">
            <a:noFill/>
            <a:miter lim="800000"/>
          </a:ln>
        </p:spPr>
      </p:pic>
      <p:sp>
        <p:nvSpPr>
          <p:cNvPr id="25" name="TextBox 24"/>
          <p:cNvSpPr txBox="1"/>
          <p:nvPr userDrawn="1"/>
        </p:nvSpPr>
        <p:spPr>
          <a:xfrm>
            <a:off x="1870428" y="5927934"/>
            <a:ext cx="8455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2400" b="0" dirty="0">
              <a:solidFill>
                <a:srgbClr val="105A25"/>
              </a:solidFill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289984" y="6293597"/>
            <a:ext cx="11616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1200" dirty="0">
                <a:solidFill>
                  <a:srgbClr val="389155"/>
                </a:solidFill>
                <a:latin typeface="+mn-lt"/>
                <a:ea typeface="+mn-ea"/>
                <a:cs typeface="+mn-cs"/>
              </a:rPr>
              <a:t>Psychiatrists Providing Collaborative Care Bridging Physical and Mental Health</a:t>
            </a:r>
            <a:endParaRPr lang="en-US" sz="1800" dirty="0">
              <a:solidFill>
                <a:srgbClr val="389155"/>
              </a:solidFill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56447" y="67731"/>
            <a:ext cx="12074591" cy="6722533"/>
          </a:xfrm>
          <a:prstGeom prst="rect">
            <a:avLst/>
          </a:prstGeom>
          <a:noFill/>
          <a:ln w="152400" cap="sq" cmpd="sng">
            <a:solidFill>
              <a:srgbClr val="66A677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146756" y="177799"/>
            <a:ext cx="11898488" cy="6561667"/>
          </a:xfrm>
          <a:prstGeom prst="rect">
            <a:avLst/>
          </a:prstGeom>
          <a:noFill/>
          <a:ln w="76200" cap="sq" cmpd="sng">
            <a:solidFill>
              <a:srgbClr val="105A25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23952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bg1"/>
            </a:gs>
            <a:gs pos="100000">
              <a:srgbClr val="81D297">
                <a:alpha val="10000"/>
              </a:srgbClr>
            </a:gs>
          </a:gsLst>
          <a:lin ang="31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105A2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>
              <a:buClr>
                <a:srgbClr val="177D38"/>
              </a:buClr>
              <a:defRPr/>
            </a:lvl1pPr>
            <a:lvl2pPr marL="627063" indent="-228600">
              <a:buClr>
                <a:srgbClr val="177D38"/>
              </a:buClr>
              <a:buFont typeface="Lucida Grande"/>
              <a:buChar char="–"/>
              <a:defRPr/>
            </a:lvl2pPr>
            <a:lvl3pPr>
              <a:buClr>
                <a:srgbClr val="177D38"/>
              </a:buClr>
              <a:defRPr/>
            </a:lvl3pPr>
            <a:lvl4pPr>
              <a:buClr>
                <a:srgbClr val="177D38"/>
              </a:buClr>
              <a:defRPr/>
            </a:lvl4pPr>
            <a:lvl5pPr>
              <a:buClr>
                <a:srgbClr val="177D38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06389" y="6474884"/>
            <a:ext cx="483616" cy="365125"/>
          </a:xfrm>
          <a:noFill/>
          <a:ln>
            <a:noFill/>
          </a:ln>
        </p:spPr>
        <p:txBody>
          <a:bodyPr/>
          <a:lstStyle>
            <a:lvl1pPr algn="r">
              <a:defRPr sz="1000">
                <a:solidFill>
                  <a:srgbClr val="177D38"/>
                </a:solidFill>
              </a:defRPr>
            </a:lvl1pPr>
          </a:lstStyle>
          <a:p>
            <a:fld id="{68CDBAF2-F266-C14C-8ABF-54B90D837FA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643477" y="1"/>
            <a:ext cx="11571103" cy="457199"/>
            <a:chOff x="0" y="0"/>
            <a:chExt cx="9153144" cy="2658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53144" cy="59267"/>
            </a:xfrm>
            <a:prstGeom prst="rect">
              <a:avLst/>
            </a:prstGeom>
            <a:solidFill>
              <a:srgbClr val="177D38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54343"/>
              <a:ext cx="9153144" cy="68411"/>
            </a:xfrm>
            <a:prstGeom prst="rect">
              <a:avLst/>
            </a:prstGeom>
            <a:solidFill>
              <a:srgbClr val="66A67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118532"/>
              <a:ext cx="9153144" cy="50123"/>
            </a:xfrm>
            <a:prstGeom prst="rect">
              <a:avLst/>
            </a:prstGeom>
            <a:solidFill>
              <a:srgbClr val="105A2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160866"/>
              <a:ext cx="9153144" cy="104985"/>
            </a:xfrm>
            <a:prstGeom prst="rect">
              <a:avLst/>
            </a:prstGeom>
            <a:solidFill>
              <a:srgbClr val="38915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 dirty="0"/>
            </a:p>
          </p:txBody>
        </p:sp>
      </p:grpSp>
      <p:pic>
        <p:nvPicPr>
          <p:cNvPr id="39" name="Picture 38" descr="APM logo [300dpi], lar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70"/>
            <a:ext cx="612455" cy="457869"/>
          </a:xfrm>
          <a:prstGeom prst="rect">
            <a:avLst/>
          </a:prstGeom>
        </p:spPr>
      </p:pic>
      <p:sp>
        <p:nvSpPr>
          <p:cNvPr id="47" name="TextBox 46"/>
          <p:cNvSpPr txBox="1"/>
          <p:nvPr userDrawn="1"/>
        </p:nvSpPr>
        <p:spPr>
          <a:xfrm>
            <a:off x="120651" y="6534094"/>
            <a:ext cx="84553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kern="1200" dirty="0">
                <a:solidFill>
                  <a:srgbClr val="105A25"/>
                </a:solidFill>
                <a:latin typeface="+mn-lt"/>
                <a:ea typeface="+mn-ea"/>
                <a:cs typeface="+mn-cs"/>
              </a:rPr>
              <a:t>Academy of Consultation-Liaison Psychiatry</a:t>
            </a:r>
            <a:endParaRPr lang="en-US" sz="1000" b="0" dirty="0">
              <a:solidFill>
                <a:srgbClr val="105A2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41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0FCCA-04C4-44C6-934F-045E2DA26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80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DBAF2-F266-C14C-8ABF-54B90D837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10363200" cy="1447800"/>
          </a:xfrm>
        </p:spPr>
        <p:txBody>
          <a:bodyPr/>
          <a:lstStyle/>
          <a:p>
            <a:pPr eaLnBrk="1" hangingPunct="1"/>
            <a:r>
              <a:rPr lang="en-US" altLang="en-US" dirty="0"/>
              <a:t>Scientific Writing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3979" y="3505200"/>
            <a:ext cx="10451432" cy="23622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b="1" dirty="0"/>
              <a:t>Theodore A. Stern, MD</a:t>
            </a:r>
            <a:r>
              <a:rPr lang="en-US" sz="1800" dirty="0"/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Chief, Avery D. Weisman Psychiatric Consultation Service, &amp; Director, Office for Clinical Careers,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Massachusetts General Hospital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Ned H. </a:t>
            </a:r>
            <a:r>
              <a:rPr lang="en-US" sz="1800" dirty="0" err="1"/>
              <a:t>Cassem</a:t>
            </a:r>
            <a:r>
              <a:rPr lang="en-US" sz="1800" dirty="0"/>
              <a:t> Professor of Psychiatry in the field of Psychosomatic Medicine/Consultation,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Harvard Medical School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Editor-in-Chief, </a:t>
            </a:r>
            <a:r>
              <a:rPr lang="en-US" sz="1800" i="1" dirty="0"/>
              <a:t>Psychosomatics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endParaRPr lang="en-US" sz="900" i="1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charset="2"/>
              <a:buNone/>
              <a:defRPr/>
            </a:pPr>
            <a:r>
              <a:rPr lang="en-US" sz="1800" dirty="0"/>
              <a:t>Version of March 15, 2019</a:t>
            </a:r>
          </a:p>
        </p:txBody>
      </p:sp>
    </p:spTree>
    <p:extLst>
      <p:ext uri="{BB962C8B-B14F-4D97-AF65-F5344CB8AC3E}">
        <p14:creationId xmlns:p14="http://schemas.microsoft.com/office/powerpoint/2010/main" val="4066051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10363200" cy="5257800"/>
          </a:xfrm>
        </p:spPr>
        <p:txBody>
          <a:bodyPr/>
          <a:lstStyle/>
          <a:p>
            <a:pPr eaLnBrk="1" hangingPunct="1"/>
            <a:r>
              <a:rPr lang="en-US" altLang="en-US"/>
              <a:t>Make it substantive, structured, and brief</a:t>
            </a:r>
          </a:p>
          <a:p>
            <a:pPr lvl="1" eaLnBrk="1" hangingPunct="1"/>
            <a:r>
              <a:rPr lang="en-US" altLang="en-US"/>
              <a:t>Background</a:t>
            </a:r>
          </a:p>
          <a:p>
            <a:pPr lvl="2" eaLnBrk="1" hangingPunct="1"/>
            <a:r>
              <a:rPr lang="en-US" altLang="en-US"/>
              <a:t>Tell what was known and why you did the study</a:t>
            </a:r>
          </a:p>
          <a:p>
            <a:pPr lvl="1" eaLnBrk="1" hangingPunct="1"/>
            <a:r>
              <a:rPr lang="en-US" altLang="en-US"/>
              <a:t>Objective</a:t>
            </a:r>
          </a:p>
          <a:p>
            <a:pPr lvl="2" eaLnBrk="1" hangingPunct="1"/>
            <a:r>
              <a:rPr lang="en-US" altLang="en-US"/>
              <a:t>Tell what you hoped to learn or find</a:t>
            </a:r>
          </a:p>
          <a:p>
            <a:pPr lvl="1" eaLnBrk="1" hangingPunct="1"/>
            <a:r>
              <a:rPr lang="en-US" altLang="en-US"/>
              <a:t>Methods</a:t>
            </a:r>
          </a:p>
          <a:p>
            <a:pPr lvl="2" eaLnBrk="1" hangingPunct="1"/>
            <a:r>
              <a:rPr lang="en-US" altLang="en-US"/>
              <a:t>Tell how the study was done</a:t>
            </a:r>
          </a:p>
          <a:p>
            <a:pPr lvl="1" eaLnBrk="1" hangingPunct="1"/>
            <a:r>
              <a:rPr lang="en-US" altLang="en-US"/>
              <a:t>Results</a:t>
            </a:r>
          </a:p>
          <a:p>
            <a:pPr lvl="2" eaLnBrk="1" hangingPunct="1"/>
            <a:r>
              <a:rPr lang="en-US" altLang="en-US"/>
              <a:t>Tell what you found</a:t>
            </a:r>
          </a:p>
          <a:p>
            <a:pPr lvl="1" eaLnBrk="1" hangingPunct="1"/>
            <a:r>
              <a:rPr lang="en-US" altLang="en-US"/>
              <a:t>Conclusions</a:t>
            </a:r>
          </a:p>
          <a:p>
            <a:pPr lvl="2" eaLnBrk="1" hangingPunct="1"/>
            <a:r>
              <a:rPr lang="en-US" altLang="en-US"/>
              <a:t>Describe the implications for practice</a:t>
            </a:r>
          </a:p>
        </p:txBody>
      </p:sp>
    </p:spTree>
    <p:extLst>
      <p:ext uri="{BB962C8B-B14F-4D97-AF65-F5344CB8AC3E}">
        <p14:creationId xmlns:p14="http://schemas.microsoft.com/office/powerpoint/2010/main" val="275821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Tell what you set out to do and why</a:t>
            </a:r>
          </a:p>
          <a:p>
            <a:pPr eaLnBrk="1" hangingPunct="1"/>
            <a:r>
              <a:rPr lang="en-US" altLang="en-US"/>
              <a:t>Provide the prevalence and severity of the problem</a:t>
            </a:r>
          </a:p>
          <a:p>
            <a:pPr eaLnBrk="1" hangingPunct="1"/>
            <a:r>
              <a:rPr lang="en-US" altLang="en-US"/>
              <a:t>Briefly discuss prior research</a:t>
            </a:r>
          </a:p>
          <a:p>
            <a:pPr lvl="1" eaLnBrk="1" hangingPunct="1"/>
            <a:r>
              <a:rPr lang="en-US" altLang="en-US"/>
              <a:t>Highlight conflicting viewpoints</a:t>
            </a:r>
          </a:p>
          <a:p>
            <a:pPr eaLnBrk="1" hangingPunct="1"/>
            <a:r>
              <a:rPr lang="en-US" altLang="en-US"/>
              <a:t>State the purpose and hypothesis</a:t>
            </a:r>
          </a:p>
        </p:txBody>
      </p:sp>
    </p:spTree>
    <p:extLst>
      <p:ext uri="{BB962C8B-B14F-4D97-AF65-F5344CB8AC3E}">
        <p14:creationId xmlns:p14="http://schemas.microsoft.com/office/powerpoint/2010/main" val="2846924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Tell how you did the study</a:t>
            </a:r>
          </a:p>
          <a:p>
            <a:pPr eaLnBrk="1" hangingPunct="1"/>
            <a:r>
              <a:rPr lang="en-US" altLang="en-US"/>
              <a:t>Describe the design</a:t>
            </a:r>
          </a:p>
          <a:p>
            <a:pPr eaLnBrk="1" hangingPunct="1"/>
            <a:r>
              <a:rPr lang="en-US" altLang="en-US"/>
              <a:t>Tell how subjects were recruited</a:t>
            </a:r>
          </a:p>
          <a:p>
            <a:pPr eaLnBrk="1" hangingPunct="1"/>
            <a:r>
              <a:rPr lang="en-US" altLang="en-US"/>
              <a:t>Provide characteristics of the sample</a:t>
            </a:r>
          </a:p>
          <a:p>
            <a:pPr eaLnBrk="1" hangingPunct="1"/>
            <a:r>
              <a:rPr lang="en-US" altLang="en-US"/>
              <a:t>Provide inclusion and exclusion criteria</a:t>
            </a:r>
          </a:p>
          <a:p>
            <a:pPr eaLnBrk="1" hangingPunct="1"/>
            <a:r>
              <a:rPr lang="en-US" altLang="en-US"/>
              <a:t>Describe the study setting</a:t>
            </a:r>
          </a:p>
        </p:txBody>
      </p:sp>
    </p:spTree>
    <p:extLst>
      <p:ext uri="{BB962C8B-B14F-4D97-AF65-F5344CB8AC3E}">
        <p14:creationId xmlns:p14="http://schemas.microsoft.com/office/powerpoint/2010/main" val="3372740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Design</a:t>
            </a:r>
          </a:p>
          <a:p>
            <a:pPr eaLnBrk="1" hangingPunct="1"/>
            <a:r>
              <a:rPr lang="en-US" altLang="en-US"/>
              <a:t>Sample (subjects)</a:t>
            </a:r>
          </a:p>
          <a:p>
            <a:pPr eaLnBrk="1" hangingPunct="1"/>
            <a:r>
              <a:rPr lang="en-US" altLang="en-US"/>
              <a:t>Procedure (treatment)</a:t>
            </a:r>
          </a:p>
          <a:p>
            <a:pPr eaLnBrk="1" hangingPunct="1"/>
            <a:r>
              <a:rPr lang="en-US" altLang="en-US"/>
              <a:t>Variables and instruments</a:t>
            </a:r>
          </a:p>
          <a:p>
            <a:pPr eaLnBrk="1" hangingPunct="1"/>
            <a:r>
              <a:rPr lang="en-US" altLang="en-US"/>
              <a:t>Data collection</a:t>
            </a:r>
          </a:p>
          <a:p>
            <a:pPr eaLnBrk="1" hangingPunct="1"/>
            <a:r>
              <a:rPr lang="en-US" altLang="en-US"/>
              <a:t>Treatment of data</a:t>
            </a:r>
          </a:p>
          <a:p>
            <a:pPr eaLnBrk="1" hangingPunct="1"/>
            <a:r>
              <a:rPr lang="en-US" altLang="en-US"/>
              <a:t>Data analysis (statistical analysis)</a:t>
            </a:r>
          </a:p>
        </p:txBody>
      </p:sp>
    </p:spTree>
    <p:extLst>
      <p:ext uri="{BB962C8B-B14F-4D97-AF65-F5344CB8AC3E}">
        <p14:creationId xmlns:p14="http://schemas.microsoft.com/office/powerpoint/2010/main" val="1867070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Discussion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Place the findings in the context of previous work</a:t>
            </a:r>
          </a:p>
          <a:p>
            <a:pPr eaLnBrk="1" hangingPunct="1"/>
            <a:r>
              <a:rPr lang="en-US" altLang="en-US"/>
              <a:t>Tell if you agree/disagree with previously published research &amp; theories</a:t>
            </a:r>
          </a:p>
          <a:p>
            <a:pPr eaLnBrk="1" hangingPunct="1"/>
            <a:r>
              <a:rPr lang="en-US" altLang="en-US"/>
              <a:t>Discuss the limitations of the study</a:t>
            </a:r>
          </a:p>
          <a:p>
            <a:pPr eaLnBrk="1" hangingPunct="1"/>
            <a:r>
              <a:rPr lang="en-US" altLang="en-US"/>
              <a:t>Provide clinical implications of the study</a:t>
            </a:r>
          </a:p>
        </p:txBody>
      </p:sp>
    </p:spTree>
    <p:extLst>
      <p:ext uri="{BB962C8B-B14F-4D97-AF65-F5344CB8AC3E}">
        <p14:creationId xmlns:p14="http://schemas.microsoft.com/office/powerpoint/2010/main" val="3024672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Summarize your results</a:t>
            </a:r>
          </a:p>
          <a:p>
            <a:pPr eaLnBrk="1" hangingPunct="1"/>
            <a:r>
              <a:rPr lang="en-US" altLang="en-US"/>
              <a:t>Clarify the significance of your results</a:t>
            </a:r>
          </a:p>
        </p:txBody>
      </p:sp>
    </p:spTree>
    <p:extLst>
      <p:ext uri="{BB962C8B-B14F-4D97-AF65-F5344CB8AC3E}">
        <p14:creationId xmlns:p14="http://schemas.microsoft.com/office/powerpoint/2010/main" val="104448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Bibliography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Provide relevant (and current) references</a:t>
            </a:r>
          </a:p>
          <a:p>
            <a:pPr eaLnBrk="1" hangingPunct="1"/>
            <a:r>
              <a:rPr lang="en-US" altLang="en-US"/>
              <a:t>Use the appropriate reference format for your submission</a:t>
            </a:r>
          </a:p>
          <a:p>
            <a:pPr lvl="1" eaLnBrk="1" hangingPunct="1"/>
            <a:r>
              <a:rPr lang="en-US" altLang="en-US"/>
              <a:t>Dracup K, Bryan-Brown CW: The three R’s: Reading, writing, and research. Am J Crit Care, 1994; 3: 328-330.</a:t>
            </a:r>
          </a:p>
          <a:p>
            <a:pPr lvl="1" eaLnBrk="1" hangingPunct="1"/>
            <a:r>
              <a:rPr lang="en-US" altLang="en-US"/>
              <a:t>Daroff RB, Rossi A, Stevens-Ross LM, Rowland LP: Suggestions to authors. Neurology. 1995; 45: 199-201.</a:t>
            </a:r>
          </a:p>
        </p:txBody>
      </p:sp>
    </p:spTree>
    <p:extLst>
      <p:ext uri="{BB962C8B-B14F-4D97-AF65-F5344CB8AC3E}">
        <p14:creationId xmlns:p14="http://schemas.microsoft.com/office/powerpoint/2010/main" val="1084105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Literature Review: Outline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Introduce the topic</a:t>
            </a:r>
          </a:p>
          <a:p>
            <a:pPr eaLnBrk="1" hangingPunct="1"/>
            <a:r>
              <a:rPr lang="en-US" altLang="en-US" dirty="0"/>
              <a:t>Provide relevant history</a:t>
            </a:r>
          </a:p>
          <a:p>
            <a:pPr eaLnBrk="1" hangingPunct="1"/>
            <a:r>
              <a:rPr lang="en-US" altLang="en-US" dirty="0"/>
              <a:t>Critically review the literature</a:t>
            </a:r>
          </a:p>
          <a:p>
            <a:pPr eaLnBrk="1" hangingPunct="1"/>
            <a:r>
              <a:rPr lang="en-US" altLang="en-US" dirty="0"/>
              <a:t>Discuss the differential diagnosis</a:t>
            </a:r>
          </a:p>
          <a:p>
            <a:pPr eaLnBrk="1" hangingPunct="1"/>
            <a:r>
              <a:rPr lang="en-US" altLang="en-US" dirty="0"/>
              <a:t>Review the pathophysiology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97600" y="1981200"/>
            <a:ext cx="5080000" cy="4114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Discuss the significance of the findings</a:t>
            </a:r>
          </a:p>
          <a:p>
            <a:r>
              <a:rPr lang="en-US" altLang="en-US"/>
              <a:t>Review the treatment alternatives</a:t>
            </a:r>
          </a:p>
          <a:p>
            <a:r>
              <a:rPr lang="en-US" altLang="en-US"/>
              <a:t>Summarize the key points</a:t>
            </a:r>
          </a:p>
          <a:p>
            <a:r>
              <a:rPr lang="en-US" altLang="en-US"/>
              <a:t>Provide a conclusion</a:t>
            </a:r>
          </a:p>
          <a:p>
            <a:r>
              <a:rPr lang="en-US" altLang="en-US"/>
              <a:t>Provide references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3498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Start Small: Make it Do-able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Start with a case report…</a:t>
            </a:r>
          </a:p>
        </p:txBody>
      </p:sp>
    </p:spTree>
    <p:extLst>
      <p:ext uri="{BB962C8B-B14F-4D97-AF65-F5344CB8AC3E}">
        <p14:creationId xmlns:p14="http://schemas.microsoft.com/office/powerpoint/2010/main" val="35496952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Case Reports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668000" cy="4114800"/>
          </a:xfrm>
        </p:spPr>
        <p:txBody>
          <a:bodyPr/>
          <a:lstStyle/>
          <a:p>
            <a:pPr eaLnBrk="1" hangingPunct="1"/>
            <a:r>
              <a:rPr lang="en-US" altLang="en-US"/>
              <a:t>Determine if more than one case is required</a:t>
            </a:r>
          </a:p>
          <a:p>
            <a:pPr eaLnBrk="1" hangingPunct="1"/>
            <a:r>
              <a:rPr lang="en-US" altLang="en-US"/>
              <a:t>Be cognizant of word restrictions (600-1800)</a:t>
            </a:r>
          </a:p>
          <a:p>
            <a:pPr eaLnBrk="1" hangingPunct="1"/>
            <a:r>
              <a:rPr lang="en-US" altLang="en-US"/>
              <a:t>Attempt to have an on-off-on trial</a:t>
            </a:r>
          </a:p>
          <a:p>
            <a:pPr eaLnBrk="1" hangingPunct="1"/>
            <a:r>
              <a:rPr lang="en-US" altLang="en-US"/>
              <a:t>Employ a workable structure</a:t>
            </a:r>
          </a:p>
          <a:p>
            <a:pPr lvl="1" eaLnBrk="1" hangingPunct="1"/>
            <a:r>
              <a:rPr lang="en-US" altLang="en-US"/>
              <a:t>Introduction: 1/2 page</a:t>
            </a:r>
          </a:p>
          <a:p>
            <a:pPr lvl="1" eaLnBrk="1" hangingPunct="1"/>
            <a:r>
              <a:rPr lang="en-US" altLang="en-US"/>
              <a:t>Case: 1-2 pages</a:t>
            </a:r>
          </a:p>
          <a:p>
            <a:pPr lvl="1" eaLnBrk="1" hangingPunct="1"/>
            <a:r>
              <a:rPr lang="en-US" altLang="en-US"/>
              <a:t>Discussion: 2-3 pages</a:t>
            </a:r>
          </a:p>
          <a:p>
            <a:pPr lvl="1" eaLnBrk="1" hangingPunct="1"/>
            <a:r>
              <a:rPr lang="en-US" altLang="en-US"/>
              <a:t>References: 10-15</a:t>
            </a:r>
          </a:p>
        </p:txBody>
      </p:sp>
    </p:spTree>
    <p:extLst>
      <p:ext uri="{BB962C8B-B14F-4D97-AF65-F5344CB8AC3E}">
        <p14:creationId xmlns:p14="http://schemas.microsoft.com/office/powerpoint/2010/main" val="157102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Disclosures and Conflicts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Dr. Stern is an employee of the Academy of Psychosomatic Medicine and receives a salary for serving as the Editor-in-Chief of</a:t>
            </a:r>
            <a:r>
              <a:rPr lang="en-US" altLang="en-US" i="1"/>
              <a:t> Psychosomatics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Dr. Stern has received grants from Elsevier for editing textbooks on psychiatry (and in particular on psychosomatic medicine).</a:t>
            </a:r>
          </a:p>
          <a:p>
            <a:pPr lvl="1" eaLnBrk="1" hangingPunct="1"/>
            <a:r>
              <a:rPr lang="en-US" altLang="en-US" i="1"/>
              <a:t>Massachusetts General Hospital Comprehensive Clinical Psychiatry, 2/e</a:t>
            </a:r>
          </a:p>
          <a:p>
            <a:pPr lvl="1" eaLnBrk="1" hangingPunct="1"/>
            <a:r>
              <a:rPr lang="en-US" altLang="en-US" i="1"/>
              <a:t>Massachusetts General Hospital Handbook of General Hospital Psychiatry, 6/e 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008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Book Reviews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r>
              <a:rPr lang="en-US" altLang="en-US" dirty="0"/>
              <a:t>Who is it for?</a:t>
            </a:r>
          </a:p>
          <a:p>
            <a:r>
              <a:rPr lang="en-US" altLang="en-US" dirty="0"/>
              <a:t>What are its limitations?</a:t>
            </a:r>
          </a:p>
          <a:p>
            <a:r>
              <a:rPr lang="en-US" altLang="en-US" dirty="0"/>
              <a:t>Did you like it?</a:t>
            </a:r>
          </a:p>
          <a:p>
            <a:r>
              <a:rPr lang="en-US" altLang="en-US" dirty="0"/>
              <a:t>What are it’s strong points?</a:t>
            </a:r>
          </a:p>
          <a:p>
            <a:r>
              <a:rPr lang="en-US" altLang="en-US" dirty="0"/>
              <a:t>What does it cover?</a:t>
            </a:r>
          </a:p>
          <a:p>
            <a:r>
              <a:rPr lang="en-US" altLang="en-US" dirty="0"/>
              <a:t>What does it omit?</a:t>
            </a:r>
          </a:p>
          <a:p>
            <a:r>
              <a:rPr lang="en-US" altLang="en-US" dirty="0"/>
              <a:t>Is it multi-authored?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97600" y="1981200"/>
            <a:ext cx="5080000" cy="4114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Do you recommend it?</a:t>
            </a:r>
          </a:p>
          <a:p>
            <a:r>
              <a:rPr lang="en-US" altLang="en-US" dirty="0"/>
              <a:t>What does each chapter cover?</a:t>
            </a:r>
          </a:p>
          <a:p>
            <a:r>
              <a:rPr lang="en-US" altLang="en-US" dirty="0"/>
              <a:t>What is the writing style like?</a:t>
            </a:r>
          </a:p>
          <a:p>
            <a:r>
              <a:rPr lang="en-US" altLang="en-US" dirty="0"/>
              <a:t>Is it comprehensive?</a:t>
            </a:r>
          </a:p>
          <a:p>
            <a:r>
              <a:rPr lang="en-US" altLang="en-US" dirty="0"/>
              <a:t>Is it current?</a:t>
            </a:r>
            <a:br>
              <a:rPr lang="en-US" altLang="en-US" dirty="0"/>
            </a:br>
            <a:r>
              <a:rPr lang="en-US" altLang="en-US" dirty="0"/>
              <a:t>Are you sure you want to write a negative review?</a:t>
            </a:r>
          </a:p>
        </p:txBody>
      </p:sp>
    </p:spTree>
    <p:extLst>
      <p:ext uri="{BB962C8B-B14F-4D97-AF65-F5344CB8AC3E}">
        <p14:creationId xmlns:p14="http://schemas.microsoft.com/office/powerpoint/2010/main" val="4845846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Understand the Peer-Review Process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process to determine:</a:t>
            </a:r>
          </a:p>
          <a:p>
            <a:pPr lvl="1" eaLnBrk="1" hangingPunct="1"/>
            <a:r>
              <a:rPr lang="en-US" altLang="en-US"/>
              <a:t>Originality, validity, and significance</a:t>
            </a:r>
          </a:p>
          <a:p>
            <a:pPr eaLnBrk="1" hangingPunct="1"/>
            <a:r>
              <a:rPr lang="en-US" altLang="en-US"/>
              <a:t>Usually involves 2-4 “experts”</a:t>
            </a:r>
          </a:p>
          <a:p>
            <a:pPr lvl="1" eaLnBrk="1" hangingPunct="1"/>
            <a:r>
              <a:rPr lang="en-US" altLang="en-US"/>
              <a:t>Members of an editorial board</a:t>
            </a:r>
          </a:p>
          <a:p>
            <a:pPr lvl="1" eaLnBrk="1" hangingPunct="1"/>
            <a:r>
              <a:rPr lang="en-US" altLang="en-US"/>
              <a:t>Authors of articles on the subject in the journal to which you are submitting an article</a:t>
            </a:r>
          </a:p>
          <a:p>
            <a:pPr lvl="1" eaLnBrk="1" hangingPunct="1"/>
            <a:r>
              <a:rPr lang="en-US" altLang="en-US"/>
              <a:t>Co-workers of experts</a:t>
            </a:r>
          </a:p>
        </p:txBody>
      </p:sp>
    </p:spTree>
    <p:extLst>
      <p:ext uri="{BB962C8B-B14F-4D97-AF65-F5344CB8AC3E}">
        <p14:creationId xmlns:p14="http://schemas.microsoft.com/office/powerpoint/2010/main" val="138207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 for Peer Reviewers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r>
              <a:rPr lang="en-US" altLang="en-US" dirty="0"/>
              <a:t>Is the hypothesis clearly stated?</a:t>
            </a:r>
          </a:p>
          <a:p>
            <a:r>
              <a:rPr lang="en-US" altLang="en-US" dirty="0"/>
              <a:t>Is the methodology sound?</a:t>
            </a:r>
          </a:p>
          <a:p>
            <a:r>
              <a:rPr lang="en-US" altLang="en-US" dirty="0"/>
              <a:t>Are the results clearly presented?</a:t>
            </a:r>
          </a:p>
          <a:p>
            <a:r>
              <a:rPr lang="en-US" altLang="en-US" dirty="0"/>
              <a:t>Are the conclusions valid?</a:t>
            </a:r>
          </a:p>
          <a:p>
            <a:r>
              <a:rPr lang="en-US" altLang="en-US" dirty="0"/>
              <a:t>Are the findings new?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197600" y="1981200"/>
            <a:ext cx="5080000" cy="4114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Is the bibliography relevant and current?</a:t>
            </a:r>
          </a:p>
          <a:p>
            <a:r>
              <a:rPr lang="en-US" altLang="en-US" dirty="0"/>
              <a:t>Is the article appropriate for the journal?</a:t>
            </a:r>
          </a:p>
          <a:p>
            <a:r>
              <a:rPr lang="en-US" altLang="en-US" dirty="0"/>
              <a:t>Is a statistical consultant necessary?</a:t>
            </a:r>
          </a:p>
          <a:p>
            <a:r>
              <a:rPr lang="en-US" altLang="en-US" dirty="0"/>
              <a:t>Do you recommend revision and/or publication?</a:t>
            </a:r>
          </a:p>
        </p:txBody>
      </p:sp>
    </p:spTree>
    <p:extLst>
      <p:ext uri="{BB962C8B-B14F-4D97-AF65-F5344CB8AC3E}">
        <p14:creationId xmlns:p14="http://schemas.microsoft.com/office/powerpoint/2010/main" val="29984540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Response to a Request for Revision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Respond to comments of reviewers in detail</a:t>
            </a:r>
          </a:p>
          <a:p>
            <a:pPr eaLnBrk="1" hangingPunct="1"/>
            <a:r>
              <a:rPr lang="en-US" altLang="en-US"/>
              <a:t>Make necessary changes</a:t>
            </a:r>
          </a:p>
          <a:p>
            <a:pPr eaLnBrk="1" hangingPunct="1"/>
            <a:r>
              <a:rPr lang="en-US" altLang="en-US"/>
              <a:t>Write detailed cover letter</a:t>
            </a:r>
          </a:p>
          <a:p>
            <a:pPr lvl="1" eaLnBrk="1" hangingPunct="1"/>
            <a:r>
              <a:rPr lang="en-US" altLang="en-US"/>
              <a:t>Tell what changes were made</a:t>
            </a:r>
          </a:p>
          <a:p>
            <a:pPr lvl="1" eaLnBrk="1" hangingPunct="1"/>
            <a:r>
              <a:rPr lang="en-US" altLang="en-US"/>
              <a:t>Tell where changes were made</a:t>
            </a:r>
          </a:p>
          <a:p>
            <a:pPr lvl="1" eaLnBrk="1" hangingPunct="1"/>
            <a:r>
              <a:rPr lang="en-US" altLang="en-US"/>
              <a:t>Tell why some changes were not made</a:t>
            </a:r>
          </a:p>
          <a:p>
            <a:pPr lvl="1" eaLnBrk="1" hangingPunct="1"/>
            <a:r>
              <a:rPr lang="en-US" altLang="en-US"/>
              <a:t>Send copy with “tracking changes” highlighted</a:t>
            </a:r>
          </a:p>
          <a:p>
            <a:pPr eaLnBrk="1" hangingPunct="1"/>
            <a:r>
              <a:rPr lang="en-US" altLang="en-US"/>
              <a:t>Don’t be petty</a:t>
            </a:r>
          </a:p>
          <a:p>
            <a:pPr lvl="1"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5840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 of Authorship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11074400" cy="4114800"/>
          </a:xfrm>
        </p:spPr>
        <p:txBody>
          <a:bodyPr/>
          <a:lstStyle/>
          <a:p>
            <a:pPr eaLnBrk="1" hangingPunct="1"/>
            <a:r>
              <a:rPr lang="en-US" altLang="en-US"/>
              <a:t>Decide who is, and who is nor, an author</a:t>
            </a:r>
          </a:p>
          <a:p>
            <a:pPr lvl="1" eaLnBrk="1" hangingPunct="1"/>
            <a:r>
              <a:rPr lang="en-US" altLang="en-US"/>
              <a:t>Requirements include:</a:t>
            </a:r>
          </a:p>
          <a:p>
            <a:pPr lvl="2" eaLnBrk="1" hangingPunct="1"/>
            <a:r>
              <a:rPr lang="en-US" altLang="en-US"/>
              <a:t>Participation in the work and the writing</a:t>
            </a:r>
          </a:p>
          <a:p>
            <a:pPr lvl="2" eaLnBrk="1" hangingPunct="1"/>
            <a:r>
              <a:rPr lang="en-US" altLang="en-US"/>
              <a:t>Assumption of public responsibility for the conclusions</a:t>
            </a:r>
          </a:p>
          <a:p>
            <a:pPr lvl="2" eaLnBrk="1" hangingPunct="1"/>
            <a:r>
              <a:rPr lang="en-US" altLang="en-US"/>
              <a:t>Willingness to submit the data on which the study is based</a:t>
            </a:r>
          </a:p>
          <a:p>
            <a:pPr eaLnBrk="1" hangingPunct="1"/>
            <a:r>
              <a:rPr lang="en-US" altLang="en-US"/>
              <a:t>Honorary authorship is intellectually dishonest</a:t>
            </a:r>
          </a:p>
          <a:p>
            <a:pPr lvl="1" eaLnBrk="1" hangingPunct="1"/>
            <a:r>
              <a:rPr lang="en-US" altLang="en-US"/>
              <a:t>Being a laboratory or departmental sponsor and (last) author are not mutually exclusive </a:t>
            </a:r>
          </a:p>
        </p:txBody>
      </p:sp>
    </p:spTree>
    <p:extLst>
      <p:ext uri="{BB962C8B-B14F-4D97-AF65-F5344CB8AC3E}">
        <p14:creationId xmlns:p14="http://schemas.microsoft.com/office/powerpoint/2010/main" val="1773175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Order of Authorship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676400"/>
            <a:ext cx="11480800" cy="4800600"/>
          </a:xfrm>
        </p:spPr>
        <p:txBody>
          <a:bodyPr/>
          <a:lstStyle/>
          <a:p>
            <a:pPr eaLnBrk="1" hangingPunct="1"/>
            <a:r>
              <a:rPr lang="en-US" altLang="en-US"/>
              <a:t>The first author is that person who contributed most to the work</a:t>
            </a:r>
          </a:p>
          <a:p>
            <a:pPr lvl="1" eaLnBrk="1" hangingPunct="1"/>
            <a:r>
              <a:rPr lang="en-US" altLang="en-US"/>
              <a:t>An author is a person who writes</a:t>
            </a:r>
          </a:p>
          <a:p>
            <a:pPr lvl="1" eaLnBrk="1" hangingPunct="1"/>
            <a:r>
              <a:rPr lang="en-US" altLang="en-US"/>
              <a:t>The sequence of author listing is determined by the relative contributions to the work</a:t>
            </a:r>
          </a:p>
          <a:p>
            <a:pPr lvl="2" eaLnBrk="1" hangingPunct="1"/>
            <a:r>
              <a:rPr lang="en-US" altLang="en-US"/>
              <a:t>e.g., involving creation of the idea, performance of the study, analysis of the data, and writing of the first draft</a:t>
            </a:r>
          </a:p>
          <a:p>
            <a:pPr eaLnBrk="1" hangingPunct="1"/>
            <a:r>
              <a:rPr lang="en-US" altLang="en-US"/>
              <a:t>Decisions about authorship should be made as early as possible</a:t>
            </a:r>
          </a:p>
          <a:p>
            <a:pPr lvl="1" eaLnBrk="1" hangingPunct="1"/>
            <a:r>
              <a:rPr lang="en-US" altLang="en-US"/>
              <a:t>Disagreements should be resolved by the principals</a:t>
            </a:r>
          </a:p>
        </p:txBody>
      </p:sp>
    </p:spTree>
    <p:extLst>
      <p:ext uri="{BB962C8B-B14F-4D97-AF65-F5344CB8AC3E}">
        <p14:creationId xmlns:p14="http://schemas.microsoft.com/office/powerpoint/2010/main" val="9523717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General Writing Suggestions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952582" y="1752600"/>
            <a:ext cx="5221045" cy="4525963"/>
          </a:xfrm>
        </p:spPr>
        <p:txBody>
          <a:bodyPr/>
          <a:lstStyle/>
          <a:p>
            <a:r>
              <a:rPr lang="en-US" altLang="en-US" dirty="0"/>
              <a:t>Listen to the rhythm of your sentences</a:t>
            </a:r>
          </a:p>
          <a:p>
            <a:r>
              <a:rPr lang="en-US" altLang="en-US" dirty="0"/>
              <a:t>Avoid qualifiers</a:t>
            </a:r>
          </a:p>
          <a:p>
            <a:r>
              <a:rPr lang="en-US" altLang="en-US" dirty="0"/>
              <a:t>Remember grammatical rules</a:t>
            </a:r>
          </a:p>
          <a:p>
            <a:r>
              <a:rPr lang="en-US" altLang="en-US" dirty="0"/>
              <a:t>Pay attention to the way your paper looks</a:t>
            </a:r>
          </a:p>
          <a:p>
            <a:r>
              <a:rPr lang="en-US" altLang="en-US" dirty="0"/>
              <a:t>Revise and rewrite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0" y="1752601"/>
            <a:ext cx="5221045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Construct an outline</a:t>
            </a:r>
          </a:p>
          <a:p>
            <a:r>
              <a:rPr lang="en-US" altLang="en-US" dirty="0"/>
              <a:t>Omit needless words</a:t>
            </a:r>
          </a:p>
          <a:p>
            <a:r>
              <a:rPr lang="en-US" altLang="en-US" dirty="0"/>
              <a:t>Whenever possible, use the active voice</a:t>
            </a:r>
          </a:p>
          <a:p>
            <a:r>
              <a:rPr lang="en-US" altLang="en-US" dirty="0"/>
              <a:t>Try to use interesting language</a:t>
            </a:r>
          </a:p>
          <a:p>
            <a:r>
              <a:rPr lang="en-US" altLang="en-US" dirty="0"/>
              <a:t>Write in a natural way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512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Specific Writing Suggestions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952582" y="1752600"/>
            <a:ext cx="5221045" cy="4525963"/>
          </a:xfrm>
        </p:spPr>
        <p:txBody>
          <a:bodyPr/>
          <a:lstStyle/>
          <a:p>
            <a:r>
              <a:rPr lang="en-US" altLang="en-US" dirty="0"/>
              <a:t>Punctuation goes inside quotation marks</a:t>
            </a:r>
          </a:p>
          <a:p>
            <a:r>
              <a:rPr lang="en-US" altLang="en-US" dirty="0"/>
              <a:t>Don’t justify right margin</a:t>
            </a:r>
          </a:p>
          <a:p>
            <a:r>
              <a:rPr lang="en-US" altLang="en-US" dirty="0"/>
              <a:t>Double space throughout</a:t>
            </a:r>
          </a:p>
          <a:p>
            <a:r>
              <a:rPr lang="en-US" altLang="en-US" dirty="0"/>
              <a:t>Use proper citation style for journal </a:t>
            </a:r>
          </a:p>
          <a:p>
            <a:pPr lvl="1"/>
            <a:r>
              <a:rPr lang="en-US" altLang="en-US" dirty="0"/>
              <a:t>e.g., Stern</a:t>
            </a:r>
            <a:r>
              <a:rPr lang="en-US" altLang="en-US" baseline="30000" dirty="0"/>
              <a:t>2</a:t>
            </a:r>
            <a:r>
              <a:rPr lang="en-US" altLang="en-US" dirty="0"/>
              <a:t>; Hackett (3)</a:t>
            </a:r>
          </a:p>
          <a:p>
            <a:r>
              <a:rPr lang="en-US" altLang="en-US" dirty="0"/>
              <a:t>Use appropriate units of measurement</a:t>
            </a:r>
          </a:p>
          <a:p>
            <a:pPr lvl="1"/>
            <a:r>
              <a:rPr lang="en-US" altLang="en-US" dirty="0"/>
              <a:t>e.g., mm Hg, </a:t>
            </a:r>
            <a:r>
              <a:rPr lang="en-US" altLang="en-US" dirty="0" err="1"/>
              <a:t>mEq</a:t>
            </a:r>
            <a:r>
              <a:rPr lang="en-US" altLang="en-US" dirty="0"/>
              <a:t>/L</a:t>
            </a:r>
          </a:p>
          <a:p>
            <a:pPr marL="0" indent="0" eaLnBrk="1" hangingPunct="1">
              <a:buNone/>
            </a:pPr>
            <a:endParaRPr lang="en-US" alt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2000" y="1752601"/>
            <a:ext cx="5221045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Spell out #s &lt; 10</a:t>
            </a:r>
          </a:p>
          <a:p>
            <a:pPr lvl="1"/>
            <a:r>
              <a:rPr lang="en-US" altLang="en-US" dirty="0"/>
              <a:t>e.g., nine</a:t>
            </a:r>
          </a:p>
          <a:p>
            <a:r>
              <a:rPr lang="en-US" altLang="en-US" dirty="0"/>
              <a:t>Use #s for items &gt; 10</a:t>
            </a:r>
          </a:p>
          <a:p>
            <a:pPr lvl="1"/>
            <a:r>
              <a:rPr lang="en-US" altLang="en-US" dirty="0"/>
              <a:t>12 not twelve, unless it starts a sentence</a:t>
            </a:r>
          </a:p>
          <a:p>
            <a:r>
              <a:rPr lang="en-US" altLang="en-US" dirty="0"/>
              <a:t>Use % symbol with #s, and </a:t>
            </a:r>
            <a:r>
              <a:rPr lang="en-US" altLang="en-US" dirty="0" err="1"/>
              <a:t>percents</a:t>
            </a:r>
            <a:r>
              <a:rPr lang="en-US" altLang="en-US" dirty="0"/>
              <a:t> with numbers</a:t>
            </a:r>
          </a:p>
          <a:p>
            <a:pPr lvl="1"/>
            <a:r>
              <a:rPr lang="en-US" altLang="en-US" dirty="0"/>
              <a:t>e.g., nine percent; 12%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0448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Additional Writing Suggestions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769600" cy="4114800"/>
          </a:xfrm>
        </p:spPr>
        <p:txBody>
          <a:bodyPr/>
          <a:lstStyle/>
          <a:p>
            <a:pPr eaLnBrk="1" hangingPunct="1"/>
            <a:r>
              <a:rPr lang="en-US" altLang="en-US"/>
              <a:t>Edit carefully</a:t>
            </a:r>
          </a:p>
          <a:p>
            <a:pPr eaLnBrk="1" hangingPunct="1"/>
            <a:r>
              <a:rPr lang="en-US" altLang="en-US"/>
              <a:t>Avoid repetition</a:t>
            </a:r>
          </a:p>
          <a:p>
            <a:pPr eaLnBrk="1" hangingPunct="1"/>
            <a:r>
              <a:rPr lang="en-US" altLang="en-US"/>
              <a:t>Use a spell checker</a:t>
            </a:r>
          </a:p>
          <a:p>
            <a:pPr eaLnBrk="1" hangingPunct="1"/>
            <a:r>
              <a:rPr lang="en-US" altLang="en-US"/>
              <a:t>Use tables sparingly</a:t>
            </a:r>
          </a:p>
          <a:p>
            <a:pPr lvl="1" eaLnBrk="1" hangingPunct="1"/>
            <a:r>
              <a:rPr lang="en-US" altLang="en-US"/>
              <a:t>Don’t use tables for simple lists</a:t>
            </a:r>
          </a:p>
          <a:p>
            <a:pPr lvl="1" eaLnBrk="1" hangingPunct="1"/>
            <a:r>
              <a:rPr lang="en-US" altLang="en-US"/>
              <a:t>Don’t repeat content from the text in tables</a:t>
            </a:r>
          </a:p>
          <a:p>
            <a:pPr eaLnBrk="1" hangingPunct="1"/>
            <a:r>
              <a:rPr lang="en-US" altLang="en-US"/>
              <a:t>Spell out words the first time, then abbreviate</a:t>
            </a:r>
          </a:p>
        </p:txBody>
      </p:sp>
    </p:spTree>
    <p:extLst>
      <p:ext uri="{BB962C8B-B14F-4D97-AF65-F5344CB8AC3E}">
        <p14:creationId xmlns:p14="http://schemas.microsoft.com/office/powerpoint/2010/main" val="2678388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49944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Samples of Substituted Phrases</a:t>
            </a:r>
            <a:br>
              <a:rPr lang="en-US" altLang="en-US" dirty="0"/>
            </a:br>
            <a:r>
              <a:rPr lang="en-US" altLang="en-US" sz="2000" dirty="0" err="1"/>
              <a:t>Daroff</a:t>
            </a:r>
            <a:r>
              <a:rPr lang="en-US" altLang="en-US" sz="2000" dirty="0"/>
              <a:t> RB, Rossi A, Stevens-Ross LM, Rowland LP: Suggestions to authors. Neurology 1995; 45: 199-201</a:t>
            </a:r>
            <a:r>
              <a:rPr lang="en-US" altLang="en-US" dirty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1"/>
            <a:ext cx="4855285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 considerable amount of</a:t>
            </a:r>
          </a:p>
          <a:p>
            <a:pPr lvl="1" eaLnBrk="1" hangingPunct="1"/>
            <a:r>
              <a:rPr lang="en-US" altLang="en-US" dirty="0"/>
              <a:t>many, much</a:t>
            </a:r>
          </a:p>
          <a:p>
            <a:pPr eaLnBrk="1" hangingPunct="1"/>
            <a:r>
              <a:rPr lang="en-US" altLang="en-US" dirty="0"/>
              <a:t>a great number of times</a:t>
            </a:r>
          </a:p>
          <a:p>
            <a:pPr lvl="1" eaLnBrk="1" hangingPunct="1"/>
            <a:r>
              <a:rPr lang="en-US" altLang="en-US" dirty="0"/>
              <a:t>often</a:t>
            </a:r>
          </a:p>
          <a:p>
            <a:pPr eaLnBrk="1" hangingPunct="1"/>
            <a:r>
              <a:rPr lang="en-US" altLang="en-US" dirty="0"/>
              <a:t>a majority of</a:t>
            </a:r>
          </a:p>
          <a:p>
            <a:pPr lvl="1" eaLnBrk="1" hangingPunct="1"/>
            <a:r>
              <a:rPr lang="en-US" altLang="en-US" dirty="0"/>
              <a:t>most</a:t>
            </a:r>
          </a:p>
          <a:p>
            <a:pPr eaLnBrk="1" hangingPunct="1"/>
            <a:r>
              <a:rPr lang="en-US" altLang="en-US" dirty="0"/>
              <a:t>a small number of</a:t>
            </a:r>
          </a:p>
          <a:p>
            <a:pPr lvl="1" eaLnBrk="1" hangingPunct="1"/>
            <a:r>
              <a:rPr lang="en-US" altLang="en-US" dirty="0"/>
              <a:t>a few</a:t>
            </a:r>
          </a:p>
          <a:p>
            <a:pPr eaLnBrk="1" hangingPunct="1"/>
            <a:r>
              <a:rPr lang="en-US" altLang="en-US" dirty="0"/>
              <a:t>along the likes of</a:t>
            </a:r>
          </a:p>
          <a:p>
            <a:pPr lvl="1" eaLnBrk="1" hangingPunct="1"/>
            <a:r>
              <a:rPr lang="en-US" altLang="en-US" dirty="0"/>
              <a:t>like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82663" y="1634262"/>
            <a:ext cx="485528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7063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Lucida Grande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177D38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are of the same opinion</a:t>
            </a:r>
          </a:p>
          <a:p>
            <a:pPr lvl="1"/>
            <a:r>
              <a:rPr lang="en-US" altLang="en-US" dirty="0"/>
              <a:t>agree</a:t>
            </a:r>
          </a:p>
          <a:p>
            <a:r>
              <a:rPr lang="en-US" altLang="en-US" dirty="0"/>
              <a:t>at this point in time</a:t>
            </a:r>
          </a:p>
          <a:p>
            <a:pPr lvl="1"/>
            <a:r>
              <a:rPr lang="en-US" altLang="en-US" dirty="0"/>
              <a:t>now</a:t>
            </a:r>
          </a:p>
          <a:p>
            <a:r>
              <a:rPr lang="en-US" altLang="en-US" dirty="0"/>
              <a:t>based on the fact that</a:t>
            </a:r>
          </a:p>
          <a:p>
            <a:pPr lvl="1"/>
            <a:r>
              <a:rPr lang="en-US" altLang="en-US" dirty="0"/>
              <a:t>because</a:t>
            </a:r>
          </a:p>
          <a:p>
            <a:r>
              <a:rPr lang="en-US" altLang="en-US" dirty="0"/>
              <a:t>in the event that</a:t>
            </a:r>
          </a:p>
          <a:p>
            <a:pPr lvl="1"/>
            <a:r>
              <a:rPr lang="en-US" altLang="en-US" dirty="0"/>
              <a:t>if</a:t>
            </a:r>
          </a:p>
          <a:p>
            <a:r>
              <a:rPr lang="en-US" altLang="en-US" dirty="0"/>
              <a:t>in the not too distant future</a:t>
            </a:r>
          </a:p>
          <a:p>
            <a:pPr lvl="1"/>
            <a:r>
              <a:rPr lang="en-US" altLang="en-US" dirty="0"/>
              <a:t>soon</a:t>
            </a:r>
          </a:p>
        </p:txBody>
      </p:sp>
    </p:spTree>
    <p:extLst>
      <p:ext uri="{BB962C8B-B14F-4D97-AF65-F5344CB8AC3E}">
        <p14:creationId xmlns:p14="http://schemas.microsoft.com/office/powerpoint/2010/main" val="375017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Scientific Writing: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38400"/>
            <a:ext cx="10363200" cy="3657600"/>
          </a:xfrm>
        </p:spPr>
        <p:txBody>
          <a:bodyPr/>
          <a:lstStyle/>
          <a:p>
            <a:pPr eaLnBrk="1" hangingPunct="1"/>
            <a:r>
              <a:rPr lang="en-US" altLang="en-US"/>
              <a:t>Review the importance of writing</a:t>
            </a:r>
          </a:p>
          <a:p>
            <a:pPr eaLnBrk="1" hangingPunct="1"/>
            <a:r>
              <a:rPr lang="en-US" altLang="en-US"/>
              <a:t>Describe the nature, scope, and outcomes derived from writing seminars</a:t>
            </a:r>
          </a:p>
          <a:p>
            <a:pPr eaLnBrk="1" hangingPunct="1"/>
            <a:r>
              <a:rPr lang="en-US" altLang="en-US"/>
              <a:t>Propose strategies for successful writing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517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Conclusions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Editing provides mentorship</a:t>
            </a:r>
          </a:p>
          <a:p>
            <a:pPr eaLnBrk="1" hangingPunct="1"/>
            <a:r>
              <a:rPr lang="en-US" altLang="en-US"/>
              <a:t>Writing skills can be learned </a:t>
            </a:r>
          </a:p>
          <a:p>
            <a:pPr lvl="1" eaLnBrk="1" hangingPunct="1"/>
            <a:r>
              <a:rPr lang="en-US" altLang="en-US"/>
              <a:t>Writing gets easier</a:t>
            </a:r>
          </a:p>
          <a:p>
            <a:pPr eaLnBrk="1" hangingPunct="1"/>
            <a:r>
              <a:rPr lang="en-US" altLang="en-US"/>
              <a:t>Writing facilitates other opportunities </a:t>
            </a:r>
          </a:p>
        </p:txBody>
      </p:sp>
    </p:spTree>
    <p:extLst>
      <p:ext uri="{BB962C8B-B14F-4D97-AF65-F5344CB8AC3E}">
        <p14:creationId xmlns:p14="http://schemas.microsoft.com/office/powerpoint/2010/main" val="24180667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Outlining and Writing a Scholarly Work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Have you seen any interesting cases?</a:t>
            </a:r>
          </a:p>
          <a:p>
            <a:r>
              <a:rPr lang="en-US" altLang="en-US"/>
              <a:t>Can you tell us what is interesting about them to you/others?</a:t>
            </a:r>
          </a:p>
          <a:p>
            <a:r>
              <a:rPr lang="en-US" altLang="en-US"/>
              <a:t>Who would be interested in reading your work?</a:t>
            </a:r>
          </a:p>
          <a:p>
            <a:r>
              <a:rPr lang="en-US" altLang="en-US"/>
              <a:t>Do you know the parameters?</a:t>
            </a:r>
          </a:p>
          <a:p>
            <a:endParaRPr lang="en-US" altLang="en-US"/>
          </a:p>
          <a:p>
            <a:r>
              <a:rPr lang="en-US" altLang="en-US"/>
              <a:t>Create an outline</a:t>
            </a:r>
          </a:p>
          <a:p>
            <a:r>
              <a:rPr lang="en-US" altLang="en-US"/>
              <a:t>Don’t insist on being/sounding perfect</a:t>
            </a:r>
          </a:p>
          <a:p>
            <a:pPr lvl="1"/>
            <a:r>
              <a:rPr lang="en-US" altLang="en-US"/>
              <a:t>Be prepared to edit (and to have your work edited)</a:t>
            </a:r>
          </a:p>
          <a:p>
            <a:pPr lvl="1"/>
            <a:r>
              <a:rPr lang="en-US" altLang="en-US"/>
              <a:t>Enlist collaborators</a:t>
            </a:r>
          </a:p>
        </p:txBody>
      </p:sp>
    </p:spTree>
    <p:extLst>
      <p:ext uri="{BB962C8B-B14F-4D97-AF65-F5344CB8AC3E}">
        <p14:creationId xmlns:p14="http://schemas.microsoft.com/office/powerpoint/2010/main" val="4651833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Thank You…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Have fun writing the next draft…</a:t>
            </a:r>
          </a:p>
        </p:txBody>
      </p:sp>
    </p:spTree>
    <p:extLst>
      <p:ext uri="{BB962C8B-B14F-4D97-AF65-F5344CB8AC3E}">
        <p14:creationId xmlns:p14="http://schemas.microsoft.com/office/powerpoint/2010/main" val="226637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Importance of Writing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Disseminates valuable information</a:t>
            </a:r>
          </a:p>
          <a:p>
            <a:pPr eaLnBrk="1" hangingPunct="1"/>
            <a:r>
              <a:rPr lang="en-US" altLang="en-US" dirty="0"/>
              <a:t>Allows for mastery of a subject</a:t>
            </a:r>
          </a:p>
          <a:p>
            <a:pPr eaLnBrk="1" hangingPunct="1"/>
            <a:r>
              <a:rPr lang="en-US" altLang="en-US" dirty="0"/>
              <a:t>Provides a wealth of opportunities</a:t>
            </a:r>
          </a:p>
          <a:p>
            <a:pPr lvl="1" eaLnBrk="1" hangingPunct="1"/>
            <a:r>
              <a:rPr lang="en-US" altLang="en-US" dirty="0"/>
              <a:t>referrals, research grants, lectures, and travel</a:t>
            </a:r>
          </a:p>
          <a:p>
            <a:pPr eaLnBrk="1" hangingPunct="1"/>
            <a:r>
              <a:rPr lang="en-US" altLang="en-US" dirty="0"/>
              <a:t>Facilitates further mentoring</a:t>
            </a:r>
          </a:p>
        </p:txBody>
      </p:sp>
    </p:spTree>
    <p:extLst>
      <p:ext uri="{BB962C8B-B14F-4D97-AF65-F5344CB8AC3E}">
        <p14:creationId xmlns:p14="http://schemas.microsoft.com/office/powerpoint/2010/main" val="258092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Writing Seminars: Goals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encourage participants to write</a:t>
            </a:r>
          </a:p>
          <a:p>
            <a:pPr lvl="1" eaLnBrk="1" hangingPunct="1"/>
            <a:r>
              <a:rPr lang="en-US" altLang="en-US"/>
              <a:t>and to submit articles to peer-reviewed journals</a:t>
            </a:r>
          </a:p>
          <a:p>
            <a:pPr eaLnBrk="1" hangingPunct="1"/>
            <a:r>
              <a:rPr lang="en-US" altLang="en-US"/>
              <a:t>To enhance skills</a:t>
            </a:r>
          </a:p>
          <a:p>
            <a:pPr lvl="1" eaLnBrk="1" hangingPunct="1"/>
            <a:r>
              <a:rPr lang="en-US" altLang="en-US"/>
              <a:t>reviewing, editing, and writing</a:t>
            </a:r>
          </a:p>
          <a:p>
            <a:pPr eaLnBrk="1" hangingPunct="1"/>
            <a:r>
              <a:rPr lang="en-US" altLang="en-US"/>
              <a:t>To gain an understanding of the process</a:t>
            </a:r>
          </a:p>
          <a:p>
            <a:pPr lvl="1" eaLnBrk="1" hangingPunct="1"/>
            <a:r>
              <a:rPr lang="en-US" altLang="en-US"/>
              <a:t>collaboration, peer-review, and well planned efforts</a:t>
            </a:r>
          </a:p>
          <a:p>
            <a:pPr lvl="2" eaLnBrk="1" hangingPunct="1"/>
            <a:r>
              <a:rPr lang="en-US" altLang="en-US"/>
              <a:t>e.g., the agricultural model</a:t>
            </a:r>
          </a:p>
        </p:txBody>
      </p:sp>
    </p:spTree>
    <p:extLst>
      <p:ext uri="{BB962C8B-B14F-4D97-AF65-F5344CB8AC3E}">
        <p14:creationId xmlns:p14="http://schemas.microsoft.com/office/powerpoint/2010/main" val="2444050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Obstacles to Scholarly Writing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Resistance</a:t>
            </a:r>
          </a:p>
          <a:p>
            <a:pPr eaLnBrk="1" hangingPunct="1"/>
            <a:r>
              <a:rPr lang="en-US" altLang="en-US"/>
              <a:t>Inadequate preparation and organization</a:t>
            </a:r>
          </a:p>
          <a:p>
            <a:pPr eaLnBrk="1" hangingPunct="1"/>
            <a:r>
              <a:rPr lang="en-US" altLang="en-US"/>
              <a:t>Not understanding who is the right audience</a:t>
            </a:r>
          </a:p>
          <a:p>
            <a:pPr eaLnBrk="1" hangingPunct="1"/>
            <a:r>
              <a:rPr lang="en-US" altLang="en-US"/>
              <a:t>Writing style, language, and grammar</a:t>
            </a:r>
          </a:p>
          <a:p>
            <a:pPr eaLnBrk="1" hangingPunct="1"/>
            <a:r>
              <a:rPr lang="en-US" altLang="en-US"/>
              <a:t>Conflicts over authorship (and order)</a:t>
            </a:r>
          </a:p>
          <a:p>
            <a:pPr eaLnBrk="1" hangingPunct="1"/>
            <a:r>
              <a:rPr lang="en-US" altLang="en-US"/>
              <a:t>Inadequate editorial support</a:t>
            </a:r>
          </a:p>
        </p:txBody>
      </p:sp>
    </p:spTree>
    <p:extLst>
      <p:ext uri="{BB962C8B-B14F-4D97-AF65-F5344CB8AC3E}">
        <p14:creationId xmlns:p14="http://schemas.microsoft.com/office/powerpoint/2010/main" val="493897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479034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Greasing the Wheels: </a:t>
            </a:r>
            <a:br>
              <a:rPr lang="en-US" altLang="en-US" dirty="0"/>
            </a:br>
            <a:r>
              <a:rPr lang="en-US" altLang="en-US" dirty="0"/>
              <a:t>Review the “Information for Authors” Pages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871200" cy="4953000"/>
          </a:xfrm>
        </p:spPr>
        <p:txBody>
          <a:bodyPr/>
          <a:lstStyle/>
          <a:p>
            <a:pPr eaLnBrk="1" hangingPunct="1"/>
            <a:r>
              <a:rPr lang="en-US" altLang="en-US"/>
              <a:t>Manuscript criteria</a:t>
            </a:r>
          </a:p>
          <a:p>
            <a:pPr lvl="1" eaLnBrk="1" hangingPunct="1"/>
            <a:r>
              <a:rPr lang="en-US" altLang="en-US"/>
              <a:t>Original articles, special articles, regular articles, case reports, and letters to the editors</a:t>
            </a:r>
          </a:p>
          <a:p>
            <a:pPr eaLnBrk="1" hangingPunct="1"/>
            <a:r>
              <a:rPr lang="en-US" altLang="en-US"/>
              <a:t>Cover letter</a:t>
            </a:r>
          </a:p>
          <a:p>
            <a:pPr lvl="1" eaLnBrk="1" hangingPunct="1"/>
            <a:r>
              <a:rPr lang="en-US" altLang="en-US"/>
              <a:t>Copyright, authorship and responsibility, disclosure of commercial interests, patient anonymity, and informed consent</a:t>
            </a:r>
          </a:p>
          <a:p>
            <a:pPr eaLnBrk="1" hangingPunct="1"/>
            <a:r>
              <a:rPr lang="en-US" altLang="en-US"/>
              <a:t>Manuscript preparation</a:t>
            </a:r>
          </a:p>
          <a:p>
            <a:pPr lvl="1" eaLnBrk="1" hangingPunct="1"/>
            <a:r>
              <a:rPr lang="en-US" altLang="en-US"/>
              <a:t>Titles, style of writing, informed consent, abstract, tables, figures, and references</a:t>
            </a:r>
          </a:p>
        </p:txBody>
      </p:sp>
    </p:spTree>
    <p:extLst>
      <p:ext uri="{BB962C8B-B14F-4D97-AF65-F5344CB8AC3E}">
        <p14:creationId xmlns:p14="http://schemas.microsoft.com/office/powerpoint/2010/main" val="142121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General Strategies for Writing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016000" y="1981200"/>
            <a:ext cx="10566400" cy="4114800"/>
          </a:xfrm>
        </p:spPr>
        <p:txBody>
          <a:bodyPr/>
          <a:lstStyle/>
          <a:p>
            <a:pPr eaLnBrk="1" hangingPunct="1"/>
            <a:r>
              <a:rPr lang="en-US" altLang="en-US"/>
              <a:t>Find a subject that interests you and read about it</a:t>
            </a:r>
          </a:p>
          <a:p>
            <a:pPr eaLnBrk="1" hangingPunct="1"/>
            <a:r>
              <a:rPr lang="en-US" altLang="en-US"/>
              <a:t>Critically review the literature</a:t>
            </a:r>
          </a:p>
          <a:p>
            <a:pPr lvl="1" eaLnBrk="1" hangingPunct="1"/>
            <a:r>
              <a:rPr lang="en-US" altLang="en-US"/>
              <a:t>Authors, year, sample size, population, methodological problems, and implications</a:t>
            </a:r>
          </a:p>
          <a:p>
            <a:pPr eaLnBrk="1" hangingPunct="1"/>
            <a:r>
              <a:rPr lang="en-US" altLang="en-US"/>
              <a:t>Establish your audience</a:t>
            </a:r>
          </a:p>
          <a:p>
            <a:pPr lvl="1" eaLnBrk="1" hangingPunct="1"/>
            <a:r>
              <a:rPr lang="en-US" altLang="en-US"/>
              <a:t>Consider collaboration</a:t>
            </a:r>
          </a:p>
          <a:p>
            <a:pPr eaLnBrk="1" hangingPunct="1"/>
            <a:r>
              <a:rPr lang="en-US" altLang="en-US"/>
              <a:t>Create an outline</a:t>
            </a:r>
          </a:p>
        </p:txBody>
      </p:sp>
    </p:spTree>
    <p:extLst>
      <p:ext uri="{BB962C8B-B14F-4D97-AF65-F5344CB8AC3E}">
        <p14:creationId xmlns:p14="http://schemas.microsoft.com/office/powerpoint/2010/main" val="367278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Organization of an Article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</a:t>
            </a:r>
          </a:p>
          <a:p>
            <a:pPr eaLnBrk="1" hangingPunct="1"/>
            <a:r>
              <a:rPr lang="en-US" altLang="en-US"/>
              <a:t>Introduction</a:t>
            </a:r>
          </a:p>
          <a:p>
            <a:pPr eaLnBrk="1" hangingPunct="1"/>
            <a:r>
              <a:rPr lang="en-US" altLang="en-US"/>
              <a:t>Methods</a:t>
            </a:r>
          </a:p>
          <a:p>
            <a:pPr eaLnBrk="1" hangingPunct="1"/>
            <a:r>
              <a:rPr lang="en-US" altLang="en-US"/>
              <a:t>Results</a:t>
            </a:r>
          </a:p>
          <a:p>
            <a:pPr eaLnBrk="1" hangingPunct="1"/>
            <a:r>
              <a:rPr lang="en-US" altLang="en-US"/>
              <a:t>Discussion</a:t>
            </a:r>
          </a:p>
          <a:p>
            <a:pPr eaLnBrk="1" hangingPunct="1"/>
            <a:r>
              <a:rPr lang="en-US" altLang="en-US"/>
              <a:t>Conclusion</a:t>
            </a:r>
          </a:p>
          <a:p>
            <a:pPr eaLnBrk="1" hangingPunct="1"/>
            <a:r>
              <a:rPr lang="en-US" altLang="en-US"/>
              <a:t>Bibliography</a:t>
            </a:r>
          </a:p>
        </p:txBody>
      </p:sp>
    </p:spTree>
    <p:extLst>
      <p:ext uri="{BB962C8B-B14F-4D97-AF65-F5344CB8AC3E}">
        <p14:creationId xmlns:p14="http://schemas.microsoft.com/office/powerpoint/2010/main" val="2430009216"/>
      </p:ext>
    </p:extLst>
  </p:cSld>
  <p:clrMapOvr>
    <a:masterClrMapping/>
  </p:clrMapOvr>
</p:sld>
</file>

<file path=ppt/theme/theme1.xml><?xml version="1.0" encoding="utf-8"?>
<a:theme xmlns:a="http://schemas.openxmlformats.org/drawingml/2006/main" name="ACLP template">
  <a:themeElements>
    <a:clrScheme name="Custom 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CCC33"/>
      </a:accent1>
      <a:accent2>
        <a:srgbClr val="0066CC"/>
      </a:accent2>
      <a:accent3>
        <a:srgbClr val="3399CC"/>
      </a:accent3>
      <a:accent4>
        <a:srgbClr val="99CC66"/>
      </a:accent4>
      <a:accent5>
        <a:srgbClr val="666666"/>
      </a:accent5>
      <a:accent6>
        <a:srgbClr val="3185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2C9C77E-7F59-4562-AC6A-C6F3C96BAC6A}" vid="{B8FB10BF-8001-47BC-9267-63EA1BB6F6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1B7F35BAB62E459D559428A31CA9C2" ma:contentTypeVersion="10" ma:contentTypeDescription="Create a new document." ma:contentTypeScope="" ma:versionID="3c0ad1c1f9012030e844f7ca56ceb058">
  <xsd:schema xmlns:xsd="http://www.w3.org/2001/XMLSchema" xmlns:xs="http://www.w3.org/2001/XMLSchema" xmlns:p="http://schemas.microsoft.com/office/2006/metadata/properties" xmlns:ns2="7f3cf475-0395-4332-a22f-87d7b85be7f2" xmlns:ns3="d5af13c4-72b1-41c9-8507-7e9ed24d93ac" targetNamespace="http://schemas.microsoft.com/office/2006/metadata/properties" ma:root="true" ma:fieldsID="f0f0d6400a7b3e3f33f8772d7a208be3" ns2:_="" ns3:_="">
    <xsd:import namespace="7f3cf475-0395-4332-a22f-87d7b85be7f2"/>
    <xsd:import namespace="d5af13c4-72b1-41c9-8507-7e9ed24d93a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cf475-0395-4332-a22f-87d7b85be7f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f13c4-72b1-41c9-8507-7e9ed24d93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B2A905-58EE-4950-9C62-3AC6953C32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3cf475-0395-4332-a22f-87d7b85be7f2"/>
    <ds:schemaRef ds:uri="d5af13c4-72b1-41c9-8507-7e9ed24d93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60AA4B-0C74-43BA-862E-50B2110804B8}">
  <ds:schemaRefs>
    <ds:schemaRef ds:uri="7f3cf475-0395-4332-a22f-87d7b85be7f2"/>
    <ds:schemaRef ds:uri="http://purl.org/dc/elements/1.1/"/>
    <ds:schemaRef ds:uri="http://purl.org/dc/dcmitype/"/>
    <ds:schemaRef ds:uri="http://schemas.microsoft.com/office/infopath/2007/PartnerControls"/>
    <ds:schemaRef ds:uri="d5af13c4-72b1-41c9-8507-7e9ed24d93ac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CF9EE7F-82E1-4A4A-ACA8-B0A781BE49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ACLP template</Template>
  <TotalTime>9</TotalTime>
  <Words>1428</Words>
  <Application>Microsoft Office PowerPoint</Application>
  <PresentationFormat>Widescreen</PresentationFormat>
  <Paragraphs>279</Paragraphs>
  <Slides>32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Lucida Grande</vt:lpstr>
      <vt:lpstr>Times New Roman</vt:lpstr>
      <vt:lpstr>Wingdings</vt:lpstr>
      <vt:lpstr>ACLP template</vt:lpstr>
      <vt:lpstr>Scientific Writing </vt:lpstr>
      <vt:lpstr>Disclosures and Conflicts</vt:lpstr>
      <vt:lpstr>Scientific Writing: Outline</vt:lpstr>
      <vt:lpstr>The Importance of Writing</vt:lpstr>
      <vt:lpstr>Writing Seminars: Goals</vt:lpstr>
      <vt:lpstr>Obstacles to Scholarly Writing</vt:lpstr>
      <vt:lpstr>Greasing the Wheels:  Review the “Information for Authors” Pages</vt:lpstr>
      <vt:lpstr>General Strategies for Writing</vt:lpstr>
      <vt:lpstr>Organization of an Article</vt:lpstr>
      <vt:lpstr>Abstract</vt:lpstr>
      <vt:lpstr>Introduction</vt:lpstr>
      <vt:lpstr>Methods</vt:lpstr>
      <vt:lpstr>Results</vt:lpstr>
      <vt:lpstr>Discussion</vt:lpstr>
      <vt:lpstr>Conclusion</vt:lpstr>
      <vt:lpstr>Bibliography</vt:lpstr>
      <vt:lpstr>Literature Review: Outline</vt:lpstr>
      <vt:lpstr>Start Small: Make it Do-able</vt:lpstr>
      <vt:lpstr>Case Reports</vt:lpstr>
      <vt:lpstr>Book Reviews</vt:lpstr>
      <vt:lpstr>Understand the Peer-Review Process</vt:lpstr>
      <vt:lpstr>Questions for Peer Reviewers</vt:lpstr>
      <vt:lpstr>Response to a Request for Revision</vt:lpstr>
      <vt:lpstr>Order of Authorship</vt:lpstr>
      <vt:lpstr>Order of Authorship</vt:lpstr>
      <vt:lpstr>General Writing Suggestions</vt:lpstr>
      <vt:lpstr>Specific Writing Suggestions</vt:lpstr>
      <vt:lpstr>Additional Writing Suggestions</vt:lpstr>
      <vt:lpstr>Samples of Substituted Phrases Daroff RB, Rossi A, Stevens-Ross LM, Rowland LP: Suggestions to authors. Neurology 1995; 45: 199-201 </vt:lpstr>
      <vt:lpstr>Conclusions</vt:lpstr>
      <vt:lpstr>Outlining and Writing a Scholarly Work</vt:lpstr>
      <vt:lpstr>Thank You…</vt:lpstr>
    </vt:vector>
  </TitlesOfParts>
  <Company>Mount Sinai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Ernst, Carrie</dc:creator>
  <cp:lastModifiedBy>Desan, Paul</cp:lastModifiedBy>
  <cp:revision>7</cp:revision>
  <dcterms:created xsi:type="dcterms:W3CDTF">2017-12-19T17:46:22Z</dcterms:created>
  <dcterms:modified xsi:type="dcterms:W3CDTF">2019-03-15T20:21:02Z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0x010100381B7F35BAB62E459D559428A31CA9C2</vt:lpwstr>
  </property>
</Properties>
</file>