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96"/>
  </p:notesMasterIdLst>
  <p:handoutMasterIdLst>
    <p:handoutMasterId r:id="rId97"/>
  </p:handoutMasterIdLst>
  <p:sldIdLst>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1" r:id="rId69"/>
    <p:sldId id="322" r:id="rId70"/>
    <p:sldId id="323" r:id="rId71"/>
    <p:sldId id="324" r:id="rId72"/>
    <p:sldId id="325" r:id="rId73"/>
    <p:sldId id="326" r:id="rId74"/>
    <p:sldId id="327" r:id="rId75"/>
    <p:sldId id="328" r:id="rId76"/>
    <p:sldId id="329" r:id="rId77"/>
    <p:sldId id="330" r:id="rId78"/>
    <p:sldId id="331" r:id="rId79"/>
    <p:sldId id="332" r:id="rId80"/>
    <p:sldId id="333" r:id="rId81"/>
    <p:sldId id="334" r:id="rId82"/>
    <p:sldId id="335" r:id="rId83"/>
    <p:sldId id="336" r:id="rId84"/>
    <p:sldId id="337" r:id="rId85"/>
    <p:sldId id="338" r:id="rId86"/>
    <p:sldId id="339" r:id="rId87"/>
    <p:sldId id="340" r:id="rId88"/>
    <p:sldId id="341" r:id="rId89"/>
    <p:sldId id="342" r:id="rId90"/>
    <p:sldId id="343" r:id="rId91"/>
    <p:sldId id="344" r:id="rId92"/>
    <p:sldId id="345" r:id="rId93"/>
    <p:sldId id="346" r:id="rId94"/>
    <p:sldId id="347" r:id="rId9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28" userDrawn="1">
          <p15:clr>
            <a:srgbClr val="A4A3A4"/>
          </p15:clr>
        </p15:guide>
        <p15:guide id="2" pos="38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FFDE"/>
    <a:srgbClr val="81D297"/>
    <a:srgbClr val="177D38"/>
    <a:srgbClr val="66A677"/>
    <a:srgbClr val="105A25"/>
    <a:srgbClr val="38915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6170" autoAdjust="0"/>
  </p:normalViewPr>
  <p:slideViewPr>
    <p:cSldViewPr snapToGrid="0" snapToObjects="1" showGuides="1">
      <p:cViewPr varScale="1">
        <p:scale>
          <a:sx n="59" d="100"/>
          <a:sy n="59" d="100"/>
        </p:scale>
        <p:origin x="1056" y="66"/>
      </p:cViewPr>
      <p:guideLst>
        <p:guide orient="horz" pos="4228"/>
        <p:guide pos="384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slide" Target="slides/slide80.xml"/><Relationship Id="rId89" Type="http://schemas.openxmlformats.org/officeDocument/2006/relationships/slide" Target="slides/slide85.xml"/><Relationship Id="rId97" Type="http://schemas.openxmlformats.org/officeDocument/2006/relationships/handoutMaster" Target="handoutMasters/handoutMaster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slide" Target="slides/slide83.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slide" Target="slides/slide86.xml"/><Relationship Id="rId95" Type="http://schemas.openxmlformats.org/officeDocument/2006/relationships/slide" Target="slides/slide9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80009BD-8F19-0B44-8E85-44C88B02A425}" type="datetimeFigureOut">
              <a:rPr lang="en-US" smtClean="0"/>
              <a:t>6/24/2019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F5F82E-548B-494F-89A6-3B3ADDAECC67}" type="slidenum">
              <a:rPr lang="en-US" smtClean="0"/>
              <a:t>‹#›</a:t>
            </a:fld>
            <a:endParaRPr lang="en-US"/>
          </a:p>
        </p:txBody>
      </p:sp>
    </p:spTree>
    <p:extLst>
      <p:ext uri="{BB962C8B-B14F-4D97-AF65-F5344CB8AC3E}">
        <p14:creationId xmlns:p14="http://schemas.microsoft.com/office/powerpoint/2010/main" val="17701107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4CD39A-F679-DF43-BBE4-8BF4AC45CCF4}" type="datetimeFigureOut">
              <a:rPr lang="en-US" smtClean="0"/>
              <a:t>6/24/2019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5259CE-35B4-F249-A2D4-2A860B274D7B}" type="slidenum">
              <a:rPr lang="en-US" smtClean="0"/>
              <a:t>‹#›</a:t>
            </a:fld>
            <a:endParaRPr lang="en-US"/>
          </a:p>
        </p:txBody>
      </p:sp>
    </p:spTree>
    <p:extLst>
      <p:ext uri="{BB962C8B-B14F-4D97-AF65-F5344CB8AC3E}">
        <p14:creationId xmlns:p14="http://schemas.microsoft.com/office/powerpoint/2010/main" val="190701226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Richardson RD, Engel CC . Evaluation and management of medically unexplained physical symptoms. Neurologist. 2004 ;10(1):18-30.</a:t>
            </a: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4</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13</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latin typeface="+mn-lt"/>
              </a:rPr>
              <a:t>Patients with Somatic Symptom disorder are often convinced that their suffering comes from some type of presumably undetected and untreated physical disease state.</a:t>
            </a:r>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14</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latin typeface="+mn-lt"/>
              </a:rPr>
              <a:t>Patients suffering from alexithymia, are unable to articulate their internal feeling states in words.  They may, therefore, express their feeling through somatic (physical) complaints.</a:t>
            </a:r>
          </a:p>
          <a:p>
            <a:endParaRPr lang="en-US" dirty="0"/>
          </a:p>
          <a:p>
            <a:r>
              <a:rPr lang="en-US" dirty="0"/>
              <a:t>Sifneos PE.  The prevalence of 'alexithymic' characteristics in psychosomatic patients.  Psychother Psychosom. 1973;22(2):255-62.</a:t>
            </a: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15</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lvl="1"/>
            <a:r>
              <a:rPr lang="en-US" b="1" dirty="0">
                <a:latin typeface="+mn-lt"/>
              </a:rPr>
              <a:t>DSM-IV TR Criteria</a:t>
            </a:r>
            <a:endParaRPr lang="en-US" sz="1600" b="1" dirty="0">
              <a:latin typeface="+mn-lt"/>
            </a:endParaRPr>
          </a:p>
          <a:p>
            <a:pPr lvl="2"/>
            <a:r>
              <a:rPr lang="en-US" b="1" dirty="0">
                <a:latin typeface="+mn-lt"/>
              </a:rPr>
              <a:t>Multiple recurring physical complaints that begin before age 30</a:t>
            </a:r>
            <a:endParaRPr lang="en-US" sz="1400" b="1" dirty="0">
              <a:latin typeface="+mn-lt"/>
            </a:endParaRPr>
          </a:p>
          <a:p>
            <a:pPr lvl="2"/>
            <a:r>
              <a:rPr lang="en-US" b="1" dirty="0">
                <a:latin typeface="+mn-lt"/>
              </a:rPr>
              <a:t>All 4 of the following criteria at some point</a:t>
            </a:r>
            <a:endParaRPr lang="en-US" sz="1400" b="1" dirty="0">
              <a:latin typeface="+mn-lt"/>
            </a:endParaRPr>
          </a:p>
          <a:p>
            <a:pPr lvl="2"/>
            <a:r>
              <a:rPr lang="en-US" b="1" dirty="0">
                <a:latin typeface="+mn-lt"/>
              </a:rPr>
              <a:t>4 pain symptoms</a:t>
            </a:r>
          </a:p>
          <a:p>
            <a:pPr lvl="3"/>
            <a:r>
              <a:rPr lang="en-US" dirty="0">
                <a:latin typeface="+mn-lt"/>
              </a:rPr>
              <a:t>History of pain related to at least four different sites or functions.</a:t>
            </a:r>
            <a:endParaRPr lang="en-US" sz="1000" dirty="0">
              <a:latin typeface="+mn-lt"/>
            </a:endParaRPr>
          </a:p>
          <a:p>
            <a:pPr lvl="3"/>
            <a:r>
              <a:rPr lang="en-US" dirty="0">
                <a:latin typeface="+mn-lt"/>
              </a:rPr>
              <a:t>Head, abdomen, back, joints, extremities, menstruation, during sexual intercourse, or during urination.</a:t>
            </a:r>
            <a:endParaRPr lang="en-US" sz="1000" dirty="0">
              <a:latin typeface="+mn-lt"/>
            </a:endParaRPr>
          </a:p>
          <a:p>
            <a:pPr lvl="2"/>
            <a:r>
              <a:rPr lang="en-US" b="1" dirty="0">
                <a:latin typeface="+mn-lt"/>
              </a:rPr>
              <a:t>2 non-pain GI symptoms</a:t>
            </a:r>
          </a:p>
          <a:p>
            <a:pPr lvl="3"/>
            <a:r>
              <a:rPr lang="en-US" dirty="0">
                <a:latin typeface="+mn-lt"/>
              </a:rPr>
              <a:t>History of at least two GI symptoms other than pain.</a:t>
            </a:r>
            <a:endParaRPr lang="en-US" sz="1000" dirty="0">
              <a:latin typeface="+mn-lt"/>
            </a:endParaRPr>
          </a:p>
          <a:p>
            <a:pPr lvl="3"/>
            <a:r>
              <a:rPr lang="en-US" dirty="0">
                <a:latin typeface="+mn-lt"/>
              </a:rPr>
              <a:t>Nausea, bloating, vomiting, diarrhea, or food intolerance</a:t>
            </a:r>
            <a:endParaRPr lang="en-US" sz="1000" dirty="0">
              <a:latin typeface="+mn-lt"/>
            </a:endParaRPr>
          </a:p>
          <a:p>
            <a:pPr lvl="2"/>
            <a:r>
              <a:rPr lang="en-US" b="1" dirty="0">
                <a:latin typeface="+mn-lt"/>
              </a:rPr>
              <a:t>1 sexual complaint</a:t>
            </a:r>
          </a:p>
          <a:p>
            <a:pPr lvl="3"/>
            <a:r>
              <a:rPr lang="en-US" dirty="0">
                <a:latin typeface="+mn-lt"/>
              </a:rPr>
              <a:t>Sexual or reproductive symptom other than pain.</a:t>
            </a:r>
            <a:endParaRPr lang="en-US" sz="1000" dirty="0">
              <a:latin typeface="+mn-lt"/>
            </a:endParaRPr>
          </a:p>
          <a:p>
            <a:pPr lvl="3"/>
            <a:r>
              <a:rPr lang="en-US" dirty="0">
                <a:latin typeface="+mn-lt"/>
              </a:rPr>
              <a:t>Sexual indifference, erectile or ejaculatory dysfunction, irregular menses, or excessive menstruation</a:t>
            </a:r>
            <a:endParaRPr lang="en-US" sz="1000" dirty="0">
              <a:latin typeface="+mn-lt"/>
            </a:endParaRPr>
          </a:p>
          <a:p>
            <a:pPr lvl="2"/>
            <a:r>
              <a:rPr lang="en-US" b="1" dirty="0">
                <a:latin typeface="+mn-lt"/>
              </a:rPr>
              <a:t>1 pseudoneurological complaint</a:t>
            </a:r>
          </a:p>
          <a:p>
            <a:pPr lvl="3"/>
            <a:r>
              <a:rPr lang="en-US" dirty="0">
                <a:latin typeface="+mn-lt"/>
              </a:rPr>
              <a:t>Impaired coordination or balance, paralysis, difficulty swallowing, hallucinations, double vision, blindness, or loss of consciousness. </a:t>
            </a:r>
            <a:endParaRPr lang="en-US" sz="1000" dirty="0">
              <a:latin typeface="+mn-lt"/>
            </a:endParaRPr>
          </a:p>
          <a:p>
            <a:pPr lvl="2"/>
            <a:r>
              <a:rPr lang="en-US" b="1" dirty="0">
                <a:latin typeface="+mn-lt"/>
              </a:rPr>
              <a:t>Not caused by known medical condition</a:t>
            </a:r>
            <a:endParaRPr lang="en-US" sz="1400" b="1" dirty="0">
              <a:latin typeface="+mn-lt"/>
            </a:endParaRPr>
          </a:p>
          <a:p>
            <a:pPr lvl="2"/>
            <a:r>
              <a:rPr lang="en-US" b="1" dirty="0">
                <a:latin typeface="+mn-lt"/>
              </a:rPr>
              <a:t>Not intentionally produced</a:t>
            </a:r>
          </a:p>
          <a:p>
            <a:pPr lvl="2"/>
            <a:endParaRPr lang="en-US" sz="1400" b="1" dirty="0">
              <a:latin typeface="+mn-lt"/>
            </a:endParaRPr>
          </a:p>
          <a:p>
            <a:pPr lvl="2"/>
            <a:r>
              <a:rPr lang="en-US" dirty="0">
                <a:latin typeface="+mn-lt"/>
              </a:rPr>
              <a:t>Somatization disorder differs from other somatoform disorders because of the multiplicity of the complaints and the multiple organ systems that are affected</a:t>
            </a:r>
            <a:endParaRPr lang="en-US" sz="1000" dirty="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16</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4" defTabSz="898672" eaLnBrk="1" fontAlgn="auto" hangingPunct="1">
              <a:spcBef>
                <a:spcPts val="0"/>
              </a:spcBef>
              <a:spcAft>
                <a:spcPts val="0"/>
              </a:spcAft>
              <a:defRPr/>
            </a:pPr>
            <a:r>
              <a:rPr lang="en-US" dirty="0">
                <a:latin typeface="+mn-lt"/>
              </a:rPr>
              <a:t>Individuals with somatization disorder are generally found in the general medical sector and rarely seek psychiatric care unless urged to do so.</a:t>
            </a:r>
          </a:p>
          <a:p>
            <a:pPr marL="0" lvl="4" defTabSz="898672" eaLnBrk="1" fontAlgn="auto" hangingPunct="1">
              <a:spcBef>
                <a:spcPts val="0"/>
              </a:spcBef>
              <a:spcAft>
                <a:spcPts val="0"/>
              </a:spcAft>
              <a:defRPr/>
            </a:pPr>
            <a:endParaRPr lang="en-US" dirty="0">
              <a:latin typeface="+mn-lt"/>
            </a:endParaRPr>
          </a:p>
          <a:p>
            <a:pPr marL="0" lvl="4" defTabSz="898672" eaLnBrk="1" fontAlgn="auto" hangingPunct="1">
              <a:spcBef>
                <a:spcPts val="0"/>
              </a:spcBef>
              <a:spcAft>
                <a:spcPts val="0"/>
              </a:spcAft>
              <a:defRPr/>
            </a:pPr>
            <a:r>
              <a:rPr lang="en-US" dirty="0">
                <a:latin typeface="+mn-lt"/>
              </a:rPr>
              <a:t>They will often refuse psychiatric intervention even when recommended secondary to their belief that the symptoms are related to an undiagnosed primary medical condition(s).</a:t>
            </a:r>
            <a:endParaRPr lang="en-US" sz="1000" dirty="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17</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lvl="0"/>
            <a:r>
              <a:rPr lang="en-US" b="1" dirty="0">
                <a:latin typeface="+mn-lt"/>
              </a:rPr>
              <a:t>Etiologies</a:t>
            </a:r>
            <a:endParaRPr lang="en-US" sz="1600" b="1" dirty="0">
              <a:latin typeface="+mn-lt"/>
            </a:endParaRPr>
          </a:p>
          <a:p>
            <a:pPr lvl="1"/>
            <a:r>
              <a:rPr lang="en-US" b="1" dirty="0">
                <a:latin typeface="+mn-lt"/>
              </a:rPr>
              <a:t>Defense mechanisms</a:t>
            </a:r>
            <a:endParaRPr lang="en-US" sz="1400" b="1" dirty="0">
              <a:latin typeface="+mn-lt"/>
            </a:endParaRPr>
          </a:p>
          <a:p>
            <a:pPr lvl="2"/>
            <a:r>
              <a:rPr lang="en-US" dirty="0">
                <a:latin typeface="+mn-lt"/>
              </a:rPr>
              <a:t>Strict psychoanalytic interpretations of symptoms rest on the hypothesis that the symptoms substitute for repressed instinctual impulses.</a:t>
            </a:r>
            <a:endParaRPr lang="en-US" sz="1000" dirty="0">
              <a:latin typeface="+mn-lt"/>
            </a:endParaRPr>
          </a:p>
          <a:p>
            <a:pPr lvl="2"/>
            <a:r>
              <a:rPr lang="en-US" dirty="0">
                <a:latin typeface="+mn-lt"/>
              </a:rPr>
              <a:t>Individuals use bodily metaphors as an expression of emotional distress.</a:t>
            </a:r>
            <a:endParaRPr lang="en-US" sz="1000" dirty="0">
              <a:latin typeface="+mn-lt"/>
            </a:endParaRPr>
          </a:p>
          <a:p>
            <a:pPr lvl="1"/>
            <a:r>
              <a:rPr lang="en-US" b="1" dirty="0">
                <a:latin typeface="+mn-lt"/>
              </a:rPr>
              <a:t>Genetic &amp; family studies</a:t>
            </a:r>
            <a:endParaRPr lang="en-US" sz="1400" b="1" dirty="0">
              <a:latin typeface="+mn-lt"/>
            </a:endParaRPr>
          </a:p>
          <a:p>
            <a:pPr lvl="2"/>
            <a:r>
              <a:rPr lang="en-US" dirty="0">
                <a:latin typeface="+mn-lt"/>
              </a:rPr>
              <a:t>Somatization disorder tends to run in families and occurs in 10-20% of first-degree females of probands of patients with somatization disorder.</a:t>
            </a:r>
            <a:endParaRPr lang="en-US" sz="1000" dirty="0">
              <a:latin typeface="+mn-lt"/>
            </a:endParaRPr>
          </a:p>
          <a:p>
            <a:pPr lvl="2"/>
            <a:r>
              <a:rPr lang="en-US" dirty="0">
                <a:latin typeface="+mn-lt"/>
              </a:rPr>
              <a:t>Family and twin studies have linked somatization disorder to antisocial personality disorder.  Suggesting that somatization disorder and antisocial personality may have a common etiology.</a:t>
            </a:r>
            <a:endParaRPr lang="en-US" sz="1000" dirty="0">
              <a:latin typeface="+mn-lt"/>
            </a:endParaRPr>
          </a:p>
          <a:p>
            <a:pPr lvl="1"/>
            <a:r>
              <a:rPr lang="en-US" b="1" dirty="0">
                <a:latin typeface="+mn-lt"/>
              </a:rPr>
              <a:t>Behavioral</a:t>
            </a:r>
            <a:endParaRPr lang="en-US" sz="1400" b="1" dirty="0">
              <a:latin typeface="+mn-lt"/>
            </a:endParaRPr>
          </a:p>
          <a:p>
            <a:pPr lvl="2"/>
            <a:r>
              <a:rPr lang="en-US" dirty="0">
                <a:latin typeface="+mn-lt"/>
              </a:rPr>
              <a:t>A behavioral perspective emphasizes that parental teaching, parental example, and ethical mores may teach some children to somatize more than others.</a:t>
            </a:r>
            <a:endParaRPr lang="en-US" sz="1000" dirty="0">
              <a:latin typeface="+mn-lt"/>
            </a:endParaRPr>
          </a:p>
          <a:p>
            <a:pPr lvl="2"/>
            <a:r>
              <a:rPr lang="en-US" dirty="0">
                <a:latin typeface="+mn-lt"/>
              </a:rPr>
              <a:t>A high percentage of patients with somatization disorder had parents who were physically ill.</a:t>
            </a:r>
            <a:endParaRPr lang="en-US" sz="1000" dirty="0">
              <a:latin typeface="+mn-lt"/>
            </a:endParaRPr>
          </a:p>
          <a:p>
            <a:pPr lvl="1"/>
            <a:r>
              <a:rPr lang="en-US" b="1" dirty="0">
                <a:latin typeface="+mn-lt"/>
              </a:rPr>
              <a:t>Biological</a:t>
            </a:r>
            <a:endParaRPr lang="en-US" sz="1400" b="1" dirty="0">
              <a:latin typeface="+mn-lt"/>
            </a:endParaRPr>
          </a:p>
          <a:p>
            <a:pPr lvl="2"/>
            <a:r>
              <a:rPr lang="en-US" dirty="0">
                <a:latin typeface="+mn-lt"/>
              </a:rPr>
              <a:t>Some preliminary studies indicate that cytokines contribute to some of the nonspecific symptoms of disease, such as anorexia, fatigue, and depression.</a:t>
            </a:r>
            <a:endParaRPr lang="en-US" sz="1000" dirty="0">
              <a:latin typeface="+mn-lt"/>
            </a:endParaRPr>
          </a:p>
          <a:p>
            <a:pPr lvl="2"/>
            <a:r>
              <a:rPr lang="en-US" dirty="0">
                <a:latin typeface="+mn-lt"/>
              </a:rPr>
              <a:t>The hypothesis that abnormal regulation of the cytokine system may result in some of the symptoms seen in somatoform disorder is under investigation.</a:t>
            </a:r>
            <a:endParaRPr lang="en-US" sz="1000" dirty="0">
              <a:latin typeface="+mn-lt"/>
            </a:endParaRPr>
          </a:p>
          <a:p>
            <a:pPr lvl="1"/>
            <a:r>
              <a:rPr lang="en-US" b="1" dirty="0">
                <a:latin typeface="+mn-lt"/>
              </a:rPr>
              <a:t>Early life experiences</a:t>
            </a:r>
            <a:endParaRPr lang="en-US" sz="1400" b="1" dirty="0">
              <a:latin typeface="+mn-lt"/>
            </a:endParaRPr>
          </a:p>
          <a:p>
            <a:pPr lvl="2"/>
            <a:r>
              <a:rPr lang="en-US" dirty="0">
                <a:latin typeface="+mn-lt"/>
              </a:rPr>
              <a:t>Some patients with somatization disorder come from unstable homes and have been physical abused.</a:t>
            </a:r>
            <a:endParaRPr lang="en-US" sz="1000" dirty="0">
              <a:latin typeface="+mn-lt"/>
            </a:endParaRPr>
          </a:p>
          <a:p>
            <a:pPr lvl="1"/>
            <a:r>
              <a:rPr lang="en-US" b="1" dirty="0">
                <a:latin typeface="+mn-lt"/>
              </a:rPr>
              <a:t>Personality</a:t>
            </a:r>
            <a:endParaRPr lang="en-US" sz="1400" b="1" dirty="0">
              <a:latin typeface="+mn-lt"/>
            </a:endParaRPr>
          </a:p>
          <a:p>
            <a:pPr lvl="2"/>
            <a:r>
              <a:rPr lang="en-US" dirty="0">
                <a:latin typeface="+mn-lt"/>
              </a:rPr>
              <a:t>Alexithymia may be associated with somatization disorder.</a:t>
            </a:r>
            <a:endParaRPr lang="en-US" sz="1600" dirty="0">
              <a:latin typeface="+mn-lt"/>
            </a:endParaRPr>
          </a:p>
          <a:p>
            <a:endParaRPr lang="en-US" b="0"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18</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b="1" dirty="0">
                <a:latin typeface="+mn-lt"/>
              </a:rPr>
              <a:t>Medical conditions</a:t>
            </a:r>
            <a:endParaRPr lang="en-US" sz="1400" b="1" dirty="0">
              <a:latin typeface="+mn-lt"/>
            </a:endParaRPr>
          </a:p>
          <a:p>
            <a:pPr lvl="2"/>
            <a:r>
              <a:rPr lang="en-US" b="1" dirty="0">
                <a:latin typeface="+mn-lt"/>
              </a:rPr>
              <a:t>Disorders with transient nonspecific symptoms</a:t>
            </a:r>
          </a:p>
          <a:p>
            <a:pPr lvl="3"/>
            <a:r>
              <a:rPr lang="en-US" dirty="0">
                <a:latin typeface="+mn-lt"/>
              </a:rPr>
              <a:t>In the process of diagnosis, the clinician must consider other medical disorders that are characterized by vague, multiple, and confusing somatic symptoms</a:t>
            </a:r>
            <a:endParaRPr lang="en-US" sz="1000" dirty="0">
              <a:latin typeface="+mn-lt"/>
            </a:endParaRPr>
          </a:p>
          <a:p>
            <a:pPr lvl="3"/>
            <a:r>
              <a:rPr lang="en-US" dirty="0">
                <a:latin typeface="+mn-lt"/>
              </a:rPr>
              <a:t>These medical disorders include multiple sclerosis, myasthenia gravis, systemic lupus erythematous, AIDS, acute intermittent porphyria, hyperthyroidism, hyperparathyroidism, and chronic systemic infections.</a:t>
            </a:r>
            <a:endParaRPr lang="en-US" sz="1000" dirty="0">
              <a:latin typeface="+mn-lt"/>
            </a:endParaRPr>
          </a:p>
          <a:p>
            <a:pPr lvl="3"/>
            <a:r>
              <a:rPr lang="en-US" dirty="0">
                <a:latin typeface="+mn-lt"/>
              </a:rPr>
              <a:t>The onset of multiple somatic complaints in patients older than 40 should be presumed to be caused by a nonpsychiatric medical condition until an exhaustive medical workup has been completed.</a:t>
            </a:r>
            <a:endParaRPr lang="en-US" sz="1000" dirty="0">
              <a:latin typeface="+mn-lt"/>
            </a:endParaRPr>
          </a:p>
          <a:p>
            <a:pPr lvl="1"/>
            <a:r>
              <a:rPr lang="en-US" b="1" dirty="0">
                <a:latin typeface="+mn-lt"/>
              </a:rPr>
              <a:t>Psychiatric conditions</a:t>
            </a:r>
            <a:endParaRPr lang="en-US" sz="1400" b="1" dirty="0">
              <a:latin typeface="+mn-lt"/>
            </a:endParaRPr>
          </a:p>
          <a:p>
            <a:pPr lvl="2"/>
            <a:r>
              <a:rPr lang="en-US" b="1" dirty="0">
                <a:latin typeface="+mn-lt"/>
              </a:rPr>
              <a:t>Other somatoform disorders</a:t>
            </a:r>
          </a:p>
          <a:p>
            <a:pPr lvl="2"/>
            <a:r>
              <a:rPr lang="en-US" b="1" dirty="0">
                <a:latin typeface="+mn-lt"/>
              </a:rPr>
              <a:t>Depression</a:t>
            </a:r>
          </a:p>
          <a:p>
            <a:pPr lvl="3"/>
            <a:r>
              <a:rPr lang="en-US" dirty="0">
                <a:latin typeface="+mn-lt"/>
              </a:rPr>
              <a:t>It is important to determine if the patient has a life-long history of unexplained somatic complaints, or whether the somatic complaints are limited to depressive episodes.</a:t>
            </a:r>
            <a:endParaRPr lang="en-US" sz="1000" dirty="0">
              <a:latin typeface="+mn-lt"/>
            </a:endParaRPr>
          </a:p>
          <a:p>
            <a:r>
              <a:rPr lang="en-US" dirty="0">
                <a:latin typeface="+mn-lt"/>
              </a:rPr>
              <a:t>	</a:t>
            </a:r>
            <a:r>
              <a:rPr lang="en-US" b="1" dirty="0">
                <a:latin typeface="+mn-lt"/>
              </a:rPr>
              <a:t>Anxiety</a:t>
            </a:r>
            <a:endParaRPr lang="en-US" b="1"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19</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dirty="0">
                <a:latin typeface="+mn-lt"/>
              </a:rPr>
              <a:t>Patients frequently believe that they have been sickly most of their lives.</a:t>
            </a:r>
          </a:p>
          <a:p>
            <a:pPr lvl="1"/>
            <a:endParaRPr lang="en-US" sz="1000" dirty="0">
              <a:latin typeface="+mn-lt"/>
            </a:endParaRPr>
          </a:p>
          <a:p>
            <a:pPr lvl="1"/>
            <a:r>
              <a:rPr lang="en-US" dirty="0">
                <a:latin typeface="+mn-lt"/>
              </a:rPr>
              <a:t>Patient’s medical histories are often circumstantial, vague, imprecise, inconsistent, and disorganized.</a:t>
            </a:r>
          </a:p>
          <a:p>
            <a:pPr lvl="1"/>
            <a:endParaRPr lang="en-US" sz="1000" dirty="0">
              <a:latin typeface="+mn-lt"/>
            </a:endParaRPr>
          </a:p>
          <a:p>
            <a:pPr lvl="1"/>
            <a:r>
              <a:rPr lang="en-US" dirty="0">
                <a:latin typeface="+mn-lt"/>
              </a:rPr>
              <a:t>Patients classically describe their complaints in a dramatic, emotional, and exaggerated fashion.</a:t>
            </a:r>
            <a:endParaRPr lang="en-US" sz="1000" dirty="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20</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21</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It,</a:t>
            </a:r>
            <a:r>
              <a:rPr lang="en-US" baseline="0" dirty="0"/>
              <a:t> however, is difficult to expl</a:t>
            </a:r>
            <a:r>
              <a:rPr lang="en-US" dirty="0"/>
              <a:t>ain</a:t>
            </a:r>
            <a:r>
              <a:rPr lang="en-US" baseline="0" dirty="0"/>
              <a:t> these medically unexplained somatic complaints as “merely” a psychiatric illness </a:t>
            </a:r>
            <a:r>
              <a:rPr lang="en-US" dirty="0"/>
              <a:t> because</a:t>
            </a:r>
          </a:p>
          <a:p>
            <a:endParaRPr lang="en-US" dirty="0"/>
          </a:p>
          <a:p>
            <a:pPr lvl="1"/>
            <a:r>
              <a:rPr lang="en-US" baseline="0" dirty="0"/>
              <a:t>When</a:t>
            </a:r>
            <a:r>
              <a:rPr lang="en-US" dirty="0"/>
              <a:t> administered structured diagnostic interviews many patients with  MUPS do not have  appear to have psychiatric diagnoses.</a:t>
            </a:r>
          </a:p>
          <a:p>
            <a:pPr lvl="1"/>
            <a:endParaRPr lang="en-US" baseline="0" dirty="0"/>
          </a:p>
          <a:p>
            <a:pPr lvl="1"/>
            <a:r>
              <a:rPr lang="en-US" baseline="0" dirty="0"/>
              <a:t>It</a:t>
            </a:r>
            <a:r>
              <a:rPr lang="en-US" dirty="0"/>
              <a:t> is rarely clear which came first - the psychiatric illness or the somatic symptoms.  Which is the cause and which is the effect?</a:t>
            </a:r>
          </a:p>
          <a:p>
            <a:pPr lvl="1"/>
            <a:endParaRPr lang="en-US" baseline="0" dirty="0"/>
          </a:p>
          <a:p>
            <a:pPr lvl="1"/>
            <a:r>
              <a:rPr lang="en-US" baseline="0" dirty="0"/>
              <a:t>The</a:t>
            </a:r>
            <a:r>
              <a:rPr lang="en-US" dirty="0"/>
              <a:t> response rate to psychiatric interventions directed against the perceived underlying psychiatric illness (i.e., depression) are often much less than for the expected response rates .  </a:t>
            </a:r>
            <a:endParaRPr lang="en-US" baseline="0" dirty="0"/>
          </a:p>
          <a:p>
            <a:endParaRPr lang="en-US" baseline="0"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22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Richardson RD, Engel CC .  Evaluation and management of medically unexplained physical symptoms. Neurologist. 2004;10(1):18-30.</a:t>
            </a: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5</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dirty="0">
                <a:latin typeface="+mn-lt"/>
              </a:rPr>
              <a:t>“The most helpful intervention maybe a caring, respectful, long-term relationship not linked to testing, surgery or resolution of symptoms.”- Quill, 1985</a:t>
            </a:r>
          </a:p>
          <a:p>
            <a:pPr lvl="1"/>
            <a:endParaRPr lang="en-US" sz="1000" dirty="0">
              <a:latin typeface="+mn-lt"/>
            </a:endParaRPr>
          </a:p>
          <a:p>
            <a:r>
              <a:rPr lang="en-US" dirty="0">
                <a:latin typeface="+mn-lt"/>
              </a:rPr>
              <a:t>Psychiatric consultation is useful only when it is acceptable to the patient</a:t>
            </a:r>
          </a:p>
          <a:p>
            <a:pPr lvl="1"/>
            <a:r>
              <a:rPr lang="en-US" dirty="0">
                <a:latin typeface="+mn-lt"/>
              </a:rPr>
              <a:t>Once somatization disorder has been diagnosed, the treating physician should listen to the somatic complaints as emotional expressions rather than emotional complaints.</a:t>
            </a:r>
            <a:endParaRPr lang="en-US" sz="1000" dirty="0">
              <a:latin typeface="+mn-lt"/>
            </a:endParaRPr>
          </a:p>
          <a:p>
            <a:pPr lvl="1"/>
            <a:r>
              <a:rPr lang="en-US" dirty="0">
                <a:latin typeface="+mn-lt"/>
              </a:rPr>
              <a:t>A reasonable long-range treatment strategy is to increase the patient’s awareness of the possibility that psychological factors are involved in the symptoms until the patient is willing to see a psychiatrist.</a:t>
            </a:r>
            <a:endParaRPr lang="en-US" sz="1000" dirty="0">
              <a:latin typeface="+mn-lt"/>
            </a:endParaRPr>
          </a:p>
          <a:p>
            <a:endParaRPr lang="en-US" dirty="0"/>
          </a:p>
          <a:p>
            <a:r>
              <a:rPr lang="en-US" dirty="0"/>
              <a:t>Quill TE.  Somatization disorder. One of medicine's blind spots. JAMA. 1985;254(21):3075-9.</a:t>
            </a:r>
          </a:p>
          <a:p>
            <a:endParaRPr lang="en-US" dirty="0"/>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23</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Sox HC Jr, Margulies I, Sox CH. Psychologically mediated effects of diagnostic tests. Ann Intern Med. 1981;95(6):680-5.</a:t>
            </a:r>
          </a:p>
          <a:p>
            <a:endParaRPr lang="en-US" dirty="0"/>
          </a:p>
          <a:p>
            <a:r>
              <a:rPr lang="en-US" dirty="0"/>
              <a:t>Howard L, Wessely S, Leese M, et al.   Are investigations anxiolytic or anxiogenic? A randomized controlled trial of neuroimaging to provide reassurance in chronic daily headache.  J Neurol Neurosurg Psychiatry. 2005;76(11):1558-64.</a:t>
            </a: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24</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b="1" dirty="0">
                <a:latin typeface="+mn-lt"/>
              </a:rPr>
              <a:t>Psychotherapy</a:t>
            </a:r>
            <a:endParaRPr lang="en-US" sz="1400" b="1" dirty="0">
              <a:latin typeface="+mn-lt"/>
            </a:endParaRPr>
          </a:p>
          <a:p>
            <a:pPr lvl="2"/>
            <a:r>
              <a:rPr lang="en-US" b="1" dirty="0">
                <a:latin typeface="+mn-lt"/>
              </a:rPr>
              <a:t>Not responsive to insight orientated psychotherapy</a:t>
            </a:r>
          </a:p>
          <a:p>
            <a:pPr lvl="2"/>
            <a:r>
              <a:rPr lang="en-US" b="1" dirty="0">
                <a:latin typeface="+mn-lt"/>
              </a:rPr>
              <a:t>Cognitive-behavioral therapy may be effective</a:t>
            </a:r>
          </a:p>
          <a:p>
            <a:pPr lvl="3"/>
            <a:r>
              <a:rPr lang="en-US" kern="1200" dirty="0">
                <a:solidFill>
                  <a:schemeClr val="tx1"/>
                </a:solidFill>
                <a:latin typeface="+mn-lt"/>
                <a:ea typeface="+mn-ea"/>
                <a:cs typeface="+mn-cs"/>
              </a:rPr>
              <a:t>Essentially, patients and clinicians should pinpoint the visceral sensations, the thoughts that were elicited by the discomfort, and the context in which the discomfort occurred.</a:t>
            </a:r>
            <a:endParaRPr lang="en-US" sz="1000" dirty="0">
              <a:latin typeface="+mn-lt"/>
            </a:endParaRPr>
          </a:p>
          <a:p>
            <a:pPr lvl="3"/>
            <a:endParaRPr lang="en-US" kern="1200" dirty="0">
              <a:solidFill>
                <a:schemeClr val="tx1"/>
              </a:solidFill>
              <a:latin typeface="+mn-lt"/>
              <a:ea typeface="+mn-ea"/>
              <a:cs typeface="+mn-cs"/>
            </a:endParaRPr>
          </a:p>
          <a:p>
            <a:pPr lvl="3"/>
            <a:r>
              <a:rPr lang="en-US" kern="1200" dirty="0">
                <a:solidFill>
                  <a:schemeClr val="tx1"/>
                </a:solidFill>
                <a:latin typeface="+mn-lt"/>
                <a:ea typeface="+mn-ea"/>
                <a:cs typeface="+mn-cs"/>
              </a:rPr>
              <a:t>Psychotherapy, both individual and group, decreases these patients’ health care expenditures by 50%, largely by decreasing their rates of hospitalizations.</a:t>
            </a:r>
            <a:endParaRPr lang="en-US" sz="1000" dirty="0">
              <a:latin typeface="+mn-lt"/>
            </a:endParaRPr>
          </a:p>
          <a:p>
            <a:pPr lvl="3"/>
            <a:endParaRPr lang="en-US" kern="1200" dirty="0">
              <a:solidFill>
                <a:schemeClr val="tx1"/>
              </a:solidFill>
              <a:latin typeface="+mn-lt"/>
              <a:ea typeface="+mn-ea"/>
              <a:cs typeface="+mn-cs"/>
            </a:endParaRPr>
          </a:p>
          <a:p>
            <a:pPr lvl="3"/>
            <a:r>
              <a:rPr lang="en-US" kern="1200" dirty="0">
                <a:solidFill>
                  <a:schemeClr val="tx1"/>
                </a:solidFill>
                <a:latin typeface="+mn-lt"/>
                <a:ea typeface="+mn-ea"/>
                <a:cs typeface="+mn-cs"/>
              </a:rPr>
              <a:t>In psychotherapy the patients are helped to cope with their symptoms, to express underlying emotions, and to develop alternative strategies for expressing their emotions.</a:t>
            </a:r>
          </a:p>
          <a:p>
            <a:pPr lvl="3"/>
            <a:endParaRPr lang="en-US" sz="1000" kern="1200" dirty="0">
              <a:solidFill>
                <a:schemeClr val="tx1"/>
              </a:solidFill>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latin typeface="+mn-lt"/>
              </a:rPr>
              <a:t>	Allen LA,</a:t>
            </a:r>
            <a:r>
              <a:rPr lang="en-US" baseline="0" dirty="0">
                <a:latin typeface="+mn-lt"/>
              </a:rPr>
              <a:t> </a:t>
            </a:r>
            <a:r>
              <a:rPr lang="en-US" dirty="0" err="1">
                <a:latin typeface="+mn-lt"/>
              </a:rPr>
              <a:t>Woolfolk</a:t>
            </a:r>
            <a:r>
              <a:rPr lang="en-US" dirty="0">
                <a:latin typeface="+mn-lt"/>
              </a:rPr>
              <a:t> RL,</a:t>
            </a:r>
            <a:r>
              <a:rPr lang="en-US" baseline="0" dirty="0">
                <a:latin typeface="+mn-lt"/>
              </a:rPr>
              <a:t> </a:t>
            </a:r>
            <a:r>
              <a:rPr lang="en-US" dirty="0">
                <a:latin typeface="+mn-lt"/>
              </a:rPr>
              <a:t>Escobar JI, et</a:t>
            </a:r>
            <a:r>
              <a:rPr lang="en-US" baseline="0" dirty="0">
                <a:latin typeface="+mn-lt"/>
              </a:rPr>
              <a:t> al. </a:t>
            </a:r>
            <a:r>
              <a:rPr lang="en-US" b="0" dirty="0">
                <a:latin typeface="+mn-lt"/>
              </a:rPr>
              <a:t>Cognitive-behavioral therapy 	for somatization disorder: a randomized controlled trial. </a:t>
            </a:r>
            <a:r>
              <a:rPr lang="en-US" dirty="0">
                <a:latin typeface="+mn-lt"/>
              </a:rPr>
              <a:t>Arch Intern 	Med. 2006;166:</a:t>
            </a:r>
            <a:r>
              <a:rPr lang="en-US" baseline="0" dirty="0">
                <a:latin typeface="+mn-lt"/>
              </a:rPr>
              <a:t> </a:t>
            </a:r>
            <a:r>
              <a:rPr lang="en-US" dirty="0">
                <a:latin typeface="+mn-lt"/>
              </a:rPr>
              <a:t>1512-8.</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0" dirty="0"/>
          </a:p>
          <a:p>
            <a:endParaRPr lang="en-US" dirty="0"/>
          </a:p>
          <a:p>
            <a:pPr lvl="3"/>
            <a:endParaRPr lang="en-US" sz="1000" dirty="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25</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26</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kern="1200" dirty="0">
                <a:solidFill>
                  <a:schemeClr val="tx1"/>
                </a:solidFill>
                <a:latin typeface="+mn-lt"/>
                <a:ea typeface="+mn-ea"/>
                <a:cs typeface="+mn-cs"/>
              </a:rPr>
              <a:t>Reassurance is one of the most important modalities clinicians can use.</a:t>
            </a:r>
            <a:endParaRPr lang="en-US" sz="1000" dirty="0">
              <a:latin typeface="+mn-lt"/>
            </a:endParaRPr>
          </a:p>
          <a:p>
            <a:pPr lvl="1"/>
            <a:endParaRPr lang="en-US" kern="1200" dirty="0">
              <a:solidFill>
                <a:schemeClr val="tx1"/>
              </a:solidFill>
              <a:latin typeface="+mn-lt"/>
              <a:ea typeface="+mn-ea"/>
              <a:cs typeface="+mn-cs"/>
            </a:endParaRPr>
          </a:p>
          <a:p>
            <a:pPr lvl="1"/>
            <a:r>
              <a:rPr lang="en-US" kern="1200" dirty="0">
                <a:solidFill>
                  <a:schemeClr val="tx1"/>
                </a:solidFill>
                <a:latin typeface="+mn-lt"/>
                <a:ea typeface="+mn-ea"/>
                <a:cs typeface="+mn-cs"/>
              </a:rPr>
              <a:t>Kathol, 1997</a:t>
            </a:r>
            <a:endParaRPr lang="en-US" sz="1000" dirty="0">
              <a:latin typeface="+mn-lt"/>
            </a:endParaRPr>
          </a:p>
          <a:p>
            <a:pPr lvl="2"/>
            <a:r>
              <a:rPr lang="en-US" kern="1200" dirty="0">
                <a:solidFill>
                  <a:schemeClr val="tx1"/>
                </a:solidFill>
                <a:latin typeface="+mn-lt"/>
                <a:ea typeface="+mn-ea"/>
                <a:cs typeface="+mn-cs"/>
              </a:rPr>
              <a:t>Question and examine the patient</a:t>
            </a:r>
            <a:endParaRPr lang="en-US" sz="1000" dirty="0">
              <a:latin typeface="+mn-lt"/>
            </a:endParaRPr>
          </a:p>
          <a:p>
            <a:pPr lvl="2"/>
            <a:r>
              <a:rPr lang="en-US" kern="1200" dirty="0">
                <a:solidFill>
                  <a:schemeClr val="tx1"/>
                </a:solidFill>
                <a:latin typeface="+mn-lt"/>
                <a:ea typeface="+mn-ea"/>
                <a:cs typeface="+mn-cs"/>
              </a:rPr>
              <a:t>Assure the patient that a serious illness is not present</a:t>
            </a:r>
            <a:endParaRPr lang="en-US" sz="1000" dirty="0">
              <a:latin typeface="+mn-lt"/>
            </a:endParaRPr>
          </a:p>
          <a:p>
            <a:pPr lvl="2"/>
            <a:r>
              <a:rPr lang="en-US" kern="1200" dirty="0">
                <a:solidFill>
                  <a:schemeClr val="tx1"/>
                </a:solidFill>
                <a:latin typeface="+mn-lt"/>
                <a:ea typeface="+mn-ea"/>
                <a:cs typeface="+mn-cs"/>
              </a:rPr>
              <a:t>Suggest that the symptom will resolve</a:t>
            </a:r>
            <a:endParaRPr lang="en-US" sz="1000" dirty="0">
              <a:latin typeface="+mn-lt"/>
            </a:endParaRPr>
          </a:p>
          <a:p>
            <a:pPr lvl="2"/>
            <a:r>
              <a:rPr lang="en-US" kern="1200" dirty="0">
                <a:solidFill>
                  <a:schemeClr val="tx1"/>
                </a:solidFill>
                <a:latin typeface="+mn-lt"/>
                <a:ea typeface="+mn-ea"/>
                <a:cs typeface="+mn-cs"/>
              </a:rPr>
              <a:t>Tell the patient to return to normal activity</a:t>
            </a:r>
            <a:endParaRPr lang="en-US" sz="1000" dirty="0">
              <a:latin typeface="+mn-lt"/>
            </a:endParaRPr>
          </a:p>
          <a:p>
            <a:pPr lvl="2"/>
            <a:r>
              <a:rPr lang="en-US" kern="1200" dirty="0">
                <a:solidFill>
                  <a:schemeClr val="tx1"/>
                </a:solidFill>
                <a:latin typeface="+mn-lt"/>
                <a:ea typeface="+mn-ea"/>
                <a:cs typeface="+mn-cs"/>
              </a:rPr>
              <a:t>Consider nonspecific treatment</a:t>
            </a:r>
            <a:endParaRPr lang="en-US" sz="1000" dirty="0">
              <a:latin typeface="+mn-lt"/>
            </a:endParaRPr>
          </a:p>
          <a:p>
            <a:pPr lvl="2"/>
            <a:r>
              <a:rPr lang="en-US" kern="1200" dirty="0">
                <a:solidFill>
                  <a:schemeClr val="tx1"/>
                </a:solidFill>
                <a:latin typeface="+mn-lt"/>
                <a:ea typeface="+mn-ea"/>
                <a:cs typeface="+mn-cs"/>
              </a:rPr>
              <a:t>Follow the patient</a:t>
            </a:r>
          </a:p>
          <a:p>
            <a:pPr lvl="1"/>
            <a:endParaRPr lang="en-US" sz="1000" dirty="0"/>
          </a:p>
          <a:p>
            <a:pPr lvl="1"/>
            <a:endParaRPr lang="en-US" sz="1000" dirty="0">
              <a:latin typeface="+mn-lt"/>
            </a:endParaRPr>
          </a:p>
          <a:p>
            <a:r>
              <a:rPr lang="en-US" dirty="0"/>
              <a:t>Kathol RG.  Reassurance therapy: what to say to symptomatic patients with benign or non-existent medical disease.  Int J Psychiatry Med. 1997;27(2):173-80.</a:t>
            </a:r>
          </a:p>
          <a:p>
            <a:endParaRPr lang="en-US" dirty="0"/>
          </a:p>
          <a:p>
            <a:r>
              <a:rPr lang="en-US" dirty="0"/>
              <a:t>Fink P, Rosendal M,Toft T.  Assessment and treatment of functional disorders in general practice: the extended reattribution and management model--an advanced educational program for nonpsychiatric doctors. Psychosomatics. 2002;43(2):93-131.</a:t>
            </a:r>
          </a:p>
          <a:p>
            <a:endParaRPr lang="en-US" dirty="0"/>
          </a:p>
          <a:p>
            <a:endParaRPr lang="en-US" dirty="0"/>
          </a:p>
          <a:p>
            <a:r>
              <a:rPr lang="en-US" dirty="0"/>
              <a:t>Knipschild P, Arntz A.  Pain patients in a randomized trial did not show a significant effect of a positive consultation.  J Clin Epidemiol. 2005;58(7):708-13.</a:t>
            </a:r>
          </a:p>
          <a:p>
            <a:endParaRPr lang="en-US" dirty="0"/>
          </a:p>
          <a:p>
            <a:pPr lvl="1"/>
            <a:endParaRPr lang="en-US" sz="1000" dirty="0">
              <a:latin typeface="+mn-lt"/>
            </a:endParaRPr>
          </a:p>
          <a:p>
            <a:endParaRPr lang="en-US" sz="1000" dirty="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27</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dirty="0">
                <a:latin typeface="+mn-lt"/>
              </a:rPr>
              <a:t>A disturbance in bodily functioning that does not conform to current concepts of the anatomy and physiology of the voluntary nervous system.</a:t>
            </a:r>
          </a:p>
          <a:p>
            <a:pPr lvl="1"/>
            <a:endParaRPr lang="en-US" sz="1000" dirty="0">
              <a:latin typeface="+mn-lt"/>
            </a:endParaRPr>
          </a:p>
          <a:p>
            <a:pPr lvl="1"/>
            <a:r>
              <a:rPr lang="en-US" dirty="0">
                <a:latin typeface="+mn-lt"/>
              </a:rPr>
              <a:t>It typically occurs in a setting of stress and produces considerable dysfunction.</a:t>
            </a:r>
            <a:endParaRPr lang="en-US" sz="1000" dirty="0">
              <a:latin typeface="+mn-lt"/>
            </a:endParaRPr>
          </a:p>
          <a:p>
            <a:pPr lvl="1"/>
            <a:endParaRPr lang="en-US" dirty="0">
              <a:latin typeface="+mn-lt"/>
            </a:endParaRPr>
          </a:p>
          <a:p>
            <a:pPr lvl="1"/>
            <a:r>
              <a:rPr lang="en-US" dirty="0">
                <a:latin typeface="+mn-lt"/>
              </a:rPr>
              <a:t>Functions served by conversion symptoms</a:t>
            </a:r>
            <a:endParaRPr lang="en-US" sz="1400" dirty="0">
              <a:latin typeface="+mn-lt"/>
            </a:endParaRPr>
          </a:p>
          <a:p>
            <a:pPr lvl="2"/>
            <a:r>
              <a:rPr lang="en-US" kern="1200" dirty="0">
                <a:solidFill>
                  <a:schemeClr val="tx1"/>
                </a:solidFill>
                <a:latin typeface="+mn-lt"/>
                <a:ea typeface="+mn-ea"/>
                <a:cs typeface="+mn-cs"/>
              </a:rPr>
              <a:t>The main goals of symptom production are the symbolic resolution of unconscious conflicts and an attempt to keep the conflicting memories out of consciousness.</a:t>
            </a:r>
            <a:endParaRPr lang="en-US" sz="1000" dirty="0">
              <a:latin typeface="+mn-lt"/>
            </a:endParaRPr>
          </a:p>
          <a:p>
            <a:pPr lvl="2"/>
            <a:r>
              <a:rPr lang="en-US" kern="1200" dirty="0">
                <a:solidFill>
                  <a:schemeClr val="tx1"/>
                </a:solidFill>
                <a:latin typeface="+mn-lt"/>
                <a:ea typeface="+mn-ea"/>
                <a:cs typeface="+mn-cs"/>
              </a:rPr>
              <a:t>Imposing punishment on oneself via disabling symptom for a forbidden wish or wrongdoing.</a:t>
            </a:r>
          </a:p>
          <a:p>
            <a:pPr lvl="2"/>
            <a:r>
              <a:rPr lang="en-US" kern="1200" dirty="0">
                <a:solidFill>
                  <a:schemeClr val="tx1"/>
                </a:solidFill>
                <a:latin typeface="+mn-lt"/>
                <a:ea typeface="+mn-ea"/>
                <a:cs typeface="+mn-cs"/>
              </a:rPr>
              <a:t>Removing oneself from an overwhelming life-threatening situation.</a:t>
            </a:r>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28</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dirty="0">
                <a:latin typeface="+mn-lt"/>
              </a:rPr>
              <a:t>Psychoanalytic factors</a:t>
            </a:r>
            <a:endParaRPr lang="en-US" sz="1000" dirty="0">
              <a:latin typeface="+mn-lt"/>
            </a:endParaRPr>
          </a:p>
          <a:p>
            <a:pPr lvl="2"/>
            <a:r>
              <a:rPr lang="en-US" dirty="0">
                <a:latin typeface="+mn-lt"/>
              </a:rPr>
              <a:t>A conversion disorder is caused by repression of unconscious intrapsychic conflict and conversion of anxiety into a physical symptoms.</a:t>
            </a:r>
            <a:endParaRPr lang="en-US" sz="1000" dirty="0"/>
          </a:p>
          <a:p>
            <a:pPr lvl="2"/>
            <a:endParaRPr lang="en-US" sz="1000" dirty="0">
              <a:latin typeface="+mn-lt"/>
            </a:endParaRPr>
          </a:p>
          <a:p>
            <a:pPr lvl="2"/>
            <a:r>
              <a:rPr lang="en-US" dirty="0">
                <a:latin typeface="+mn-lt"/>
              </a:rPr>
              <a:t>The symptom allows partial expression of the forbidden wish or urge, but disguise it, so the patient can avoid consciously confronting their unacceptable impulses.</a:t>
            </a:r>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30</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kern="1200" dirty="0">
                <a:solidFill>
                  <a:schemeClr val="tx1"/>
                </a:solidFill>
                <a:latin typeface="+mn-lt"/>
                <a:ea typeface="+mn-ea"/>
                <a:cs typeface="+mn-cs"/>
              </a:rPr>
              <a:t>Reflexes remain normal: the patients have no fasciculations or muscle atrophy: EMG findings are normal.</a:t>
            </a:r>
          </a:p>
          <a:p>
            <a:endParaRPr lang="en-US" sz="1000" dirty="0">
              <a:latin typeface="+mn-lt"/>
            </a:endParaRPr>
          </a:p>
          <a:p>
            <a:r>
              <a:rPr lang="en-US" kern="1200" dirty="0">
                <a:solidFill>
                  <a:schemeClr val="tx1"/>
                </a:solidFill>
                <a:latin typeface="+mn-lt"/>
                <a:ea typeface="+mn-ea"/>
                <a:cs typeface="+mn-cs"/>
              </a:rPr>
              <a:t>Because of the psychological nature of the deficit, the loss of motor function reflects the patient’s perception of neurological function rather than neural innervations.</a:t>
            </a:r>
          </a:p>
          <a:p>
            <a:endParaRPr lang="en-US" sz="1000" dirty="0">
              <a:latin typeface="+mn-lt"/>
            </a:endParaRPr>
          </a:p>
          <a:p>
            <a:r>
              <a:rPr lang="en-US" kern="1200" dirty="0">
                <a:solidFill>
                  <a:schemeClr val="tx1"/>
                </a:solidFill>
                <a:latin typeface="+mn-lt"/>
                <a:ea typeface="+mn-ea"/>
                <a:cs typeface="+mn-cs"/>
              </a:rPr>
              <a:t>Anesthesia</a:t>
            </a:r>
            <a:endParaRPr lang="en-US" sz="1000" dirty="0">
              <a:latin typeface="+mn-lt"/>
            </a:endParaRPr>
          </a:p>
          <a:p>
            <a:pPr lvl="1"/>
            <a:r>
              <a:rPr lang="en-US" kern="1200" dirty="0">
                <a:solidFill>
                  <a:schemeClr val="tx1"/>
                </a:solidFill>
                <a:latin typeface="+mn-lt"/>
                <a:ea typeface="+mn-ea"/>
                <a:cs typeface="+mn-cs"/>
              </a:rPr>
              <a:t>Map dermatomes: Sensory loss does not conform to recognized pattern of distribution</a:t>
            </a:r>
            <a:endParaRPr lang="en-US" sz="1000" dirty="0">
              <a:latin typeface="+mn-lt"/>
            </a:endParaRPr>
          </a:p>
          <a:p>
            <a:r>
              <a:rPr lang="en-US" kern="1200" dirty="0">
                <a:solidFill>
                  <a:schemeClr val="tx1"/>
                </a:solidFill>
                <a:latin typeface="+mn-lt"/>
                <a:ea typeface="+mn-ea"/>
                <a:cs typeface="+mn-cs"/>
              </a:rPr>
              <a:t>Blindness</a:t>
            </a:r>
            <a:endParaRPr lang="en-US" sz="1000" dirty="0">
              <a:latin typeface="+mn-lt"/>
            </a:endParaRPr>
          </a:p>
          <a:p>
            <a:pPr lvl="1"/>
            <a:r>
              <a:rPr lang="en-US" kern="1200" dirty="0">
                <a:solidFill>
                  <a:schemeClr val="tx1"/>
                </a:solidFill>
                <a:latin typeface="+mn-lt"/>
                <a:ea typeface="+mn-ea"/>
                <a:cs typeface="+mn-cs"/>
              </a:rPr>
              <a:t>In conversion disorder blindness, for example, the patients walk around without collisions or self-injury, their pupils react to light, and their cortical evoked potentials are intact.</a:t>
            </a:r>
          </a:p>
          <a:p>
            <a:pPr lvl="1"/>
            <a:r>
              <a:rPr lang="en-US" kern="1200" dirty="0">
                <a:solidFill>
                  <a:schemeClr val="tx1"/>
                </a:solidFill>
                <a:latin typeface="+mn-lt"/>
                <a:ea typeface="+mn-ea"/>
                <a:cs typeface="+mn-cs"/>
              </a:rPr>
              <a:t>Ask a patient to touch his index fingers: Even blind patients can do this by proprioception.</a:t>
            </a:r>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31</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kern="1200" dirty="0">
                <a:solidFill>
                  <a:schemeClr val="tx1"/>
                </a:solidFill>
                <a:latin typeface="+mn-lt"/>
                <a:ea typeface="+mn-ea"/>
                <a:cs typeface="+mn-cs"/>
              </a:rPr>
              <a:t>Dissociation of function</a:t>
            </a:r>
          </a:p>
          <a:p>
            <a:pPr lvl="1"/>
            <a:r>
              <a:rPr lang="en-US" kern="1200" dirty="0">
                <a:solidFill>
                  <a:schemeClr val="tx1"/>
                </a:solidFill>
                <a:latin typeface="+mn-lt"/>
                <a:ea typeface="+mn-ea"/>
                <a:cs typeface="+mn-cs"/>
              </a:rPr>
              <a:t>This phenomenon involves the apparent lack of function of an organ or limb for certain purposes, such as writing, but with no apparent difficulties in performing other tasks or functions with the same organ or limb, such as scratching. </a:t>
            </a:r>
            <a:endParaRPr lang="en-US" sz="1000" dirty="0">
              <a:latin typeface="+mn-lt"/>
            </a:endParaRPr>
          </a:p>
          <a:p>
            <a:r>
              <a:rPr lang="en-US" b="1" kern="1200" dirty="0">
                <a:solidFill>
                  <a:schemeClr val="tx1"/>
                </a:solidFill>
                <a:latin typeface="+mn-lt"/>
                <a:ea typeface="+mn-ea"/>
                <a:cs typeface="+mn-cs"/>
              </a:rPr>
              <a:t>Glove or stocking distribution</a:t>
            </a:r>
          </a:p>
          <a:p>
            <a:r>
              <a:rPr lang="en-US" b="1" kern="1200" dirty="0">
                <a:solidFill>
                  <a:schemeClr val="tx1"/>
                </a:solidFill>
                <a:latin typeface="+mn-lt"/>
                <a:ea typeface="+mn-ea"/>
                <a:cs typeface="+mn-cs"/>
              </a:rPr>
              <a:t>Hemianesthesias</a:t>
            </a:r>
          </a:p>
          <a:p>
            <a:pPr lvl="1"/>
            <a:r>
              <a:rPr lang="en-US" kern="1200" dirty="0">
                <a:solidFill>
                  <a:schemeClr val="tx1"/>
                </a:solidFill>
                <a:latin typeface="+mn-lt"/>
                <a:ea typeface="+mn-ea"/>
                <a:cs typeface="+mn-cs"/>
              </a:rPr>
              <a:t>Clear sensory loss that stops in the midline and commonly involves an entire side of the body.</a:t>
            </a:r>
            <a:endParaRPr lang="en-US" sz="1000" dirty="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32</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kern="1200" dirty="0">
                <a:solidFill>
                  <a:schemeClr val="tx1"/>
                </a:solidFill>
                <a:latin typeface="+mn-lt"/>
                <a:ea typeface="+mn-ea"/>
                <a:cs typeface="+mn-cs"/>
              </a:rPr>
              <a:t>“la belle indifference”</a:t>
            </a:r>
          </a:p>
          <a:p>
            <a:r>
              <a:rPr lang="en-US" kern="1200" dirty="0">
                <a:solidFill>
                  <a:schemeClr val="tx1"/>
                </a:solidFill>
                <a:latin typeface="+mn-lt"/>
                <a:ea typeface="+mn-ea"/>
                <a:cs typeface="+mn-cs"/>
              </a:rPr>
              <a:t>	The patient’s inappropriate cavalier attitude toward serious symptoms.</a:t>
            </a:r>
          </a:p>
          <a:p>
            <a:r>
              <a:rPr lang="en-US" kern="1200" dirty="0">
                <a:solidFill>
                  <a:schemeClr val="tx1"/>
                </a:solidFill>
                <a:latin typeface="+mn-lt"/>
                <a:ea typeface="+mn-ea"/>
                <a:cs typeface="+mn-cs"/>
              </a:rPr>
              <a:t>	</a:t>
            </a:r>
            <a:r>
              <a:rPr lang="en-US" sz="1200" b="0" kern="1200" dirty="0">
                <a:solidFill>
                  <a:schemeClr val="tx1"/>
                </a:solidFill>
                <a:latin typeface="Arial" charset="0"/>
                <a:ea typeface="+mn-ea"/>
                <a:cs typeface="+mn-cs"/>
              </a:rPr>
              <a:t>It</a:t>
            </a:r>
            <a:r>
              <a:rPr lang="en-US" sz="1200" b="0" kern="1200" baseline="0" dirty="0">
                <a:solidFill>
                  <a:schemeClr val="tx1"/>
                </a:solidFill>
                <a:latin typeface="Arial" charset="0"/>
                <a:ea typeface="+mn-ea"/>
                <a:cs typeface="+mn-cs"/>
              </a:rPr>
              <a:t> </a:t>
            </a:r>
            <a:r>
              <a:rPr lang="en-US" sz="1200" b="0" kern="1200" baseline="0" dirty="0" err="1">
                <a:solidFill>
                  <a:schemeClr val="tx1"/>
                </a:solidFill>
                <a:latin typeface="Arial" charset="0"/>
                <a:ea typeface="+mn-ea"/>
                <a:cs typeface="+mn-cs"/>
              </a:rPr>
              <a:t>has</a:t>
            </a:r>
            <a:r>
              <a:rPr lang="en-US" sz="1200" b="0" kern="1200" dirty="0" err="1">
                <a:solidFill>
                  <a:schemeClr val="tx1"/>
                </a:solidFill>
                <a:latin typeface="Arial" charset="0"/>
                <a:ea typeface="+mn-ea"/>
                <a:cs typeface="+mn-cs"/>
              </a:rPr>
              <a:t>as</a:t>
            </a:r>
            <a:r>
              <a:rPr lang="en-US" sz="1200" b="0" kern="1200" baseline="0" dirty="0">
                <a:solidFill>
                  <a:schemeClr val="tx1"/>
                </a:solidFill>
                <a:latin typeface="Arial" charset="0"/>
                <a:ea typeface="+mn-ea"/>
                <a:cs typeface="+mn-cs"/>
              </a:rPr>
              <a:t> been historically thought to suggest the presence of a conversion disorder, however more 	recent studies suggest that this is not a very reliable sign of conversion.</a:t>
            </a:r>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33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6</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Slater ET, Glithero E . A follow-up of patients diagnosed as suffering from "hysteria“.  J Psychosom Res. 1965;9(1):9-13.</a:t>
            </a:r>
          </a:p>
          <a:p>
            <a:endParaRPr lang="en-US" dirty="0"/>
          </a:p>
          <a:p>
            <a:r>
              <a:rPr lang="en-US" dirty="0"/>
              <a:t>Stone J, Smyth R, Carson A, et al.  Systematic review of misdiagnosis of conversion symptoms and "hysteria“.  BMJ. 2005;331(7523):989.</a:t>
            </a: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34</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a:t>Functional Neuroimaging</a:t>
            </a:r>
          </a:p>
          <a:p>
            <a:pPr lvl="1" eaLnBrk="1" hangingPunct="1"/>
            <a:r>
              <a:rPr lang="en-US" dirty="0"/>
              <a:t>Abnormalities in functional neuroimaging could be secondary to…</a:t>
            </a:r>
          </a:p>
          <a:p>
            <a:pPr lvl="2" eaLnBrk="1" hangingPunct="1"/>
            <a:r>
              <a:rPr lang="en-US" dirty="0"/>
              <a:t>Cause of the disorder</a:t>
            </a:r>
          </a:p>
          <a:p>
            <a:pPr lvl="2" eaLnBrk="1" hangingPunct="1"/>
            <a:r>
              <a:rPr lang="en-US" dirty="0"/>
              <a:t>Consequence of the disorder</a:t>
            </a:r>
          </a:p>
          <a:p>
            <a:pPr lvl="2" eaLnBrk="1" hangingPunct="1"/>
            <a:r>
              <a:rPr lang="en-US" dirty="0"/>
              <a:t>Compensation for the disorder</a:t>
            </a: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35</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b="1" dirty="0">
                <a:latin typeface="+mn-lt"/>
              </a:rPr>
              <a:t>Treatment</a:t>
            </a:r>
            <a:endParaRPr lang="en-US" sz="1600" b="1" dirty="0">
              <a:latin typeface="+mn-lt"/>
            </a:endParaRPr>
          </a:p>
          <a:p>
            <a:pPr lvl="1"/>
            <a:r>
              <a:rPr lang="en-US" b="1" dirty="0">
                <a:latin typeface="+mn-lt"/>
              </a:rPr>
              <a:t>General/conservative</a:t>
            </a:r>
            <a:endParaRPr lang="en-US" sz="1400" b="1" dirty="0">
              <a:latin typeface="+mn-lt"/>
            </a:endParaRPr>
          </a:p>
          <a:p>
            <a:pPr lvl="1"/>
            <a:r>
              <a:rPr lang="en-US" b="1" dirty="0">
                <a:latin typeface="+mn-lt"/>
              </a:rPr>
              <a:t>Reassurance</a:t>
            </a:r>
          </a:p>
          <a:p>
            <a:pPr lvl="2"/>
            <a:r>
              <a:rPr lang="en-US" dirty="0">
                <a:latin typeface="+mn-lt"/>
              </a:rPr>
              <a:t>The first step involves reassuring the patient that the symptoms are not the result of medical condition, but are secondary to an underlying psychological conflict.</a:t>
            </a:r>
            <a:endParaRPr lang="en-US" sz="1000" dirty="0">
              <a:latin typeface="+mn-lt"/>
            </a:endParaRPr>
          </a:p>
          <a:p>
            <a:pPr lvl="2"/>
            <a:r>
              <a:rPr lang="en-US" dirty="0">
                <a:latin typeface="+mn-lt"/>
              </a:rPr>
              <a:t>Addressing the stressors that may have lead to the onset of symptoms.</a:t>
            </a:r>
            <a:endParaRPr lang="en-US" sz="1000" dirty="0">
              <a:latin typeface="+mn-lt"/>
            </a:endParaRPr>
          </a:p>
          <a:p>
            <a:pPr lvl="2"/>
            <a:r>
              <a:rPr lang="en-US" dirty="0">
                <a:latin typeface="+mn-lt"/>
              </a:rPr>
              <a:t>General steps:</a:t>
            </a:r>
            <a:endParaRPr lang="en-US" sz="1000" dirty="0">
              <a:latin typeface="+mn-lt"/>
            </a:endParaRPr>
          </a:p>
          <a:p>
            <a:pPr lvl="2"/>
            <a:r>
              <a:rPr lang="en-US" dirty="0">
                <a:latin typeface="+mn-lt"/>
              </a:rPr>
              <a:t>Protective environment</a:t>
            </a:r>
            <a:endParaRPr lang="en-US" sz="1000" dirty="0">
              <a:latin typeface="+mn-lt"/>
            </a:endParaRPr>
          </a:p>
          <a:p>
            <a:pPr lvl="2"/>
            <a:r>
              <a:rPr lang="en-US" dirty="0">
                <a:latin typeface="+mn-lt"/>
              </a:rPr>
              <a:t>Reassurance that a full medical workup has been done</a:t>
            </a:r>
            <a:endParaRPr lang="en-US" sz="1000" dirty="0">
              <a:latin typeface="+mn-lt"/>
            </a:endParaRPr>
          </a:p>
          <a:p>
            <a:pPr lvl="2"/>
            <a:r>
              <a:rPr lang="en-US" dirty="0">
                <a:latin typeface="+mn-lt"/>
              </a:rPr>
              <a:t>No permanent damage has been found</a:t>
            </a:r>
            <a:endParaRPr lang="en-US" sz="1000" dirty="0">
              <a:latin typeface="+mn-lt"/>
            </a:endParaRPr>
          </a:p>
          <a:p>
            <a:pPr lvl="2"/>
            <a:r>
              <a:rPr lang="en-US" dirty="0">
                <a:latin typeface="+mn-lt"/>
              </a:rPr>
              <a:t>Full recovery is expected</a:t>
            </a:r>
            <a:endParaRPr lang="en-US" sz="1000" dirty="0">
              <a:latin typeface="+mn-lt"/>
            </a:endParaRPr>
          </a:p>
          <a:p>
            <a:pPr lvl="1"/>
            <a:r>
              <a:rPr lang="en-US" b="1" dirty="0">
                <a:latin typeface="+mn-lt"/>
              </a:rPr>
              <a:t>Physical and occupation therapy</a:t>
            </a:r>
          </a:p>
          <a:p>
            <a:pPr lvl="2"/>
            <a:r>
              <a:rPr lang="en-US" dirty="0">
                <a:latin typeface="+mn-lt"/>
              </a:rPr>
              <a:t>The initial symptoms of most patients resolve in a few days or less than a month</a:t>
            </a:r>
            <a:endParaRPr lang="en-US" sz="1000" dirty="0">
              <a:latin typeface="+mn-lt"/>
            </a:endParaRPr>
          </a:p>
          <a:p>
            <a:pPr lvl="1"/>
            <a:r>
              <a:rPr lang="en-US" b="1" dirty="0">
                <a:latin typeface="+mn-lt"/>
              </a:rPr>
              <a:t>Psychotherapies</a:t>
            </a:r>
            <a:endParaRPr lang="en-US" sz="1400" b="1" dirty="0">
              <a:latin typeface="+mn-lt"/>
            </a:endParaRPr>
          </a:p>
          <a:p>
            <a:pPr lvl="1"/>
            <a:r>
              <a:rPr lang="en-US" b="1" dirty="0">
                <a:latin typeface="+mn-lt"/>
              </a:rPr>
              <a:t>Amytal interview</a:t>
            </a:r>
            <a:endParaRPr lang="en-US" sz="1400" b="1" dirty="0">
              <a:latin typeface="+mn-lt"/>
            </a:endParaRPr>
          </a:p>
          <a:p>
            <a:pPr lvl="2"/>
            <a:r>
              <a:rPr lang="en-US" dirty="0">
                <a:latin typeface="+mn-lt"/>
              </a:rPr>
              <a:t>If the symptom can be resolved by suggestion, hypnosis, or parenteral Amytal, they are probably the result of a conversion disorder</a:t>
            </a:r>
            <a:endParaRPr lang="en-US" sz="1000" dirty="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36</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dirty="0">
                <a:latin typeface="+mn-lt"/>
              </a:rPr>
              <a:t>Symptoms or deficits are usually of short duration, and approximately 95% of acute cases remit spontaneously, usually within 2 weeks in hospitalized patients.</a:t>
            </a:r>
          </a:p>
          <a:p>
            <a:pPr lvl="1"/>
            <a:endParaRPr lang="en-US" sz="1000" dirty="0">
              <a:latin typeface="+mn-lt"/>
            </a:endParaRPr>
          </a:p>
          <a:p>
            <a:pPr lvl="1"/>
            <a:r>
              <a:rPr lang="en-US" dirty="0">
                <a:latin typeface="+mn-lt"/>
              </a:rPr>
              <a:t>If symptoms are have been present for 6 months or longer, the prognosis for symptom resolution is less than 50% and diminishes further the longer the disorder is present.</a:t>
            </a:r>
            <a:endParaRPr lang="en-US" sz="1000" dirty="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37</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1" defTabSz="898672" eaLnBrk="1" fontAlgn="auto" hangingPunct="1">
              <a:spcBef>
                <a:spcPts val="0"/>
              </a:spcBef>
              <a:spcAft>
                <a:spcPts val="0"/>
              </a:spcAft>
              <a:defRPr/>
            </a:pPr>
            <a:r>
              <a:rPr lang="en-US" dirty="0">
                <a:latin typeface="+mn-lt"/>
              </a:rPr>
              <a:t>The physician </a:t>
            </a:r>
            <a:r>
              <a:rPr lang="en-US" u="sng" dirty="0">
                <a:latin typeface="+mn-lt"/>
              </a:rPr>
              <a:t>does not </a:t>
            </a:r>
            <a:r>
              <a:rPr lang="en-US" dirty="0">
                <a:latin typeface="+mn-lt"/>
              </a:rPr>
              <a:t>have to judge the pain to be “inappropriate” or “in excess of what would be expected.”  </a:t>
            </a:r>
          </a:p>
          <a:p>
            <a:pPr marL="0" lvl="1" defTabSz="898672" eaLnBrk="1" fontAlgn="auto" hangingPunct="1">
              <a:spcBef>
                <a:spcPts val="0"/>
              </a:spcBef>
              <a:spcAft>
                <a:spcPts val="0"/>
              </a:spcAft>
              <a:defRPr/>
            </a:pPr>
            <a:endParaRPr lang="en-US" dirty="0"/>
          </a:p>
          <a:p>
            <a:pPr marL="0" lvl="1" defTabSz="898672" eaLnBrk="1" fontAlgn="auto" hangingPunct="1">
              <a:spcBef>
                <a:spcPts val="0"/>
              </a:spcBef>
              <a:spcAft>
                <a:spcPts val="0"/>
              </a:spcAft>
              <a:defRPr/>
            </a:pPr>
            <a:r>
              <a:rPr lang="en-US" dirty="0"/>
              <a:t>T</a:t>
            </a:r>
            <a:r>
              <a:rPr lang="en-US" dirty="0">
                <a:latin typeface="+mn-lt"/>
              </a:rPr>
              <a:t>he phenomenological and diagnostic focus is on the importance of psychological factors and the degree or impairment caused by the pain. </a:t>
            </a:r>
            <a:endParaRPr lang="en-US" sz="1400" dirty="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38</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39</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1" kern="1200" dirty="0">
                <a:solidFill>
                  <a:schemeClr val="tx1"/>
                </a:solidFill>
                <a:latin typeface="+mn-lt"/>
                <a:ea typeface="+mn-ea"/>
                <a:cs typeface="+mn-cs"/>
              </a:rPr>
              <a:t>Purely physical pain</a:t>
            </a:r>
            <a:endParaRPr lang="en-US" sz="1400" b="1" dirty="0">
              <a:latin typeface="+mn-lt"/>
            </a:endParaRPr>
          </a:p>
          <a:p>
            <a:pPr lvl="1"/>
            <a:r>
              <a:rPr lang="en-US" kern="1200" dirty="0">
                <a:solidFill>
                  <a:schemeClr val="tx1"/>
                </a:solidFill>
                <a:latin typeface="+mn-lt"/>
                <a:ea typeface="+mn-ea"/>
                <a:cs typeface="+mn-cs"/>
              </a:rPr>
              <a:t>Purely physical pain can be difficult to distinguish from purely psychogenic pain, especially because the two are not mutually exclusive.</a:t>
            </a:r>
            <a:endParaRPr lang="en-US" sz="1000" dirty="0">
              <a:latin typeface="+mn-lt"/>
            </a:endParaRPr>
          </a:p>
          <a:p>
            <a:pPr lvl="1"/>
            <a:r>
              <a:rPr lang="en-US" kern="1200" dirty="0">
                <a:solidFill>
                  <a:schemeClr val="tx1"/>
                </a:solidFill>
                <a:latin typeface="+mn-lt"/>
                <a:ea typeface="+mn-ea"/>
                <a:cs typeface="+mn-cs"/>
              </a:rPr>
              <a:t>Physical pain fluctuates in intensity and is highly sensitive to emotional, cognitive, attentional, and situational influences.</a:t>
            </a:r>
            <a:endParaRPr lang="en-US" sz="1000" dirty="0">
              <a:latin typeface="+mn-lt"/>
            </a:endParaRPr>
          </a:p>
          <a:p>
            <a:pPr lvl="1"/>
            <a:r>
              <a:rPr lang="en-US" kern="1200" dirty="0">
                <a:solidFill>
                  <a:schemeClr val="tx1"/>
                </a:solidFill>
                <a:latin typeface="+mn-lt"/>
                <a:ea typeface="+mn-ea"/>
                <a:cs typeface="+mn-cs"/>
              </a:rPr>
              <a:t>Pain that does not vary and is insensitive to these factors is likely to be psychogenic.</a:t>
            </a:r>
            <a:endParaRPr lang="en-US" sz="1000" dirty="0">
              <a:latin typeface="+mn-lt"/>
            </a:endParaRPr>
          </a:p>
          <a:p>
            <a:pPr lvl="1"/>
            <a:r>
              <a:rPr lang="en-US" kern="1200" dirty="0">
                <a:solidFill>
                  <a:schemeClr val="tx1"/>
                </a:solidFill>
                <a:latin typeface="+mn-lt"/>
                <a:ea typeface="+mn-ea"/>
                <a:cs typeface="+mn-cs"/>
              </a:rPr>
              <a:t>Pain that does not wax and wane and is not even temporarily relieved by distraction or analgesics, clinicians can suspect an important psychogenic component.</a:t>
            </a:r>
            <a:endParaRPr lang="en-US" sz="1000" dirty="0">
              <a:latin typeface="+mn-lt"/>
            </a:endParaRPr>
          </a:p>
          <a:p>
            <a:r>
              <a:rPr lang="en-US" b="1" kern="1200" dirty="0">
                <a:solidFill>
                  <a:schemeClr val="tx1"/>
                </a:solidFill>
                <a:latin typeface="+mn-lt"/>
                <a:ea typeface="+mn-ea"/>
                <a:cs typeface="+mn-cs"/>
              </a:rPr>
              <a:t>Depression</a:t>
            </a:r>
            <a:endParaRPr lang="en-US" sz="1400" b="1" dirty="0">
              <a:latin typeface="+mn-lt"/>
            </a:endParaRPr>
          </a:p>
          <a:p>
            <a:pPr lvl="1"/>
            <a:r>
              <a:rPr lang="en-US" kern="1200" dirty="0">
                <a:solidFill>
                  <a:schemeClr val="tx1"/>
                </a:solidFill>
                <a:latin typeface="+mn-lt"/>
                <a:ea typeface="+mn-ea"/>
                <a:cs typeface="+mn-cs"/>
              </a:rPr>
              <a:t>Major depression is present in about 25-50% of patients with pain disorder.</a:t>
            </a:r>
            <a:endParaRPr lang="en-US" sz="1000" dirty="0">
              <a:latin typeface="+mn-lt"/>
            </a:endParaRPr>
          </a:p>
          <a:p>
            <a:pPr lvl="1"/>
            <a:r>
              <a:rPr lang="en-US" kern="1200" dirty="0">
                <a:solidFill>
                  <a:schemeClr val="tx1"/>
                </a:solidFill>
                <a:latin typeface="+mn-lt"/>
                <a:ea typeface="+mn-ea"/>
                <a:cs typeface="+mn-cs"/>
              </a:rPr>
              <a:t>Dysthymic disorder or depressive symptoms are reported in 60-100% of the patients.</a:t>
            </a:r>
            <a:endParaRPr lang="en-US" sz="1000" dirty="0">
              <a:latin typeface="+mn-lt"/>
            </a:endParaRPr>
          </a:p>
          <a:p>
            <a:r>
              <a:rPr lang="en-US" b="1" kern="1200" dirty="0">
                <a:solidFill>
                  <a:schemeClr val="tx1"/>
                </a:solidFill>
                <a:latin typeface="+mn-lt"/>
                <a:ea typeface="+mn-ea"/>
                <a:cs typeface="+mn-cs"/>
              </a:rPr>
              <a:t>Other somatoform disorders</a:t>
            </a:r>
            <a:endParaRPr lang="en-US" sz="1400" b="1" dirty="0">
              <a:latin typeface="+mn-lt"/>
            </a:endParaRPr>
          </a:p>
          <a:p>
            <a:pPr lvl="1"/>
            <a:r>
              <a:rPr lang="en-US" kern="1200" dirty="0">
                <a:solidFill>
                  <a:schemeClr val="tx1"/>
                </a:solidFill>
                <a:latin typeface="+mn-lt"/>
                <a:ea typeface="+mn-ea"/>
                <a:cs typeface="+mn-cs"/>
              </a:rPr>
              <a:t>Pain is, by definition, not a symptom in conversion disorder. </a:t>
            </a:r>
            <a:endParaRPr lang="en-US" sz="1000" dirty="0">
              <a:latin typeface="+mn-lt"/>
            </a:endParaRPr>
          </a:p>
          <a:p>
            <a:r>
              <a:rPr lang="en-US" b="1" kern="1200" dirty="0">
                <a:solidFill>
                  <a:schemeClr val="tx1"/>
                </a:solidFill>
                <a:latin typeface="+mn-lt"/>
                <a:ea typeface="+mn-ea"/>
                <a:cs typeface="+mn-cs"/>
              </a:rPr>
              <a:t>Malingering</a:t>
            </a:r>
          </a:p>
          <a:p>
            <a:pPr lvl="1"/>
            <a:endParaRPr lang="en-US" sz="1400" b="1" dirty="0">
              <a:latin typeface="+mn-lt"/>
            </a:endParaRPr>
          </a:p>
          <a:p>
            <a:r>
              <a:rPr lang="en-US" dirty="0">
                <a:latin typeface="+mn-lt"/>
              </a:rPr>
              <a:t>A patient’s pain may be posttraumatic, neuropathic, neurological, iatrogenic, or musculoskeletal; to meet a diagnosis of pain disorder, however, the disorder must have a psychological factor judged to be significantly involved in the pain symptoms and their ramifications</a:t>
            </a:r>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40</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kern="1200" dirty="0">
                <a:solidFill>
                  <a:schemeClr val="tx1"/>
                </a:solidFill>
                <a:latin typeface="+mn-lt"/>
                <a:ea typeface="+mn-ea"/>
                <a:cs typeface="+mn-cs"/>
              </a:rPr>
              <a:t>Goal is likely an improvement in functioning rather than a complete relief of pain</a:t>
            </a:r>
          </a:p>
          <a:p>
            <a:pPr lvl="1"/>
            <a:r>
              <a:rPr lang="en-US" kern="1200" dirty="0">
                <a:solidFill>
                  <a:schemeClr val="tx1"/>
                </a:solidFill>
                <a:latin typeface="+mn-lt"/>
                <a:ea typeface="+mn-ea"/>
                <a:cs typeface="+mn-cs"/>
              </a:rPr>
              <a:t>Because it may not be possible to reduce the pain, the treatment approach must address rehabilitation.</a:t>
            </a:r>
            <a:endParaRPr lang="en-US" sz="1000" dirty="0">
              <a:latin typeface="+mn-lt"/>
            </a:endParaRPr>
          </a:p>
          <a:p>
            <a:pPr lvl="1"/>
            <a:r>
              <a:rPr lang="en-US" kern="1200" dirty="0">
                <a:solidFill>
                  <a:schemeClr val="tx1"/>
                </a:solidFill>
                <a:latin typeface="+mn-lt"/>
                <a:ea typeface="+mn-ea"/>
                <a:cs typeface="+mn-cs"/>
              </a:rPr>
              <a:t>Physicians must stress an understanding that the patient’s experiences of pain are real.</a:t>
            </a:r>
            <a:endParaRPr lang="en-US" sz="1000" dirty="0">
              <a:latin typeface="+mn-lt"/>
            </a:endParaRPr>
          </a:p>
          <a:p>
            <a:pPr lvl="1"/>
            <a:r>
              <a:rPr lang="en-US" kern="1200" dirty="0">
                <a:solidFill>
                  <a:schemeClr val="tx1"/>
                </a:solidFill>
                <a:latin typeface="+mn-lt"/>
                <a:ea typeface="+mn-ea"/>
                <a:cs typeface="+mn-cs"/>
              </a:rPr>
              <a:t>Clinicians should discuss the issue of psychological factors early in treatment and should frankly tell patients that such factors are important in the cause and consequences of both physical and psychological pain.</a:t>
            </a:r>
            <a:endParaRPr lang="en-US" sz="1000" dirty="0">
              <a:latin typeface="+mn-lt"/>
            </a:endParaRPr>
          </a:p>
          <a:p>
            <a:r>
              <a:rPr lang="en-US" b="1" kern="1200" dirty="0">
                <a:solidFill>
                  <a:schemeClr val="tx1"/>
                </a:solidFill>
                <a:latin typeface="+mn-lt"/>
                <a:ea typeface="+mn-ea"/>
                <a:cs typeface="+mn-cs"/>
              </a:rPr>
              <a:t>Pharmacotherapy</a:t>
            </a:r>
            <a:endParaRPr lang="en-US" sz="1400" b="1" dirty="0">
              <a:latin typeface="+mn-lt"/>
            </a:endParaRPr>
          </a:p>
          <a:p>
            <a:pPr lvl="1"/>
            <a:r>
              <a:rPr lang="en-US" kern="1200" dirty="0">
                <a:solidFill>
                  <a:schemeClr val="tx1"/>
                </a:solidFill>
                <a:latin typeface="+mn-lt"/>
                <a:ea typeface="+mn-ea"/>
                <a:cs typeface="+mn-cs"/>
              </a:rPr>
              <a:t>Antidepressants, such as TCAs and SSRIs, are the most effective pharmacological agents.</a:t>
            </a:r>
            <a:endParaRPr lang="en-US" sz="1000" dirty="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41</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42</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1" defTabSz="898672" eaLnBrk="1" fontAlgn="auto" hangingPunct="1">
              <a:spcBef>
                <a:spcPts val="0"/>
              </a:spcBef>
              <a:spcAft>
                <a:spcPts val="0"/>
              </a:spcAft>
              <a:defRPr/>
            </a:pPr>
            <a:r>
              <a:rPr lang="en-US" dirty="0">
                <a:latin typeface="+mn-lt"/>
              </a:rPr>
              <a:t>The term </a:t>
            </a:r>
            <a:r>
              <a:rPr lang="en-US" i="1" dirty="0">
                <a:latin typeface="+mn-lt"/>
              </a:rPr>
              <a:t>hypochondriasis</a:t>
            </a:r>
            <a:r>
              <a:rPr lang="en-US" dirty="0">
                <a:latin typeface="+mn-lt"/>
              </a:rPr>
              <a:t> is derived from the term </a:t>
            </a:r>
            <a:r>
              <a:rPr lang="en-US" i="1" dirty="0">
                <a:latin typeface="+mn-lt"/>
              </a:rPr>
              <a:t>hypochondrium</a:t>
            </a:r>
            <a:r>
              <a:rPr lang="en-US" dirty="0">
                <a:latin typeface="+mn-lt"/>
              </a:rPr>
              <a:t> which means below the ribs, and reflects the abdominal complaints of many of these patients.</a:t>
            </a:r>
          </a:p>
          <a:p>
            <a:pPr marL="0" lvl="1" defTabSz="898672" eaLnBrk="1" fontAlgn="auto" hangingPunct="1">
              <a:spcBef>
                <a:spcPts val="0"/>
              </a:spcBef>
              <a:spcAft>
                <a:spcPts val="0"/>
              </a:spcAft>
              <a:defRPr/>
            </a:pPr>
            <a:endParaRPr lang="en-US" sz="1000" dirty="0">
              <a:latin typeface="+mn-lt"/>
            </a:endParaRPr>
          </a:p>
          <a:p>
            <a:r>
              <a:rPr lang="en-US" b="1" kern="1200" dirty="0">
                <a:solidFill>
                  <a:schemeClr val="tx1"/>
                </a:solidFill>
                <a:latin typeface="+mn-lt"/>
                <a:ea typeface="+mn-ea"/>
                <a:cs typeface="+mn-cs"/>
              </a:rPr>
              <a:t>Medical students: 3%</a:t>
            </a:r>
            <a:endParaRPr lang="en-US" sz="1400" b="1" dirty="0">
              <a:latin typeface="+mn-lt"/>
            </a:endParaRPr>
          </a:p>
          <a:p>
            <a:pPr lvl="1"/>
            <a:r>
              <a:rPr lang="en-US" kern="1200" dirty="0">
                <a:solidFill>
                  <a:schemeClr val="tx1"/>
                </a:solidFill>
                <a:latin typeface="+mn-lt"/>
                <a:ea typeface="+mn-ea"/>
                <a:cs typeface="+mn-cs"/>
              </a:rPr>
              <a:t>Usually in the first two years.</a:t>
            </a:r>
          </a:p>
          <a:p>
            <a:pPr lvl="1"/>
            <a:r>
              <a:rPr lang="en-US" kern="1200" dirty="0">
                <a:solidFill>
                  <a:schemeClr val="tx1"/>
                </a:solidFill>
                <a:latin typeface="+mn-lt"/>
                <a:ea typeface="+mn-ea"/>
                <a:cs typeface="+mn-cs"/>
              </a:rPr>
              <a:t>Usually transient</a:t>
            </a:r>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43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Hahn SR.  Physical symptoms and physician-experienced difficulty in the physician-patient relationship. Ann Intern Med. 2001;134(9 Pt 2):897-904.</a:t>
            </a:r>
          </a:p>
          <a:p>
            <a:endParaRPr lang="en-US" dirty="0"/>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7</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kern="1200" dirty="0">
                <a:solidFill>
                  <a:schemeClr val="tx1"/>
                </a:solidFill>
                <a:latin typeface="+mn-lt"/>
                <a:ea typeface="+mn-ea"/>
                <a:cs typeface="+mn-cs"/>
              </a:rPr>
              <a:t>The belief, however, cannot have the intensity of a delusion (more appropriately diagnosed as a delusional disorder).</a:t>
            </a:r>
          </a:p>
          <a:p>
            <a:endParaRPr lang="en-US" sz="1000" dirty="0">
              <a:latin typeface="+mn-lt"/>
            </a:endParaRPr>
          </a:p>
          <a:p>
            <a:r>
              <a:rPr lang="en-US" kern="1200" dirty="0">
                <a:solidFill>
                  <a:schemeClr val="tx1"/>
                </a:solidFill>
                <a:latin typeface="+mn-lt"/>
                <a:ea typeface="+mn-ea"/>
                <a:cs typeface="+mn-cs"/>
              </a:rPr>
              <a:t>The belief cannot be restricted to distress about the appearance (more appropriately diagnosed as body dysmorphic disorder).</a:t>
            </a:r>
          </a:p>
          <a:p>
            <a:endParaRPr lang="en-US" sz="1000" dirty="0">
              <a:latin typeface="+mn-lt"/>
            </a:endParaRPr>
          </a:p>
          <a:p>
            <a:r>
              <a:rPr lang="en-US" kern="1200" dirty="0">
                <a:solidFill>
                  <a:schemeClr val="tx1"/>
                </a:solidFill>
                <a:latin typeface="+mn-lt"/>
                <a:ea typeface="+mn-ea"/>
                <a:cs typeface="+mn-cs"/>
              </a:rPr>
              <a:t>Similar to somatization disorder, hypochondriasis is characterized by the presence of unexplained symptoms and sensations.  However, the patient with hypochondriasis takes these symptoms one step further by leaping to a catastrophic cognitive misinterpretation of the significance of these symptoms,</a:t>
            </a:r>
            <a:r>
              <a:rPr lang="en-US" kern="1200" baseline="0" dirty="0">
                <a:solidFill>
                  <a:schemeClr val="tx1"/>
                </a:solidFill>
                <a:latin typeface="+mn-lt"/>
                <a:ea typeface="+mn-ea"/>
                <a:cs typeface="+mn-cs"/>
              </a:rPr>
              <a:t> thereby convincing themselves that they have a physical disease.</a:t>
            </a:r>
            <a:endParaRPr lang="en-US" kern="1200" dirty="0">
              <a:solidFill>
                <a:schemeClr val="tx1"/>
              </a:solidFill>
              <a:latin typeface="+mn-lt"/>
              <a:ea typeface="+mn-ea"/>
              <a:cs typeface="+mn-cs"/>
            </a:endParaRPr>
          </a:p>
          <a:p>
            <a:endParaRPr lang="en-US" sz="1000" dirty="0">
              <a:latin typeface="+mn-lt"/>
            </a:endParaRPr>
          </a:p>
          <a:p>
            <a:r>
              <a:rPr lang="en-US" kern="1200" dirty="0">
                <a:solidFill>
                  <a:schemeClr val="tx1"/>
                </a:solidFill>
                <a:latin typeface="+mn-lt"/>
                <a:ea typeface="+mn-ea"/>
                <a:cs typeface="+mn-cs"/>
              </a:rPr>
              <a:t>Chronic with waxing and waning of symptoms</a:t>
            </a:r>
            <a:endParaRPr lang="en-US" sz="1400" dirty="0">
              <a:latin typeface="+mn-lt"/>
            </a:endParaRPr>
          </a:p>
          <a:p>
            <a:pPr lvl="1"/>
            <a:r>
              <a:rPr lang="en-US" kern="1200" dirty="0">
                <a:solidFill>
                  <a:schemeClr val="tx1"/>
                </a:solidFill>
                <a:latin typeface="+mn-lt"/>
                <a:ea typeface="+mn-ea"/>
                <a:cs typeface="+mn-cs"/>
              </a:rPr>
              <a:t>When the course is chronic, hypochondriasis may appear similar to lifetime OCD or a personality disorder.</a:t>
            </a:r>
          </a:p>
          <a:p>
            <a:pPr lvl="1"/>
            <a:r>
              <a:rPr lang="en-US" kern="1200" dirty="0">
                <a:solidFill>
                  <a:schemeClr val="tx1"/>
                </a:solidFill>
                <a:latin typeface="+mn-lt"/>
                <a:ea typeface="+mn-ea"/>
                <a:cs typeface="+mn-cs"/>
              </a:rPr>
              <a:t>When the course is intermittent or off new onset, the physician should search for predisposing stressful life events as the cause.</a:t>
            </a:r>
            <a:endParaRPr lang="en-US" sz="1000" dirty="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45</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b="1" dirty="0">
                <a:latin typeface="+mn-lt"/>
              </a:rPr>
              <a:t>Etiologies</a:t>
            </a:r>
            <a:endParaRPr lang="en-US" sz="1600" b="1" dirty="0">
              <a:latin typeface="+mn-lt"/>
            </a:endParaRPr>
          </a:p>
          <a:p>
            <a:r>
              <a:rPr lang="en-US" kern="1200" dirty="0">
                <a:solidFill>
                  <a:schemeClr val="tx1"/>
                </a:solidFill>
                <a:latin typeface="+mn-lt"/>
                <a:ea typeface="+mn-ea"/>
                <a:cs typeface="+mn-cs"/>
              </a:rPr>
              <a:t>Hypochondriasis results from patients’ unrealistic or inaccurate interpretations of physical symptoms or sensations, even though no medical cause can be found.</a:t>
            </a:r>
            <a:endParaRPr lang="en-US" sz="1000" dirty="0">
              <a:latin typeface="+mn-lt"/>
            </a:endParaRPr>
          </a:p>
          <a:p>
            <a:r>
              <a:rPr lang="en-US" b="1" kern="1200" dirty="0">
                <a:solidFill>
                  <a:schemeClr val="tx1"/>
                </a:solidFill>
                <a:latin typeface="+mn-lt"/>
                <a:ea typeface="+mn-ea"/>
                <a:cs typeface="+mn-cs"/>
              </a:rPr>
              <a:t>Psychodynamic model</a:t>
            </a:r>
            <a:endParaRPr lang="en-US" sz="1400" b="1" dirty="0">
              <a:latin typeface="+mn-lt"/>
            </a:endParaRPr>
          </a:p>
          <a:p>
            <a:pPr lvl="1"/>
            <a:r>
              <a:rPr lang="en-US" kern="1200" dirty="0">
                <a:solidFill>
                  <a:schemeClr val="tx1"/>
                </a:solidFill>
                <a:latin typeface="+mn-lt"/>
                <a:ea typeface="+mn-ea"/>
                <a:cs typeface="+mn-cs"/>
              </a:rPr>
              <a:t>Aggressive and hostile wishes towards others are transferred (repression and displacement) into physical complaints.</a:t>
            </a:r>
            <a:endParaRPr lang="en-US" sz="1000" dirty="0">
              <a:latin typeface="+mn-lt"/>
            </a:endParaRPr>
          </a:p>
          <a:p>
            <a:pPr lvl="1"/>
            <a:r>
              <a:rPr lang="en-US" dirty="0"/>
              <a:t>T</a:t>
            </a:r>
            <a:r>
              <a:rPr lang="en-US" kern="1200" dirty="0">
                <a:solidFill>
                  <a:schemeClr val="tx1"/>
                </a:solidFill>
                <a:latin typeface="+mn-lt"/>
                <a:ea typeface="+mn-ea"/>
                <a:cs typeface="+mn-cs"/>
              </a:rPr>
              <a:t>he pain becomes a means of punishment of past wrongdoing.</a:t>
            </a:r>
            <a:endParaRPr lang="en-US" sz="1000" dirty="0">
              <a:latin typeface="+mn-lt"/>
            </a:endParaRPr>
          </a:p>
          <a:p>
            <a:r>
              <a:rPr lang="en-US" b="1" kern="1200" dirty="0">
                <a:solidFill>
                  <a:schemeClr val="tx1"/>
                </a:solidFill>
                <a:latin typeface="+mn-lt"/>
                <a:ea typeface="+mn-ea"/>
                <a:cs typeface="+mn-cs"/>
              </a:rPr>
              <a:t>Cognitive-behavioral model</a:t>
            </a:r>
            <a:endParaRPr lang="en-US" sz="1400" b="1" dirty="0">
              <a:latin typeface="+mn-lt"/>
            </a:endParaRPr>
          </a:p>
          <a:p>
            <a:pPr lvl="1"/>
            <a:r>
              <a:rPr lang="en-US" kern="1200" dirty="0">
                <a:solidFill>
                  <a:schemeClr val="tx1"/>
                </a:solidFill>
                <a:latin typeface="+mn-lt"/>
                <a:ea typeface="+mn-ea"/>
                <a:cs typeface="+mn-cs"/>
              </a:rPr>
              <a:t>Hypochondriasis stems from faulty perceptions and unrealistic threat appraisals in which individuals misinterpret harmless bodily symptoms as having serious health implications.</a:t>
            </a:r>
            <a:endParaRPr lang="en-US" sz="1000" dirty="0">
              <a:latin typeface="+mn-lt"/>
            </a:endParaRPr>
          </a:p>
          <a:p>
            <a:pPr lvl="1"/>
            <a:r>
              <a:rPr lang="en-US" kern="1200" dirty="0">
                <a:solidFill>
                  <a:schemeClr val="tx1"/>
                </a:solidFill>
                <a:latin typeface="+mn-lt"/>
                <a:ea typeface="+mn-ea"/>
                <a:cs typeface="+mn-cs"/>
              </a:rPr>
              <a:t>“Better safe than sorry” strategy.</a:t>
            </a:r>
            <a:endParaRPr lang="en-US" sz="1000" dirty="0">
              <a:latin typeface="+mn-lt"/>
            </a:endParaRPr>
          </a:p>
          <a:p>
            <a:pPr lvl="1"/>
            <a:r>
              <a:rPr lang="en-US" kern="1200" dirty="0">
                <a:solidFill>
                  <a:schemeClr val="tx1"/>
                </a:solidFill>
                <a:latin typeface="+mn-lt"/>
                <a:ea typeface="+mn-ea"/>
                <a:cs typeface="+mn-cs"/>
              </a:rPr>
              <a:t>The patient’s inability to separate harmless aches and pains from more serious health threats results in either hypervigilance to bodily sensations, reassurance seeking, or avoidance behaviors.</a:t>
            </a:r>
            <a:endParaRPr lang="en-US" sz="1000" dirty="0">
              <a:latin typeface="+mn-lt"/>
            </a:endParaRPr>
          </a:p>
          <a:p>
            <a:pPr lvl="1"/>
            <a:r>
              <a:rPr lang="en-US" kern="1200" dirty="0">
                <a:solidFill>
                  <a:schemeClr val="tx1"/>
                </a:solidFill>
                <a:latin typeface="+mn-lt"/>
                <a:ea typeface="+mn-ea"/>
                <a:cs typeface="+mn-cs"/>
              </a:rPr>
              <a:t>The essence of CBT treatment for hypochondriasis involves the identification and correction of this flawed belief system.</a:t>
            </a:r>
            <a:endParaRPr lang="en-US" sz="1000" dirty="0">
              <a:latin typeface="+mn-lt"/>
            </a:endParaRPr>
          </a:p>
          <a:p>
            <a:r>
              <a:rPr lang="en-US" b="1" kern="1200" dirty="0">
                <a:solidFill>
                  <a:schemeClr val="tx1"/>
                </a:solidFill>
                <a:latin typeface="+mn-lt"/>
                <a:ea typeface="+mn-ea"/>
                <a:cs typeface="+mn-cs"/>
              </a:rPr>
              <a:t>Physiologic model</a:t>
            </a:r>
            <a:endParaRPr lang="en-US" sz="1400" b="1" dirty="0">
              <a:latin typeface="+mn-lt"/>
            </a:endParaRPr>
          </a:p>
          <a:p>
            <a:pPr lvl="1"/>
            <a:r>
              <a:rPr lang="en-US" kern="1200" dirty="0">
                <a:solidFill>
                  <a:schemeClr val="tx1"/>
                </a:solidFill>
                <a:latin typeface="+mn-lt"/>
                <a:ea typeface="+mn-ea"/>
                <a:cs typeface="+mn-cs"/>
              </a:rPr>
              <a:t>Persons with hypochondriasis augment and amplify their somatic sensations.</a:t>
            </a:r>
            <a:endParaRPr lang="en-US" sz="1000" dirty="0">
              <a:latin typeface="+mn-lt"/>
            </a:endParaRPr>
          </a:p>
          <a:p>
            <a:pPr lvl="1"/>
            <a:r>
              <a:rPr lang="en-US" kern="1200" dirty="0">
                <a:solidFill>
                  <a:schemeClr val="tx1"/>
                </a:solidFill>
                <a:latin typeface="+mn-lt"/>
                <a:ea typeface="+mn-ea"/>
                <a:cs typeface="+mn-cs"/>
              </a:rPr>
              <a:t>They have low thresholds for, and low tolerance of, physical discomfort.</a:t>
            </a:r>
            <a:endParaRPr lang="en-US" sz="1000" dirty="0">
              <a:latin typeface="+mn-lt"/>
            </a:endParaRPr>
          </a:p>
          <a:p>
            <a:pPr lvl="1"/>
            <a:endParaRPr lang="en-US" sz="1000" dirty="0">
              <a:latin typeface="+mn-lt"/>
            </a:endParaRPr>
          </a:p>
        </p:txBody>
      </p:sp>
      <p:sp>
        <p:nvSpPr>
          <p:cNvPr id="4" name="Slide Number Placeholder 3"/>
          <p:cNvSpPr>
            <a:spLocks noGrp="1"/>
          </p:cNvSpPr>
          <p:nvPr>
            <p:ph type="sldNum" sz="quarter" idx="10"/>
          </p:nvPr>
        </p:nvSpPr>
        <p:spPr/>
        <p:txBody>
          <a:bodyPr/>
          <a:lstStyle/>
          <a:p>
            <a:fld id="{BAF82C01-BAD4-436E-9BB9-96847D2B9A09}" type="slidenum">
              <a:rPr lang="en-US" smtClean="0"/>
              <a:pPr/>
              <a:t>46</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lvl="0"/>
            <a:r>
              <a:rPr lang="en-US" b="1" dirty="0">
                <a:latin typeface="+mn-lt"/>
              </a:rPr>
              <a:t>Treatment</a:t>
            </a:r>
            <a:endParaRPr lang="en-US" sz="1600" b="1" dirty="0">
              <a:latin typeface="+mn-lt"/>
            </a:endParaRPr>
          </a:p>
          <a:p>
            <a:pPr lvl="1"/>
            <a:r>
              <a:rPr lang="en-US" b="1" dirty="0">
                <a:latin typeface="+mn-lt"/>
              </a:rPr>
              <a:t>General aspects</a:t>
            </a:r>
            <a:endParaRPr lang="en-US" sz="1400" b="1" dirty="0">
              <a:latin typeface="+mn-lt"/>
            </a:endParaRPr>
          </a:p>
          <a:p>
            <a:pPr lvl="2"/>
            <a:r>
              <a:rPr lang="en-US" b="1" dirty="0">
                <a:latin typeface="+mn-lt"/>
              </a:rPr>
              <a:t>Establishment of trust</a:t>
            </a:r>
          </a:p>
          <a:p>
            <a:pPr lvl="3"/>
            <a:r>
              <a:rPr lang="en-US" dirty="0">
                <a:latin typeface="+mn-lt"/>
              </a:rPr>
              <a:t>Frequent, regularly scheduled physical examinations help to reassure patients that their physicians are not abandoning them and that their complaints are being taken seriously.</a:t>
            </a:r>
            <a:endParaRPr lang="en-US" sz="1000" dirty="0">
              <a:latin typeface="+mn-lt"/>
            </a:endParaRPr>
          </a:p>
          <a:p>
            <a:pPr lvl="2"/>
            <a:r>
              <a:rPr lang="en-US" b="1" dirty="0">
                <a:latin typeface="+mn-lt"/>
              </a:rPr>
              <a:t>History taking</a:t>
            </a:r>
          </a:p>
          <a:p>
            <a:pPr lvl="2"/>
            <a:r>
              <a:rPr lang="en-US" b="1" dirty="0">
                <a:latin typeface="+mn-lt"/>
              </a:rPr>
              <a:t>Identification of stressors</a:t>
            </a:r>
          </a:p>
          <a:p>
            <a:pPr lvl="3"/>
            <a:r>
              <a:rPr lang="en-US" dirty="0">
                <a:latin typeface="+mn-lt"/>
              </a:rPr>
              <a:t>The clinician should attempt to identify any environmental, social, or biologic factors that could be maintaining the illness-related fears.</a:t>
            </a:r>
            <a:endParaRPr lang="en-US" sz="1000" dirty="0">
              <a:latin typeface="+mn-lt"/>
            </a:endParaRPr>
          </a:p>
          <a:p>
            <a:pPr lvl="2"/>
            <a:r>
              <a:rPr lang="en-US" b="1" dirty="0">
                <a:latin typeface="+mn-lt"/>
              </a:rPr>
              <a:t>Education</a:t>
            </a:r>
          </a:p>
          <a:p>
            <a:pPr lvl="1"/>
            <a:r>
              <a:rPr lang="en-US" b="1" dirty="0">
                <a:latin typeface="+mn-lt"/>
              </a:rPr>
              <a:t>Cognitive-behavioral therapy</a:t>
            </a:r>
            <a:endParaRPr lang="en-US" sz="1400" b="1" dirty="0">
              <a:latin typeface="+mn-lt"/>
            </a:endParaRPr>
          </a:p>
          <a:p>
            <a:pPr lvl="2"/>
            <a:r>
              <a:rPr lang="en-US" dirty="0">
                <a:latin typeface="+mn-lt"/>
              </a:rPr>
              <a:t>CBT therapists help their patients understand that an organic medical disorder is not the only reasonable explanation for highly distressing physical symptoms and that distorted patterns of cognition have problematic emotional and behavioral consequences.</a:t>
            </a:r>
          </a:p>
          <a:p>
            <a:r>
              <a:rPr lang="en-US" dirty="0">
                <a:latin typeface="+mn-lt"/>
              </a:rPr>
              <a:t>	</a:t>
            </a:r>
            <a:r>
              <a:rPr lang="en-US" dirty="0" err="1">
                <a:latin typeface="+mn-lt"/>
              </a:rPr>
              <a:t>Barsky</a:t>
            </a:r>
            <a:r>
              <a:rPr lang="en-US" dirty="0">
                <a:latin typeface="+mn-lt"/>
              </a:rPr>
              <a:t> AJ, Ahern DK. Cognitive behavior therapy for hypochondriasis: a randomized 	controlled trial. JAMA. 2004;291:1464-70.</a:t>
            </a:r>
          </a:p>
          <a:p>
            <a:pPr lvl="2"/>
            <a:endParaRPr lang="en-US" sz="1000" dirty="0">
              <a:latin typeface="+mn-lt"/>
            </a:endParaRPr>
          </a:p>
          <a:p>
            <a:pPr lvl="1"/>
            <a:r>
              <a:rPr lang="en-US" b="1" dirty="0">
                <a:latin typeface="+mn-lt"/>
              </a:rPr>
              <a:t>Supportive therapy</a:t>
            </a:r>
            <a:endParaRPr lang="en-US" sz="1400" b="1" dirty="0">
              <a:latin typeface="+mn-lt"/>
            </a:endParaRPr>
          </a:p>
          <a:p>
            <a:pPr lvl="2"/>
            <a:r>
              <a:rPr lang="en-US" dirty="0">
                <a:latin typeface="+mn-lt"/>
              </a:rPr>
              <a:t>Supportive therapy is nonspecific, but it generally includes reassurance, education, and life stressor management.</a:t>
            </a:r>
            <a:endParaRPr lang="en-US" sz="1000" dirty="0">
              <a:latin typeface="+mn-lt"/>
            </a:endParaRPr>
          </a:p>
          <a:p>
            <a:pPr lvl="1"/>
            <a:r>
              <a:rPr lang="en-US" b="1" dirty="0">
                <a:latin typeface="+mn-lt"/>
              </a:rPr>
              <a:t>Pharmacotherapy</a:t>
            </a:r>
            <a:endParaRPr lang="en-US" sz="1400" b="1" dirty="0">
              <a:latin typeface="+mn-lt"/>
            </a:endParaRPr>
          </a:p>
          <a:p>
            <a:r>
              <a:rPr lang="en-US" dirty="0">
                <a:latin typeface="+mn-lt"/>
              </a:rPr>
              <a:t>	Serotonergic medications (TCAs and SSRIs) appear to benefit 70-80% of 	patients.</a:t>
            </a:r>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47</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b="1" dirty="0">
                <a:latin typeface="+mn-lt"/>
              </a:rPr>
              <a:t>Patients with factitious disorder fake illness </a:t>
            </a:r>
          </a:p>
          <a:p>
            <a:pPr lvl="1"/>
            <a:r>
              <a:rPr lang="en-US" b="1" dirty="0">
                <a:latin typeface="+mn-lt"/>
              </a:rPr>
              <a:t>Intentionally exaggerates or induces signs and symptoms of illness.</a:t>
            </a:r>
            <a:endParaRPr lang="en-US" sz="1400" b="1" dirty="0">
              <a:latin typeface="+mn-lt"/>
            </a:endParaRPr>
          </a:p>
          <a:p>
            <a:pPr lvl="2"/>
            <a:r>
              <a:rPr lang="en-US" dirty="0">
                <a:latin typeface="+mn-lt"/>
              </a:rPr>
              <a:t>Clinicians can assess whether a symptom is intentional both by direct evidence and by excluding other causes.</a:t>
            </a:r>
            <a:endParaRPr lang="en-US" sz="1000" dirty="0">
              <a:latin typeface="+mn-lt"/>
            </a:endParaRPr>
          </a:p>
          <a:p>
            <a:pPr lvl="2"/>
            <a:r>
              <a:rPr lang="en-US" dirty="0">
                <a:latin typeface="+mn-lt"/>
              </a:rPr>
              <a:t>FD is diagnosed in persons who intentionally exaggerate or induce signs and symptoms of physical or mental illness or who pretend to be physically or mentally ill when they are not.</a:t>
            </a:r>
            <a:endParaRPr lang="en-US" sz="1000" dirty="0">
              <a:latin typeface="+mn-lt"/>
            </a:endParaRPr>
          </a:p>
          <a:p>
            <a:pPr lvl="1"/>
            <a:r>
              <a:rPr lang="en-US" b="1" dirty="0">
                <a:latin typeface="+mn-lt"/>
              </a:rPr>
              <a:t>Motivation is to assume the sick role</a:t>
            </a:r>
            <a:endParaRPr lang="en-US" sz="1400" b="1" dirty="0">
              <a:latin typeface="+mn-lt"/>
            </a:endParaRPr>
          </a:p>
          <a:p>
            <a:pPr lvl="1"/>
            <a:r>
              <a:rPr lang="en-US" b="1" dirty="0">
                <a:latin typeface="+mn-lt"/>
              </a:rPr>
              <a:t>Other incentives for the illness inducing behavior are absent</a:t>
            </a:r>
            <a:endParaRPr lang="en-US" sz="1400" b="1" dirty="0">
              <a:latin typeface="+mn-lt"/>
            </a:endParaRPr>
          </a:p>
          <a:p>
            <a:pPr lvl="1"/>
            <a:endParaRPr lang="en-US" dirty="0">
              <a:latin typeface="+mn-lt"/>
            </a:endParaRPr>
          </a:p>
          <a:p>
            <a:pPr lvl="1"/>
            <a:r>
              <a:rPr lang="en-US" dirty="0">
                <a:latin typeface="+mn-lt"/>
              </a:rPr>
              <a:t>In severe cases of FD the intentional and conscious production of symptoms are relatively easy to diagnose.  In lesser cases this determination maybe much more challenging.</a:t>
            </a:r>
            <a:endParaRPr lang="en-US" sz="1000" dirty="0">
              <a:latin typeface="+mn-lt"/>
            </a:endParaRPr>
          </a:p>
          <a:p>
            <a:pPr lvl="1"/>
            <a:endParaRPr lang="en-US" dirty="0">
              <a:latin typeface="+mn-lt"/>
            </a:endParaRPr>
          </a:p>
          <a:p>
            <a:pPr lvl="1"/>
            <a:r>
              <a:rPr lang="en-US" dirty="0">
                <a:latin typeface="+mn-lt"/>
              </a:rPr>
              <a:t>In cases characterized by medical complaints for which there are no physical indicators (e.g., chronic pain or weakness), it can be very difficult to confidently diagnose FD.  </a:t>
            </a:r>
            <a:endParaRPr lang="en-US" sz="1000" dirty="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48</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50</a:t>
            </a:fld>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kern="1200" dirty="0">
                <a:solidFill>
                  <a:schemeClr val="tx1"/>
                </a:solidFill>
                <a:latin typeface="+mn-lt"/>
                <a:ea typeface="+mn-ea"/>
                <a:cs typeface="+mn-cs"/>
              </a:rPr>
              <a:t>Many patients suffered childhood abuse resulting in frequent hospitalizations.</a:t>
            </a:r>
            <a:endParaRPr lang="en-US" sz="1400" b="1" dirty="0">
              <a:latin typeface="+mn-lt"/>
            </a:endParaRPr>
          </a:p>
          <a:p>
            <a:pPr lvl="1"/>
            <a:r>
              <a:rPr lang="en-US" kern="1200" dirty="0">
                <a:solidFill>
                  <a:schemeClr val="tx1"/>
                </a:solidFill>
                <a:latin typeface="+mn-lt"/>
                <a:ea typeface="+mn-ea"/>
                <a:cs typeface="+mn-cs"/>
              </a:rPr>
              <a:t>The inpatient stay may have been regarded as an escape from a traumatic home situation.</a:t>
            </a:r>
            <a:endParaRPr lang="en-US" sz="1000" dirty="0">
              <a:latin typeface="+mn-lt"/>
            </a:endParaRPr>
          </a:p>
          <a:p>
            <a:pPr lvl="1"/>
            <a:r>
              <a:rPr lang="en-US" kern="1200" dirty="0">
                <a:solidFill>
                  <a:schemeClr val="tx1"/>
                </a:solidFill>
                <a:latin typeface="+mn-lt"/>
                <a:ea typeface="+mn-ea"/>
                <a:cs typeface="+mn-cs"/>
              </a:rPr>
              <a:t>The patient may have found a series of caretakers to be loving and caring.  In contrast to the patients’ abusive or neglectful families of origin.</a:t>
            </a:r>
            <a:endParaRPr lang="en-US" sz="1000" dirty="0">
              <a:latin typeface="+mn-lt"/>
            </a:endParaRPr>
          </a:p>
          <a:p>
            <a:pPr lvl="1"/>
            <a:r>
              <a:rPr lang="en-US" kern="1200" dirty="0">
                <a:solidFill>
                  <a:schemeClr val="tx1"/>
                </a:solidFill>
                <a:latin typeface="+mn-lt"/>
                <a:ea typeface="+mn-ea"/>
                <a:cs typeface="+mn-cs"/>
              </a:rPr>
              <a:t>Patients usually perceive one or both parents as rejecting and unable to form close relationships.</a:t>
            </a:r>
            <a:endParaRPr lang="en-US" sz="1000" dirty="0">
              <a:latin typeface="+mn-lt"/>
            </a:endParaRPr>
          </a:p>
          <a:p>
            <a:pPr lvl="1"/>
            <a:r>
              <a:rPr lang="en-US" kern="1200" dirty="0">
                <a:solidFill>
                  <a:schemeClr val="tx1"/>
                </a:solidFill>
                <a:latin typeface="+mn-lt"/>
                <a:ea typeface="+mn-ea"/>
                <a:cs typeface="+mn-cs"/>
              </a:rPr>
              <a:t>The usual history reveals that the patient perceives one or both parents as rejecting figures who are unable to form close relationships.</a:t>
            </a:r>
            <a:endParaRPr lang="en-US" sz="1400" dirty="0">
              <a:latin typeface="+mn-lt"/>
            </a:endParaRPr>
          </a:p>
          <a:p>
            <a:pPr lvl="2"/>
            <a:r>
              <a:rPr lang="en-US" kern="1200" dirty="0">
                <a:solidFill>
                  <a:schemeClr val="tx1"/>
                </a:solidFill>
                <a:latin typeface="+mn-lt"/>
                <a:ea typeface="+mn-ea"/>
                <a:cs typeface="+mn-cs"/>
              </a:rPr>
              <a:t>The “facsimile” of genuine illness, therefore, is used to recreate the desired positive parent-child bond through the sick role.</a:t>
            </a:r>
            <a:endParaRPr lang="en-US" sz="1400" dirty="0">
              <a:latin typeface="+mn-lt"/>
            </a:endParaRPr>
          </a:p>
          <a:p>
            <a:r>
              <a:rPr lang="en-US" b="1" kern="1200" dirty="0">
                <a:solidFill>
                  <a:schemeClr val="tx1"/>
                </a:solidFill>
                <a:latin typeface="+mn-lt"/>
                <a:ea typeface="+mn-ea"/>
                <a:cs typeface="+mn-cs"/>
              </a:rPr>
              <a:t>Self-enhancement model</a:t>
            </a:r>
            <a:endParaRPr lang="en-US" sz="1000" b="1" dirty="0">
              <a:latin typeface="+mn-lt"/>
            </a:endParaRPr>
          </a:p>
          <a:p>
            <a:pPr lvl="1"/>
            <a:r>
              <a:rPr lang="en-US" kern="1200" dirty="0">
                <a:solidFill>
                  <a:schemeClr val="tx1"/>
                </a:solidFill>
                <a:latin typeface="+mn-lt"/>
                <a:ea typeface="+mn-ea"/>
                <a:cs typeface="+mn-cs"/>
              </a:rPr>
              <a:t>FD is often a means of increasing or protecting self-esteem.</a:t>
            </a:r>
            <a:endParaRPr lang="en-US" sz="1000" dirty="0">
              <a:latin typeface="+mn-lt"/>
            </a:endParaRPr>
          </a:p>
          <a:p>
            <a:pPr lvl="1"/>
            <a:r>
              <a:rPr lang="en-US" kern="1200" dirty="0">
                <a:solidFill>
                  <a:schemeClr val="tx1"/>
                </a:solidFill>
                <a:latin typeface="+mn-lt"/>
                <a:ea typeface="+mn-ea"/>
                <a:cs typeface="+mn-cs"/>
              </a:rPr>
              <a:t>Allows patients to blame potential failures on their illness.</a:t>
            </a:r>
            <a:endParaRPr lang="en-US" sz="1000" dirty="0">
              <a:latin typeface="+mn-lt"/>
            </a:endParaRPr>
          </a:p>
          <a:p>
            <a:pPr lvl="1"/>
            <a:r>
              <a:rPr lang="en-US" kern="1200" dirty="0">
                <a:solidFill>
                  <a:schemeClr val="tx1"/>
                </a:solidFill>
                <a:latin typeface="+mn-lt"/>
                <a:ea typeface="+mn-ea"/>
                <a:cs typeface="+mn-cs"/>
              </a:rPr>
              <a:t>Boost of self-esteem through their association with prestigious physicians and medical facilities.</a:t>
            </a:r>
            <a:endParaRPr lang="en-US" sz="1000" dirty="0">
              <a:latin typeface="+mn-lt"/>
            </a:endParaRPr>
          </a:p>
          <a:p>
            <a:pPr lvl="1"/>
            <a:r>
              <a:rPr lang="en-US" kern="1200" dirty="0">
                <a:solidFill>
                  <a:schemeClr val="tx1"/>
                </a:solidFill>
                <a:latin typeface="+mn-lt"/>
                <a:ea typeface="+mn-ea"/>
                <a:cs typeface="+mn-cs"/>
              </a:rPr>
              <a:t>Gives patients a way to project themselves as heroic and brave or medically knowledgeable and sophisticated.</a:t>
            </a:r>
            <a:endParaRPr lang="en-US" sz="1000" dirty="0">
              <a:latin typeface="+mn-lt"/>
            </a:endParaRPr>
          </a:p>
          <a:p>
            <a:pPr lvl="1"/>
            <a:r>
              <a:rPr lang="en-US" kern="1200" dirty="0">
                <a:solidFill>
                  <a:schemeClr val="tx1"/>
                </a:solidFill>
                <a:latin typeface="+mn-lt"/>
                <a:ea typeface="+mn-ea"/>
                <a:cs typeface="+mn-cs"/>
              </a:rPr>
              <a:t>The diagnosis of a rare medical condition may allow a FD patient to feel unique.</a:t>
            </a:r>
            <a:endParaRPr lang="en-US" sz="1000" dirty="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51</a:t>
            </a:fld>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lvl="0"/>
            <a:r>
              <a:rPr lang="en-US" b="1" dirty="0">
                <a:latin typeface="+mn-lt"/>
              </a:rPr>
              <a:t>Munchausen syndrome</a:t>
            </a:r>
            <a:endParaRPr lang="en-US" sz="1400" b="1" dirty="0">
              <a:latin typeface="+mn-lt"/>
            </a:endParaRPr>
          </a:p>
          <a:p>
            <a:pPr lvl="1"/>
            <a:r>
              <a:rPr lang="en-US" dirty="0">
                <a:latin typeface="+mn-lt"/>
              </a:rPr>
              <a:t>2/3 of patients are male</a:t>
            </a:r>
            <a:endParaRPr lang="en-US" sz="1000" dirty="0">
              <a:latin typeface="+mn-lt"/>
            </a:endParaRPr>
          </a:p>
          <a:p>
            <a:pPr lvl="1"/>
            <a:r>
              <a:rPr lang="en-US" dirty="0">
                <a:latin typeface="+mn-lt"/>
              </a:rPr>
              <a:t>Peregrination</a:t>
            </a:r>
          </a:p>
          <a:p>
            <a:pPr lvl="2"/>
            <a:r>
              <a:rPr lang="en-US" dirty="0">
                <a:latin typeface="+mn-lt"/>
              </a:rPr>
              <a:t>When patients’ deception is uncovered, the patients play out their role at other hospitals in the same city or another, thus repeating the pattern.</a:t>
            </a:r>
            <a:endParaRPr lang="en-US" sz="1000" dirty="0">
              <a:latin typeface="+mn-lt"/>
            </a:endParaRPr>
          </a:p>
          <a:p>
            <a:pPr lvl="1"/>
            <a:r>
              <a:rPr lang="en-US" dirty="0">
                <a:latin typeface="+mn-lt"/>
              </a:rPr>
              <a:t>Impostership</a:t>
            </a:r>
          </a:p>
          <a:p>
            <a:pPr lvl="2"/>
            <a:r>
              <a:rPr lang="en-US" dirty="0">
                <a:latin typeface="+mn-lt"/>
              </a:rPr>
              <a:t>Many patients assume the identity of a prestigious person.  Men, for example, report being war heroes and attribute their surgical scars to wounds received in battle or in other dramatic and dangerous exploits.  Similar they may say they have ties to accomplished or renowned figures.</a:t>
            </a:r>
            <a:endParaRPr lang="en-US" sz="1000" dirty="0">
              <a:latin typeface="+mn-lt"/>
            </a:endParaRPr>
          </a:p>
          <a:p>
            <a:pPr lvl="1"/>
            <a:r>
              <a:rPr lang="en-US" dirty="0">
                <a:latin typeface="+mn-lt"/>
              </a:rPr>
              <a:t>Pseudologia fantastica</a:t>
            </a:r>
          </a:p>
          <a:p>
            <a:pPr lvl="2"/>
            <a:r>
              <a:rPr lang="en-US" dirty="0">
                <a:latin typeface="+mn-lt"/>
              </a:rPr>
              <a:t>Telling grand lies about their educational or military credentials, their past exploits, their social or political connections, and so forth.</a:t>
            </a:r>
            <a:endParaRPr lang="en-US" sz="1000" dirty="0">
              <a:latin typeface="+mn-lt"/>
            </a:endParaRPr>
          </a:p>
          <a:p>
            <a:pPr lvl="2"/>
            <a:r>
              <a:rPr lang="en-US" dirty="0">
                <a:latin typeface="+mn-lt"/>
              </a:rPr>
              <a:t>Limited factual material is mixed with extensive and colorful fantasies.</a:t>
            </a:r>
            <a:endParaRPr lang="en-US" sz="1000" dirty="0">
              <a:latin typeface="+mn-lt"/>
            </a:endParaRPr>
          </a:p>
          <a:p>
            <a:pPr lvl="2"/>
            <a:r>
              <a:rPr lang="en-US" dirty="0">
                <a:latin typeface="+mn-lt"/>
              </a:rPr>
              <a:t>The listener’s interest pleases the patient and thus reinforces the symptom.</a:t>
            </a:r>
            <a:endParaRPr lang="en-US" sz="1000" dirty="0">
              <a:latin typeface="+mn-lt"/>
            </a:endParaRPr>
          </a:p>
          <a:p>
            <a:pPr lvl="0"/>
            <a:r>
              <a:rPr lang="en-US" b="1" dirty="0">
                <a:latin typeface="+mn-lt"/>
              </a:rPr>
              <a:t>Munchausen’s by proxy</a:t>
            </a:r>
            <a:endParaRPr lang="en-US" sz="1000" b="1" dirty="0">
              <a:latin typeface="+mn-lt"/>
            </a:endParaRPr>
          </a:p>
          <a:p>
            <a:pPr lvl="1"/>
            <a:r>
              <a:rPr lang="en-US" dirty="0">
                <a:latin typeface="+mn-lt"/>
              </a:rPr>
              <a:t>In this disorder, a person intentionally produces physical signs or symptoms in another person who is under the first person’s care.</a:t>
            </a:r>
            <a:endParaRPr lang="en-US" sz="1000" dirty="0">
              <a:latin typeface="+mn-lt"/>
            </a:endParaRPr>
          </a:p>
          <a:p>
            <a:pPr lvl="1"/>
            <a:r>
              <a:rPr lang="en-US" dirty="0">
                <a:latin typeface="+mn-lt"/>
              </a:rPr>
              <a:t>Most commonly perpetrated by mothers against infants or young children</a:t>
            </a:r>
            <a:endParaRPr lang="en-US" sz="1000" dirty="0">
              <a:latin typeface="+mn-lt"/>
            </a:endParaRPr>
          </a:p>
          <a:p>
            <a:pPr lvl="1"/>
            <a:r>
              <a:rPr lang="en-US" dirty="0">
                <a:latin typeface="+mn-lt"/>
              </a:rPr>
              <a:t>Rare or unrecognized, it accounts for less than 0.04%, or 1,1000 of 3 million cases of child abuse reported in the US each year.</a:t>
            </a:r>
            <a:endParaRPr lang="en-US" sz="1000" dirty="0">
              <a:latin typeface="+mn-lt"/>
            </a:endParaRPr>
          </a:p>
          <a:p>
            <a:pPr lvl="0"/>
            <a:r>
              <a:rPr lang="en-US" b="1" dirty="0">
                <a:latin typeface="+mn-lt"/>
              </a:rPr>
              <a:t>Ganser’s Syndrome</a:t>
            </a:r>
            <a:endParaRPr lang="en-US" sz="1600" b="1" dirty="0">
              <a:latin typeface="+mn-lt"/>
            </a:endParaRPr>
          </a:p>
          <a:p>
            <a:pPr lvl="1"/>
            <a:r>
              <a:rPr lang="en-US" dirty="0">
                <a:latin typeface="+mn-lt"/>
              </a:rPr>
              <a:t>Characterized by the use of approximate answers.</a:t>
            </a:r>
            <a:endParaRPr lang="en-US" sz="1000" dirty="0">
              <a:latin typeface="+mn-lt"/>
            </a:endParaRPr>
          </a:p>
          <a:p>
            <a:pPr lvl="1"/>
            <a:r>
              <a:rPr lang="en-US" dirty="0">
                <a:latin typeface="+mn-lt"/>
              </a:rPr>
              <a:t>Patients with this disorder respond to simple questions with astonishingly incorrect answers. (i.e.,  1 + 2 = 4)</a:t>
            </a:r>
            <a:endParaRPr lang="en-US" sz="1000" dirty="0">
              <a:latin typeface="+mn-lt"/>
            </a:endParaRPr>
          </a:p>
          <a:p>
            <a:pPr lvl="1"/>
            <a:endParaRPr lang="en-US" sz="1000" dirty="0">
              <a:latin typeface="+mn-lt"/>
            </a:endParaRPr>
          </a:p>
        </p:txBody>
      </p:sp>
      <p:sp>
        <p:nvSpPr>
          <p:cNvPr id="4" name="Slide Number Placeholder 3"/>
          <p:cNvSpPr>
            <a:spLocks noGrp="1"/>
          </p:cNvSpPr>
          <p:nvPr>
            <p:ph type="sldNum" sz="quarter" idx="10"/>
          </p:nvPr>
        </p:nvSpPr>
        <p:spPr/>
        <p:txBody>
          <a:bodyPr/>
          <a:lstStyle/>
          <a:p>
            <a:fld id="{BAF82C01-BAD4-436E-9BB9-96847D2B9A09}" type="slidenum">
              <a:rPr lang="en-US" smtClean="0"/>
              <a:pPr/>
              <a:t>52</a:t>
            </a:fld>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b="1" dirty="0">
                <a:latin typeface="+mn-lt"/>
              </a:rPr>
              <a:t>Predominately physical</a:t>
            </a:r>
            <a:endParaRPr lang="en-US" sz="1400" b="1" dirty="0">
              <a:latin typeface="+mn-lt"/>
            </a:endParaRPr>
          </a:p>
          <a:p>
            <a:pPr lvl="2"/>
            <a:r>
              <a:rPr lang="en-US" dirty="0">
                <a:latin typeface="+mn-lt"/>
              </a:rPr>
              <a:t>The essential feature of patients with the disorder is their ability to present to physical symptoms so well as to gain admission to, and stay in, a hospital.</a:t>
            </a:r>
            <a:endParaRPr lang="en-US" sz="1000" dirty="0">
              <a:latin typeface="+mn-lt"/>
            </a:endParaRPr>
          </a:p>
          <a:p>
            <a:pPr lvl="2"/>
            <a:r>
              <a:rPr lang="en-US" dirty="0">
                <a:latin typeface="+mn-lt"/>
              </a:rPr>
              <a:t>The most common clinical problems feigned or produced are infection, impaired wound healing, hypoglycemia, anemia, bleeding, rashes, neurologic symptoms, vomiting, diarrhea, pain or fever of undetermined origin.</a:t>
            </a:r>
            <a:endParaRPr lang="en-US" sz="1000" dirty="0">
              <a:latin typeface="+mn-lt"/>
            </a:endParaRPr>
          </a:p>
          <a:p>
            <a:pPr lvl="2"/>
            <a:r>
              <a:rPr lang="en-US" dirty="0">
                <a:latin typeface="+mn-lt"/>
              </a:rPr>
              <a:t>It is likely that the FD patient’s choice of disease reflects a careful balance between the desire to effectively deceive medical staff and to command their avid attention and concern.</a:t>
            </a:r>
            <a:endParaRPr lang="en-US" sz="1000" dirty="0">
              <a:latin typeface="+mn-lt"/>
            </a:endParaRPr>
          </a:p>
          <a:p>
            <a:pPr lvl="1"/>
            <a:r>
              <a:rPr lang="en-US" b="1" dirty="0">
                <a:latin typeface="+mn-lt"/>
              </a:rPr>
              <a:t>Predominately psychological</a:t>
            </a:r>
            <a:endParaRPr lang="en-US" sz="1400" b="1" dirty="0">
              <a:latin typeface="+mn-lt"/>
            </a:endParaRPr>
          </a:p>
          <a:p>
            <a:pPr lvl="2"/>
            <a:r>
              <a:rPr lang="en-US" dirty="0">
                <a:latin typeface="+mn-lt"/>
              </a:rPr>
              <a:t>Cases of feigned psychological signs and symptoms are reported much less commonly than those of physical signs and symptoms.</a:t>
            </a:r>
            <a:endParaRPr lang="en-US" sz="1000" dirty="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53</a:t>
            </a:fld>
            <a:endParaRPr 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54</a:t>
            </a:fld>
            <a:endParaRPr 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b="1" dirty="0">
                <a:latin typeface="+mn-lt"/>
              </a:rPr>
              <a:t>Differential diagnosis</a:t>
            </a:r>
            <a:endParaRPr lang="en-US" sz="1600" b="1" dirty="0">
              <a:latin typeface="+mn-lt"/>
            </a:endParaRPr>
          </a:p>
          <a:p>
            <a:pPr lvl="1"/>
            <a:r>
              <a:rPr lang="en-US" b="1" dirty="0">
                <a:latin typeface="+mn-lt"/>
              </a:rPr>
              <a:t>Must establish the intentional and conscious production of symptoms</a:t>
            </a:r>
            <a:endParaRPr lang="en-US" sz="1400" b="1" dirty="0">
              <a:latin typeface="+mn-lt"/>
            </a:endParaRPr>
          </a:p>
          <a:p>
            <a:pPr lvl="2"/>
            <a:r>
              <a:rPr lang="en-US" dirty="0">
                <a:latin typeface="+mn-lt"/>
              </a:rPr>
              <a:t>Careful verification of all the facts presented by the patient about previous hospitalizations and medical care is essential.</a:t>
            </a:r>
            <a:endParaRPr lang="en-US" sz="1000" dirty="0">
              <a:latin typeface="+mn-lt"/>
            </a:endParaRPr>
          </a:p>
          <a:p>
            <a:pPr lvl="1"/>
            <a:r>
              <a:rPr lang="en-US" b="1" dirty="0">
                <a:latin typeface="+mn-lt"/>
              </a:rPr>
              <a:t>True physical illness</a:t>
            </a:r>
            <a:endParaRPr lang="en-US" sz="1400" b="1" dirty="0">
              <a:latin typeface="+mn-lt"/>
            </a:endParaRPr>
          </a:p>
          <a:p>
            <a:pPr lvl="1"/>
            <a:r>
              <a:rPr lang="en-US" b="1" dirty="0">
                <a:latin typeface="+mn-lt"/>
              </a:rPr>
              <a:t>Somatoform disorders</a:t>
            </a:r>
            <a:endParaRPr lang="en-US" sz="1400" b="1" dirty="0">
              <a:latin typeface="+mn-lt"/>
            </a:endParaRPr>
          </a:p>
          <a:p>
            <a:pPr lvl="2"/>
            <a:r>
              <a:rPr lang="en-US" dirty="0">
                <a:latin typeface="+mn-lt"/>
              </a:rPr>
              <a:t>A factitious disorder is differentiated from somatization disorder by the voluntary production of factitious symptoms, the extreme course of multiple hospitalizations, and the seeming willingness of patients with factitious disorder to undergo an extraordinary number of invasive and often dangerous  procedures.</a:t>
            </a:r>
            <a:endParaRPr lang="en-US" sz="1000" dirty="0">
              <a:latin typeface="+mn-lt"/>
            </a:endParaRPr>
          </a:p>
          <a:p>
            <a:pPr lvl="1"/>
            <a:r>
              <a:rPr lang="en-US" b="1" dirty="0">
                <a:latin typeface="+mn-lt"/>
              </a:rPr>
              <a:t>Malingering</a:t>
            </a:r>
            <a:endParaRPr lang="en-US" sz="1400" b="1" dirty="0">
              <a:latin typeface="+mn-lt"/>
            </a:endParaRPr>
          </a:p>
          <a:p>
            <a:pPr lvl="2"/>
            <a:r>
              <a:rPr lang="en-US" dirty="0">
                <a:latin typeface="+mn-lt"/>
              </a:rPr>
              <a:t>The distinction between these two conditions depends on the underlying motivation.  In malingering, there are clear external incentives.  In contrast in factitious disorder the motivation is presumed to be a psychological need to assume to sick role.</a:t>
            </a:r>
            <a:endParaRPr lang="en-US" sz="1000" dirty="0">
              <a:latin typeface="+mn-lt"/>
            </a:endParaRPr>
          </a:p>
          <a:p>
            <a:pPr lvl="2"/>
            <a:r>
              <a:rPr lang="en-US" dirty="0">
                <a:latin typeface="+mn-lt"/>
              </a:rPr>
              <a:t>These patients usually stop producing their signs and symptoms when they are no longer considered profitable or when the risk becomes to great.</a:t>
            </a:r>
            <a:endParaRPr lang="en-US" sz="1000" dirty="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55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8</a:t>
            </a:fld>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56</a:t>
            </a:fld>
            <a:endParaRPr 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57</a:t>
            </a:fld>
            <a:endParaRPr 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admission of a patient with factitious</a:t>
            </a:r>
            <a:r>
              <a:rPr lang="en-US" baseline="0" dirty="0"/>
              <a:t> disorder often follows a familiar pattern.  These patients often present over the weekend or afterhours when they envision the less experienced clinicians are on call.  They initially will heap praise upon the treatment them (“I know you will be the one to figure out what is wrong with me.”).  As test after test come back negative and treatment after treatment are found</a:t>
            </a:r>
            <a:r>
              <a:rPr lang="en-US" dirty="0"/>
              <a:t> to be i</a:t>
            </a:r>
            <a:r>
              <a:rPr lang="en-US" baseline="0" dirty="0"/>
              <a:t>neffective, frustration begins to build.  The treatment team begins to suspect that the patient may be inducing their illness and a sense of counter</a:t>
            </a:r>
            <a:r>
              <a:rPr lang="en-US" dirty="0"/>
              <a:t>transference</a:t>
            </a:r>
            <a:r>
              <a:rPr lang="en-US" baseline="0" dirty="0"/>
              <a:t> anger often arises.  Around this same time,</a:t>
            </a:r>
            <a:r>
              <a:rPr lang="en-US" dirty="0"/>
              <a:t> </a:t>
            </a:r>
            <a:r>
              <a:rPr lang="en-US" baseline="0" dirty="0"/>
              <a:t>the patient starts to sense that the gig may be up and feels threatened and starts acting out and becoming hostile.  The patient often leaves AMA only to present at another local hospital to start this grand adventure once again.</a:t>
            </a:r>
          </a:p>
        </p:txBody>
      </p:sp>
      <p:sp>
        <p:nvSpPr>
          <p:cNvPr id="4" name="Slide Number Placeholder 3"/>
          <p:cNvSpPr>
            <a:spLocks noGrp="1"/>
          </p:cNvSpPr>
          <p:nvPr>
            <p:ph type="sldNum" sz="quarter" idx="10"/>
          </p:nvPr>
        </p:nvSpPr>
        <p:spPr/>
        <p:txBody>
          <a:bodyPr/>
          <a:lstStyle/>
          <a:p>
            <a:fld id="{BAF82C01-BAD4-436E-9BB9-96847D2B9A09}" type="slidenum">
              <a:rPr lang="en-US" smtClean="0"/>
              <a:pPr/>
              <a:t>58</a:t>
            </a:fld>
            <a:endParaRPr 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kern="1200" dirty="0">
                <a:solidFill>
                  <a:schemeClr val="tx1"/>
                </a:solidFill>
                <a:latin typeface="+mn-lt"/>
                <a:ea typeface="+mn-ea"/>
                <a:cs typeface="+mn-cs"/>
              </a:rPr>
              <a:t>No specific treatment shown effective</a:t>
            </a:r>
            <a:endParaRPr lang="en-US" sz="1400" b="1" dirty="0">
              <a:latin typeface="+mn-lt"/>
            </a:endParaRPr>
          </a:p>
          <a:p>
            <a:pPr lvl="1"/>
            <a:r>
              <a:rPr lang="en-US" kern="1200" dirty="0">
                <a:solidFill>
                  <a:schemeClr val="tx1"/>
                </a:solidFill>
                <a:latin typeface="+mn-lt"/>
                <a:ea typeface="+mn-ea"/>
                <a:cs typeface="+mn-cs"/>
              </a:rPr>
              <a:t>Prognosis is poor.</a:t>
            </a:r>
            <a:endParaRPr lang="en-US" sz="1000" dirty="0">
              <a:latin typeface="+mn-lt"/>
            </a:endParaRPr>
          </a:p>
          <a:p>
            <a:pPr lvl="1"/>
            <a:r>
              <a:rPr lang="en-US" kern="1200" dirty="0">
                <a:solidFill>
                  <a:schemeClr val="tx1"/>
                </a:solidFill>
                <a:latin typeface="+mn-lt"/>
                <a:ea typeface="+mn-ea"/>
                <a:cs typeface="+mn-cs"/>
              </a:rPr>
              <a:t>It is a paradox that patients with the disorder simulate serious illness and seek and submit to unnecessary treatment for a disorder that they do not have “naturally,” while they deny to themselves and others their true illness and thus avoid possible treatment for it.</a:t>
            </a:r>
            <a:endParaRPr lang="en-US" sz="1000" dirty="0">
              <a:latin typeface="+mn-lt"/>
            </a:endParaRPr>
          </a:p>
          <a:p>
            <a:pPr lvl="1"/>
            <a:r>
              <a:rPr lang="en-US" kern="1200" dirty="0">
                <a:solidFill>
                  <a:schemeClr val="tx1"/>
                </a:solidFill>
                <a:latin typeface="+mn-lt"/>
                <a:ea typeface="+mn-ea"/>
                <a:cs typeface="+mn-cs"/>
              </a:rPr>
              <a:t>Direct confrontation rarely worked to change the patient’s behavior.</a:t>
            </a:r>
            <a:endParaRPr lang="en-US" sz="1000" dirty="0">
              <a:latin typeface="+mn-lt"/>
            </a:endParaRPr>
          </a:p>
          <a:p>
            <a:pPr lvl="1"/>
            <a:r>
              <a:rPr lang="en-US" kern="1200" dirty="0">
                <a:solidFill>
                  <a:schemeClr val="tx1"/>
                </a:solidFill>
                <a:latin typeface="+mn-lt"/>
                <a:ea typeface="+mn-ea"/>
                <a:cs typeface="+mn-cs"/>
              </a:rPr>
              <a:t>Clearly explain that the treatment teams expectation for recovery and inform the patient that if the condition does not improve, they will be forced to conclude that the problem is likely factitious in origin.  DOUBLE BIND</a:t>
            </a:r>
            <a:endParaRPr lang="en-US" sz="1000" dirty="0">
              <a:latin typeface="+mn-lt"/>
            </a:endParaRPr>
          </a:p>
          <a:p>
            <a:r>
              <a:rPr lang="en-US" b="1" kern="1200" dirty="0">
                <a:solidFill>
                  <a:schemeClr val="tx1"/>
                </a:solidFill>
                <a:latin typeface="+mn-lt"/>
                <a:ea typeface="+mn-ea"/>
                <a:cs typeface="+mn-cs"/>
              </a:rPr>
              <a:t>Early identification</a:t>
            </a:r>
            <a:endParaRPr lang="en-US" sz="1400" b="1" dirty="0">
              <a:latin typeface="+mn-lt"/>
            </a:endParaRPr>
          </a:p>
          <a:p>
            <a:pPr lvl="1"/>
            <a:r>
              <a:rPr lang="en-US" kern="1200" dirty="0">
                <a:solidFill>
                  <a:schemeClr val="tx1"/>
                </a:solidFill>
                <a:latin typeface="+mn-lt"/>
                <a:ea typeface="+mn-ea"/>
                <a:cs typeface="+mn-cs"/>
              </a:rPr>
              <a:t>Perhaps the single most important factor in successful management is a physician’s early recognition of the disorder.</a:t>
            </a:r>
            <a:endParaRPr lang="en-US" sz="1000" dirty="0">
              <a:latin typeface="+mn-lt"/>
            </a:endParaRPr>
          </a:p>
          <a:p>
            <a:r>
              <a:rPr lang="en-US" b="1" kern="1200" dirty="0">
                <a:solidFill>
                  <a:schemeClr val="tx1"/>
                </a:solidFill>
                <a:latin typeface="+mn-lt"/>
                <a:ea typeface="+mn-ea"/>
                <a:cs typeface="+mn-cs"/>
              </a:rPr>
              <a:t>Beware of negative countertransference</a:t>
            </a:r>
            <a:endParaRPr lang="en-US" sz="1400" b="1" dirty="0">
              <a:latin typeface="+mn-lt"/>
            </a:endParaRPr>
          </a:p>
          <a:p>
            <a:pPr lvl="1"/>
            <a:r>
              <a:rPr lang="en-US" kern="1200" dirty="0">
                <a:solidFill>
                  <a:schemeClr val="tx1"/>
                </a:solidFill>
                <a:latin typeface="+mn-lt"/>
                <a:ea typeface="+mn-ea"/>
                <a:cs typeface="+mn-cs"/>
              </a:rPr>
              <a:t>Can be very challenging.</a:t>
            </a:r>
            <a:endParaRPr lang="en-US" sz="1000" dirty="0">
              <a:latin typeface="+mn-lt"/>
            </a:endParaRPr>
          </a:p>
          <a:p>
            <a:pPr lvl="1"/>
            <a:r>
              <a:rPr lang="en-US" kern="1200" dirty="0">
                <a:solidFill>
                  <a:schemeClr val="tx1"/>
                </a:solidFill>
                <a:latin typeface="+mn-lt"/>
                <a:ea typeface="+mn-ea"/>
                <a:cs typeface="+mn-cs"/>
              </a:rPr>
              <a:t>In essence, staff members are forced to abandon a basic element of their relationship with patients: accepting the truthfulness of their statements.</a:t>
            </a:r>
            <a:endParaRPr lang="en-US" sz="1000" dirty="0">
              <a:latin typeface="+mn-lt"/>
            </a:endParaRPr>
          </a:p>
          <a:p>
            <a:pPr lvl="1"/>
            <a:r>
              <a:rPr lang="en-US" kern="1200" dirty="0">
                <a:solidFill>
                  <a:schemeClr val="tx1"/>
                </a:solidFill>
                <a:latin typeface="+mn-lt"/>
                <a:ea typeface="+mn-ea"/>
                <a:cs typeface="+mn-cs"/>
              </a:rPr>
              <a:t>One must remain aware that even though the patient’s presenting illness is factitious, the patient is ill!</a:t>
            </a:r>
            <a:endParaRPr lang="en-US" sz="1000" dirty="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59</a:t>
            </a:fld>
            <a:endParaRPr 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60</a:t>
            </a:fld>
            <a:endParaRPr 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61</a:t>
            </a:fld>
            <a:endParaRPr lang="en-US"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62</a:t>
            </a:fld>
            <a:endParaRPr lang="en-US"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B7FF2C-1E24-4102-9A93-349B4A0A8319}" type="slidenum">
              <a:rPr lang="en-US" smtClean="0"/>
              <a:pPr/>
              <a:t>64</a:t>
            </a:fld>
            <a:endParaRPr lang="en-US" dirty="0"/>
          </a:p>
        </p:txBody>
      </p:sp>
    </p:spTree>
    <p:extLst>
      <p:ext uri="{BB962C8B-B14F-4D97-AF65-F5344CB8AC3E}">
        <p14:creationId xmlns:p14="http://schemas.microsoft.com/office/powerpoint/2010/main" val="120674721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Time to brain</a:t>
            </a:r>
            <a:r>
              <a:rPr lang="en-US" baseline="0" dirty="0"/>
              <a:t> storm with the class.</a:t>
            </a:r>
            <a:endParaRPr lang="en-US" dirty="0"/>
          </a:p>
        </p:txBody>
      </p:sp>
      <p:sp>
        <p:nvSpPr>
          <p:cNvPr id="4" name="Slide Number Placeholder 3"/>
          <p:cNvSpPr>
            <a:spLocks noGrp="1"/>
          </p:cNvSpPr>
          <p:nvPr>
            <p:ph type="sldNum" sz="quarter" idx="10"/>
          </p:nvPr>
        </p:nvSpPr>
        <p:spPr/>
        <p:txBody>
          <a:bodyPr/>
          <a:lstStyle/>
          <a:p>
            <a:pPr>
              <a:defRPr/>
            </a:pPr>
            <a:fld id="{EB9ABFBE-9523-4F73-9904-9D7915464C86}" type="slidenum">
              <a:rPr lang="en-US" smtClean="0"/>
              <a:pPr>
                <a:defRPr/>
              </a:pPr>
              <a:t>71</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B7FF2C-1E24-4102-9A93-349B4A0A8319}" type="slidenum">
              <a:rPr lang="en-US" smtClean="0"/>
              <a:pPr/>
              <a:t>9</a:t>
            </a:fld>
            <a:endParaRPr lang="en-US" dirty="0"/>
          </a:p>
        </p:txBody>
      </p:sp>
    </p:spTree>
    <p:extLst>
      <p:ext uri="{BB962C8B-B14F-4D97-AF65-F5344CB8AC3E}">
        <p14:creationId xmlns:p14="http://schemas.microsoft.com/office/powerpoint/2010/main" val="3362716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B7FF2C-1E24-4102-9A93-349B4A0A8319}" type="slidenum">
              <a:rPr lang="en-US" smtClean="0"/>
              <a:pPr/>
              <a:t>10</a:t>
            </a:fld>
            <a:endParaRPr lang="en-US" dirty="0"/>
          </a:p>
        </p:txBody>
      </p:sp>
    </p:spTree>
    <p:extLst>
      <p:ext uri="{BB962C8B-B14F-4D97-AF65-F5344CB8AC3E}">
        <p14:creationId xmlns:p14="http://schemas.microsoft.com/office/powerpoint/2010/main" val="3160971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B7FF2C-1E24-4102-9A93-349B4A0A8319}" type="slidenum">
              <a:rPr lang="en-US" smtClean="0"/>
              <a:pPr/>
              <a:t>11</a:t>
            </a:fld>
            <a:endParaRPr lang="en-US" dirty="0"/>
          </a:p>
        </p:txBody>
      </p:sp>
    </p:spTree>
    <p:extLst>
      <p:ext uri="{BB962C8B-B14F-4D97-AF65-F5344CB8AC3E}">
        <p14:creationId xmlns:p14="http://schemas.microsoft.com/office/powerpoint/2010/main" val="20722927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B7FF2C-1E24-4102-9A93-349B4A0A8319}" type="slidenum">
              <a:rPr lang="en-US" smtClean="0"/>
              <a:pPr/>
              <a:t>12</a:t>
            </a:fld>
            <a:endParaRPr lang="en-US" dirty="0"/>
          </a:p>
        </p:txBody>
      </p:sp>
    </p:spTree>
    <p:extLst>
      <p:ext uri="{BB962C8B-B14F-4D97-AF65-F5344CB8AC3E}">
        <p14:creationId xmlns:p14="http://schemas.microsoft.com/office/powerpoint/2010/main" val="3702803506"/>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userDrawn="1"/>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userDrawn="1"/>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userDrawn="1"/>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userDrawn="1"/>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userDrawn="1"/>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239522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68CDBAF2-F266-C14C-8ABF-54B90D837FA3}" type="slidenum">
              <a:rPr lang="en-US" smtClean="0"/>
              <a:pPr/>
              <a:t>‹#›</a:t>
            </a:fld>
            <a:endParaRPr lang="en-US" dirty="0"/>
          </a:p>
        </p:txBody>
      </p:sp>
      <p:grpSp>
        <p:nvGrpSpPr>
          <p:cNvPr id="40" name="Group 39"/>
          <p:cNvGrpSpPr/>
          <p:nvPr userDrawn="1"/>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userDrawn="1"/>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12704190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CDBAF2-F266-C14C-8ABF-54B90D837FA3}" type="slidenum">
              <a:rPr lang="en-US" smtClean="0"/>
              <a:t>‹#›</a:t>
            </a:fld>
            <a:endParaRPr lang="en-US"/>
          </a:p>
        </p:txBody>
      </p:sp>
    </p:spTree>
    <p:extLst>
      <p:ext uri="{BB962C8B-B14F-4D97-AF65-F5344CB8AC3E}">
        <p14:creationId xmlns:p14="http://schemas.microsoft.com/office/powerpoint/2010/main" val="2367270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53747"/>
            <a:ext cx="10464800" cy="1019176"/>
          </a:xfrm>
        </p:spPr>
        <p:txBody>
          <a:bodyPr>
            <a:noAutofit/>
          </a:bodyPr>
          <a:lstStyle/>
          <a:p>
            <a:r>
              <a:rPr lang="en-US" sz="3200" b="1" dirty="0"/>
              <a:t>Somatic Symptom Disorder, </a:t>
            </a:r>
            <a:br>
              <a:rPr lang="en-US" sz="3200" b="1" dirty="0"/>
            </a:br>
            <a:r>
              <a:rPr lang="en-US" sz="3200" b="1" dirty="0"/>
              <a:t>Factitious Disorder and Malingering</a:t>
            </a:r>
          </a:p>
        </p:txBody>
      </p:sp>
      <p:sp>
        <p:nvSpPr>
          <p:cNvPr id="3" name="Subtitle 2"/>
          <p:cNvSpPr>
            <a:spLocks noGrp="1"/>
          </p:cNvSpPr>
          <p:nvPr>
            <p:ph type="subTitle" idx="1"/>
          </p:nvPr>
        </p:nvSpPr>
        <p:spPr>
          <a:xfrm>
            <a:off x="1726516" y="3581911"/>
            <a:ext cx="8743203" cy="532890"/>
          </a:xfrm>
        </p:spPr>
        <p:txBody>
          <a:bodyPr/>
          <a:lstStyle/>
          <a:p>
            <a:r>
              <a:rPr lang="en-US" dirty="0"/>
              <a:t>APM Resident Education Curriculum</a:t>
            </a:r>
          </a:p>
        </p:txBody>
      </p:sp>
      <p:sp>
        <p:nvSpPr>
          <p:cNvPr id="4" name="TextBox 3"/>
          <p:cNvSpPr txBox="1"/>
          <p:nvPr/>
        </p:nvSpPr>
        <p:spPr>
          <a:xfrm>
            <a:off x="2438400" y="4114800"/>
            <a:ext cx="7416800" cy="1877437"/>
          </a:xfrm>
          <a:prstGeom prst="rect">
            <a:avLst/>
          </a:prstGeom>
          <a:noFill/>
        </p:spPr>
        <p:txBody>
          <a:bodyPr wrap="square" rtlCol="0">
            <a:spAutoFit/>
          </a:bodyPr>
          <a:lstStyle/>
          <a:p>
            <a:pPr algn="ctr"/>
            <a:r>
              <a:rPr lang="en-US" sz="2000" dirty="0">
                <a:latin typeface="+mn-lt"/>
              </a:rPr>
              <a:t>Thomas W. Heinrich, M.D.</a:t>
            </a:r>
          </a:p>
          <a:p>
            <a:pPr algn="ctr"/>
            <a:r>
              <a:rPr lang="en-US" sz="1200" dirty="0">
                <a:latin typeface="+mn-lt"/>
              </a:rPr>
              <a:t>Associate Professor of Psychiatry &amp; Family Medicine, Chief, Psychiatric Consult Service at Froedtert Hospital</a:t>
            </a:r>
          </a:p>
          <a:p>
            <a:pPr algn="ctr"/>
            <a:r>
              <a:rPr lang="en-US" sz="1200" dirty="0">
                <a:latin typeface="+mn-lt"/>
              </a:rPr>
              <a:t>Department of Psychiatry &amp; Behavioral Medicine, Medical College of Wisconsin</a:t>
            </a:r>
          </a:p>
          <a:p>
            <a:pPr algn="ctr"/>
            <a:r>
              <a:rPr lang="en-US" sz="1200" dirty="0">
                <a:latin typeface="+mn-lt"/>
              </a:rPr>
              <a:t>Edited and Updated: </a:t>
            </a:r>
            <a:r>
              <a:rPr lang="en-US" sz="2000" dirty="0">
                <a:latin typeface="+mn-lt"/>
              </a:rPr>
              <a:t>Thomas Soeprono, M. D. </a:t>
            </a:r>
          </a:p>
          <a:p>
            <a:pPr algn="ctr"/>
            <a:r>
              <a:rPr lang="en-US" sz="1200" dirty="0">
                <a:latin typeface="+mn-lt"/>
              </a:rPr>
              <a:t>Assistant Professor of Psychiatry, University of Washington</a:t>
            </a:r>
          </a:p>
          <a:p>
            <a:pPr algn="ctr"/>
            <a:endParaRPr lang="en-US" sz="1200" dirty="0"/>
          </a:p>
          <a:p>
            <a:pPr algn="ctr"/>
            <a:r>
              <a:rPr lang="en-US" sz="2800" dirty="0">
                <a:latin typeface="+mn-lt"/>
              </a:rPr>
              <a:t>Version of March 15, 2019</a:t>
            </a:r>
          </a:p>
        </p:txBody>
      </p:sp>
    </p:spTree>
    <p:extLst>
      <p:ext uri="{BB962C8B-B14F-4D97-AF65-F5344CB8AC3E}">
        <p14:creationId xmlns:p14="http://schemas.microsoft.com/office/powerpoint/2010/main" val="1538669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Old Diagnoses; New Addresses</a:t>
            </a:r>
          </a:p>
        </p:txBody>
      </p:sp>
      <p:sp>
        <p:nvSpPr>
          <p:cNvPr id="4" name="TextBox 3"/>
          <p:cNvSpPr txBox="1"/>
          <p:nvPr/>
        </p:nvSpPr>
        <p:spPr>
          <a:xfrm>
            <a:off x="1219200" y="1752601"/>
            <a:ext cx="3149600" cy="400110"/>
          </a:xfrm>
          <a:prstGeom prst="rect">
            <a:avLst/>
          </a:prstGeom>
          <a:ln w="7620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000" dirty="0"/>
              <a:t>Body Dysmorphic Disorder</a:t>
            </a:r>
          </a:p>
        </p:txBody>
      </p:sp>
      <p:sp>
        <p:nvSpPr>
          <p:cNvPr id="5" name="TextBox 4"/>
          <p:cNvSpPr txBox="1"/>
          <p:nvPr/>
        </p:nvSpPr>
        <p:spPr>
          <a:xfrm>
            <a:off x="1219200" y="3532257"/>
            <a:ext cx="3020291" cy="400110"/>
          </a:xfrm>
          <a:prstGeom prst="rect">
            <a:avLst/>
          </a:prstGeom>
          <a:ln w="7620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000" dirty="0"/>
              <a:t>Factitious Disorder</a:t>
            </a:r>
          </a:p>
        </p:txBody>
      </p:sp>
      <p:sp>
        <p:nvSpPr>
          <p:cNvPr id="6" name="TextBox 5"/>
          <p:cNvSpPr txBox="1"/>
          <p:nvPr/>
        </p:nvSpPr>
        <p:spPr>
          <a:xfrm>
            <a:off x="1191491" y="4953001"/>
            <a:ext cx="3048000" cy="707886"/>
          </a:xfrm>
          <a:prstGeom prst="rect">
            <a:avLst/>
          </a:prstGeom>
          <a:ln w="7620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000" dirty="0"/>
              <a:t>Psychological factors affecting medical condition</a:t>
            </a:r>
          </a:p>
        </p:txBody>
      </p:sp>
      <p:sp>
        <p:nvSpPr>
          <p:cNvPr id="7" name="Right Arrow 6"/>
          <p:cNvSpPr/>
          <p:nvPr/>
        </p:nvSpPr>
        <p:spPr>
          <a:xfrm>
            <a:off x="4834128" y="2018115"/>
            <a:ext cx="2989072" cy="484632"/>
          </a:xfrm>
          <a:prstGeom prst="rightArrow">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ight Arrow 7"/>
          <p:cNvSpPr/>
          <p:nvPr/>
        </p:nvSpPr>
        <p:spPr>
          <a:xfrm>
            <a:off x="4660392" y="3643884"/>
            <a:ext cx="1668272" cy="484632"/>
          </a:xfrm>
          <a:prstGeom prst="rightArrow">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ight Arrow 8"/>
          <p:cNvSpPr/>
          <p:nvPr/>
        </p:nvSpPr>
        <p:spPr>
          <a:xfrm>
            <a:off x="4660392" y="5372403"/>
            <a:ext cx="1668272" cy="484632"/>
          </a:xfrm>
          <a:prstGeom prst="rightArrow">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6807200" y="3532257"/>
            <a:ext cx="2235200" cy="1938992"/>
          </a:xfrm>
          <a:prstGeom prst="rect">
            <a:avLst/>
          </a:prstGeom>
          <a:ln w="57150"/>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sz="2400" dirty="0"/>
              <a:t>Now included with the other Somatic Symptom Disorders</a:t>
            </a:r>
          </a:p>
        </p:txBody>
      </p:sp>
      <p:sp>
        <p:nvSpPr>
          <p:cNvPr id="11" name="TextBox 10"/>
          <p:cNvSpPr txBox="1"/>
          <p:nvPr/>
        </p:nvSpPr>
        <p:spPr>
          <a:xfrm>
            <a:off x="8229600" y="1598712"/>
            <a:ext cx="3149600" cy="1015663"/>
          </a:xfrm>
          <a:prstGeom prst="rect">
            <a:avLst/>
          </a:prstGeom>
          <a:ln w="57150"/>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sz="2000" dirty="0"/>
              <a:t>Moved to the obsessive compulsive and related disorders</a:t>
            </a:r>
          </a:p>
        </p:txBody>
      </p:sp>
    </p:spTree>
    <p:extLst>
      <p:ext uri="{BB962C8B-B14F-4D97-AF65-F5344CB8AC3E}">
        <p14:creationId xmlns:p14="http://schemas.microsoft.com/office/powerpoint/2010/main" val="2077476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10972800" cy="1066800"/>
          </a:xfrm>
        </p:spPr>
        <p:txBody>
          <a:bodyPr/>
          <a:lstStyle/>
          <a:p>
            <a:r>
              <a:rPr lang="en-US" dirty="0"/>
              <a:t>All That is Old is New Again</a:t>
            </a:r>
            <a:br>
              <a:rPr lang="en-US" dirty="0"/>
            </a:br>
            <a:r>
              <a:rPr lang="en-US" sz="1200" dirty="0"/>
              <a:t>_______________________________________</a:t>
            </a:r>
            <a:br>
              <a:rPr lang="en-US" dirty="0"/>
            </a:br>
            <a:r>
              <a:rPr lang="en-US" sz="3200" dirty="0"/>
              <a:t>The New Diagnoses</a:t>
            </a:r>
            <a:endParaRPr lang="en-US" dirty="0"/>
          </a:p>
        </p:txBody>
      </p:sp>
      <p:sp>
        <p:nvSpPr>
          <p:cNvPr id="4" name="TextBox 3"/>
          <p:cNvSpPr txBox="1"/>
          <p:nvPr/>
        </p:nvSpPr>
        <p:spPr>
          <a:xfrm>
            <a:off x="1422400" y="1981201"/>
            <a:ext cx="3149600" cy="1508105"/>
          </a:xfrm>
          <a:prstGeom prst="rect">
            <a:avLst/>
          </a:prstGeom>
          <a:ln w="7620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t>Somatization Disorder</a:t>
            </a:r>
          </a:p>
          <a:p>
            <a:pPr algn="ctr"/>
            <a:r>
              <a:rPr lang="en-US" sz="1000" dirty="0"/>
              <a:t>________________</a:t>
            </a:r>
          </a:p>
          <a:p>
            <a:pPr algn="ctr"/>
            <a:r>
              <a:rPr lang="en-US" dirty="0"/>
              <a:t>Undifferentiated Somatoform Disorder</a:t>
            </a:r>
          </a:p>
          <a:p>
            <a:pPr algn="ctr"/>
            <a:r>
              <a:rPr lang="en-US" sz="1000" dirty="0"/>
              <a:t>__________________</a:t>
            </a:r>
          </a:p>
          <a:p>
            <a:pPr algn="ctr"/>
            <a:r>
              <a:rPr lang="en-US" dirty="0"/>
              <a:t>Pain Disorder</a:t>
            </a:r>
          </a:p>
        </p:txBody>
      </p:sp>
      <p:sp>
        <p:nvSpPr>
          <p:cNvPr id="5" name="TextBox 4"/>
          <p:cNvSpPr txBox="1"/>
          <p:nvPr/>
        </p:nvSpPr>
        <p:spPr>
          <a:xfrm>
            <a:off x="1459345" y="4771500"/>
            <a:ext cx="3149600" cy="369332"/>
          </a:xfrm>
          <a:prstGeom prst="rect">
            <a:avLst/>
          </a:prstGeom>
          <a:noFill/>
          <a:ln w="76200">
            <a:solidFill>
              <a:schemeClr val="tx1"/>
            </a:solidFill>
          </a:ln>
        </p:spPr>
        <p:txBody>
          <a:bodyPr wrap="square" rtlCol="0">
            <a:spAutoFit/>
          </a:bodyPr>
          <a:lstStyle/>
          <a:p>
            <a:pPr algn="ctr"/>
            <a:r>
              <a:rPr lang="en-US" dirty="0"/>
              <a:t>Hypochondriasis</a:t>
            </a:r>
          </a:p>
        </p:txBody>
      </p:sp>
      <p:cxnSp>
        <p:nvCxnSpPr>
          <p:cNvPr id="7" name="Straight Arrow Connector 6"/>
          <p:cNvCxnSpPr/>
          <p:nvPr/>
        </p:nvCxnSpPr>
        <p:spPr>
          <a:xfrm>
            <a:off x="4876800" y="2858363"/>
            <a:ext cx="2641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876800" y="2858363"/>
            <a:ext cx="2641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5283200" y="2743201"/>
            <a:ext cx="1930400" cy="1151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4876800" y="3012252"/>
            <a:ext cx="3378200" cy="1"/>
          </a:xfrm>
          <a:prstGeom prst="straightConnector1">
            <a:avLst/>
          </a:prstGeom>
          <a:ln w="5715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8" name="Straight Arrow Connector 17"/>
          <p:cNvCxnSpPr/>
          <p:nvPr/>
        </p:nvCxnSpPr>
        <p:spPr>
          <a:xfrm flipV="1">
            <a:off x="4876800" y="3170153"/>
            <a:ext cx="3378200" cy="1601348"/>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cxnSp>
        <p:nvCxnSpPr>
          <p:cNvPr id="19" name="Straight Arrow Connector 18"/>
          <p:cNvCxnSpPr/>
          <p:nvPr/>
        </p:nvCxnSpPr>
        <p:spPr>
          <a:xfrm>
            <a:off x="4876800" y="4937769"/>
            <a:ext cx="3195781" cy="0"/>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sp>
        <p:nvSpPr>
          <p:cNvPr id="20" name="TextBox 19"/>
          <p:cNvSpPr txBox="1"/>
          <p:nvPr/>
        </p:nvSpPr>
        <p:spPr>
          <a:xfrm>
            <a:off x="8566727" y="2550586"/>
            <a:ext cx="2133600" cy="646331"/>
          </a:xfrm>
          <a:prstGeom prst="rect">
            <a:avLst/>
          </a:prstGeom>
          <a:ln w="76200"/>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dirty="0"/>
              <a:t>Somatic Symptom Disorder</a:t>
            </a:r>
          </a:p>
        </p:txBody>
      </p:sp>
      <p:sp>
        <p:nvSpPr>
          <p:cNvPr id="21" name="TextBox 20"/>
          <p:cNvSpPr txBox="1"/>
          <p:nvPr/>
        </p:nvSpPr>
        <p:spPr>
          <a:xfrm>
            <a:off x="8356600" y="4494501"/>
            <a:ext cx="1625600" cy="646331"/>
          </a:xfrm>
          <a:prstGeom prst="rect">
            <a:avLst/>
          </a:prstGeom>
          <a:ln w="76200"/>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dirty="0"/>
              <a:t>Illness Anxiety Disorder</a:t>
            </a:r>
          </a:p>
        </p:txBody>
      </p:sp>
      <p:sp>
        <p:nvSpPr>
          <p:cNvPr id="30" name="TextBox 29"/>
          <p:cNvSpPr txBox="1"/>
          <p:nvPr/>
        </p:nvSpPr>
        <p:spPr>
          <a:xfrm>
            <a:off x="7086600" y="3816939"/>
            <a:ext cx="2895600" cy="307777"/>
          </a:xfrm>
          <a:prstGeom prst="rect">
            <a:avLst/>
          </a:prstGeom>
          <a:noFill/>
        </p:spPr>
        <p:txBody>
          <a:bodyPr wrap="square" rtlCol="0">
            <a:spAutoFit/>
          </a:bodyPr>
          <a:lstStyle/>
          <a:p>
            <a:pPr algn="ctr"/>
            <a:r>
              <a:rPr lang="en-US" sz="1400" dirty="0"/>
              <a:t>With somatic symptoms</a:t>
            </a:r>
          </a:p>
        </p:txBody>
      </p:sp>
      <p:sp>
        <p:nvSpPr>
          <p:cNvPr id="31" name="TextBox 30"/>
          <p:cNvSpPr txBox="1"/>
          <p:nvPr/>
        </p:nvSpPr>
        <p:spPr>
          <a:xfrm>
            <a:off x="5359400" y="5140832"/>
            <a:ext cx="2032000" cy="523220"/>
          </a:xfrm>
          <a:prstGeom prst="rect">
            <a:avLst/>
          </a:prstGeom>
          <a:noFill/>
        </p:spPr>
        <p:txBody>
          <a:bodyPr wrap="square" rtlCol="0">
            <a:spAutoFit/>
          </a:bodyPr>
          <a:lstStyle/>
          <a:p>
            <a:r>
              <a:rPr lang="en-US" sz="1400" dirty="0"/>
              <a:t>Without somatic symptoms</a:t>
            </a:r>
          </a:p>
        </p:txBody>
      </p:sp>
    </p:spTree>
    <p:extLst>
      <p:ext uri="{BB962C8B-B14F-4D97-AF65-F5344CB8AC3E}">
        <p14:creationId xmlns:p14="http://schemas.microsoft.com/office/powerpoint/2010/main" val="2226924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71600" y="3657600"/>
            <a:ext cx="3149600" cy="369332"/>
          </a:xfrm>
          <a:prstGeom prst="rect">
            <a:avLst/>
          </a:prstGeom>
          <a:noFill/>
          <a:ln w="76200">
            <a:solidFill>
              <a:schemeClr val="tx1"/>
            </a:solidFill>
          </a:ln>
        </p:spPr>
        <p:txBody>
          <a:bodyPr wrap="square" rtlCol="0">
            <a:spAutoFit/>
          </a:bodyPr>
          <a:lstStyle/>
          <a:p>
            <a:pPr algn="ctr"/>
            <a:r>
              <a:rPr lang="en-US" dirty="0"/>
              <a:t>Conversion Disorder</a:t>
            </a:r>
          </a:p>
        </p:txBody>
      </p:sp>
      <p:cxnSp>
        <p:nvCxnSpPr>
          <p:cNvPr id="5" name="Straight Arrow Connector 4"/>
          <p:cNvCxnSpPr/>
          <p:nvPr/>
        </p:nvCxnSpPr>
        <p:spPr>
          <a:xfrm>
            <a:off x="4830619" y="3842265"/>
            <a:ext cx="1773381" cy="0"/>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sp>
        <p:nvSpPr>
          <p:cNvPr id="6" name="TextBox 5"/>
          <p:cNvSpPr txBox="1"/>
          <p:nvPr/>
        </p:nvSpPr>
        <p:spPr>
          <a:xfrm flipH="1">
            <a:off x="7010400" y="3380601"/>
            <a:ext cx="3449392" cy="646331"/>
          </a:xfrm>
          <a:prstGeom prst="rect">
            <a:avLst/>
          </a:prstGeom>
          <a:ln w="76200"/>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dirty="0"/>
              <a:t>Conversion (Functional Neurological  Symptoms Disorder)</a:t>
            </a:r>
          </a:p>
        </p:txBody>
      </p:sp>
      <p:sp>
        <p:nvSpPr>
          <p:cNvPr id="7" name="Title 1"/>
          <p:cNvSpPr>
            <a:spLocks noGrp="1"/>
          </p:cNvSpPr>
          <p:nvPr>
            <p:ph type="title"/>
          </p:nvPr>
        </p:nvSpPr>
        <p:spPr>
          <a:xfrm>
            <a:off x="609600" y="533400"/>
            <a:ext cx="10972800" cy="1143000"/>
          </a:xfrm>
        </p:spPr>
        <p:txBody>
          <a:bodyPr/>
          <a:lstStyle/>
          <a:p>
            <a:r>
              <a:rPr lang="en-US" dirty="0"/>
              <a:t>All That is Old is New Again</a:t>
            </a:r>
            <a:br>
              <a:rPr lang="en-US" dirty="0"/>
            </a:br>
            <a:r>
              <a:rPr lang="en-US" sz="1200" dirty="0"/>
              <a:t>_______________________________________</a:t>
            </a:r>
            <a:br>
              <a:rPr lang="en-US" dirty="0"/>
            </a:br>
            <a:r>
              <a:rPr lang="en-US" sz="3200" dirty="0"/>
              <a:t>The Kinda-New Diagnosis</a:t>
            </a:r>
          </a:p>
        </p:txBody>
      </p:sp>
    </p:spTree>
    <p:extLst>
      <p:ext uri="{BB962C8B-B14F-4D97-AF65-F5344CB8AC3E}">
        <p14:creationId xmlns:p14="http://schemas.microsoft.com/office/powerpoint/2010/main" val="1983139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b="1" dirty="0"/>
              <a:t>DSM IV </a:t>
            </a:r>
            <a:r>
              <a:rPr lang="en-US" b="1" dirty="0">
                <a:sym typeface="Wingdings"/>
              </a:rPr>
              <a:t> DSM 5</a:t>
            </a:r>
            <a:endParaRPr lang="en-US" sz="2800" b="1" dirty="0"/>
          </a:p>
        </p:txBody>
      </p:sp>
      <p:sp>
        <p:nvSpPr>
          <p:cNvPr id="12291" name="Rectangle 3"/>
          <p:cNvSpPr>
            <a:spLocks noGrp="1" noChangeArrowheads="1"/>
          </p:cNvSpPr>
          <p:nvPr>
            <p:ph idx="1"/>
          </p:nvPr>
        </p:nvSpPr>
        <p:spPr>
          <a:xfrm>
            <a:off x="609600" y="1371600"/>
            <a:ext cx="11277600" cy="4953000"/>
          </a:xfrm>
        </p:spPr>
        <p:txBody>
          <a:bodyPr/>
          <a:lstStyle/>
          <a:p>
            <a:pPr>
              <a:lnSpc>
                <a:spcPct val="90000"/>
              </a:lnSpc>
            </a:pPr>
            <a:r>
              <a:rPr lang="en-US" sz="2000" dirty="0"/>
              <a:t>Somatization disorder </a:t>
            </a:r>
            <a:r>
              <a:rPr lang="en-US" sz="2000" dirty="0">
                <a:sym typeface="Wingdings"/>
              </a:rPr>
              <a:t> </a:t>
            </a:r>
            <a:r>
              <a:rPr lang="en-US" sz="2000" dirty="0"/>
              <a:t>Somatic Symptom Disorder</a:t>
            </a:r>
          </a:p>
          <a:p>
            <a:pPr eaLnBrk="1" hangingPunct="1">
              <a:lnSpc>
                <a:spcPct val="90000"/>
              </a:lnSpc>
            </a:pPr>
            <a:r>
              <a:rPr lang="en-US" sz="2000" dirty="0"/>
              <a:t>Conversion disorder </a:t>
            </a:r>
            <a:r>
              <a:rPr lang="en-US" sz="2000" dirty="0">
                <a:sym typeface="Wingdings"/>
              </a:rPr>
              <a:t> Conversion Disorder </a:t>
            </a:r>
          </a:p>
          <a:p>
            <a:pPr lvl="1">
              <a:lnSpc>
                <a:spcPct val="90000"/>
              </a:lnSpc>
            </a:pPr>
            <a:r>
              <a:rPr lang="en-US" sz="1600" dirty="0">
                <a:sym typeface="Wingdings"/>
              </a:rPr>
              <a:t>Same but shift in focus to positive signs and </a:t>
            </a:r>
            <a:r>
              <a:rPr lang="en-US" sz="1600" dirty="0" err="1">
                <a:sym typeface="Wingdings"/>
              </a:rPr>
              <a:t>neuro</a:t>
            </a:r>
            <a:r>
              <a:rPr lang="en-US" sz="1600" dirty="0">
                <a:sym typeface="Wingdings"/>
              </a:rPr>
              <a:t> exam</a:t>
            </a:r>
            <a:endParaRPr lang="en-US" sz="1600" dirty="0"/>
          </a:p>
          <a:p>
            <a:pPr>
              <a:lnSpc>
                <a:spcPct val="90000"/>
              </a:lnSpc>
            </a:pPr>
            <a:r>
              <a:rPr lang="en-US" sz="2000" dirty="0"/>
              <a:t>Pain disorder </a:t>
            </a:r>
            <a:r>
              <a:rPr lang="en-US" sz="2000" dirty="0">
                <a:sym typeface="Wingdings"/>
              </a:rPr>
              <a:t> </a:t>
            </a:r>
            <a:r>
              <a:rPr lang="en-US" sz="2000" dirty="0"/>
              <a:t>Somatic Symptom Disorder with predominant pain </a:t>
            </a:r>
          </a:p>
          <a:p>
            <a:pPr lvl="1">
              <a:lnSpc>
                <a:spcPct val="90000"/>
              </a:lnSpc>
            </a:pPr>
            <a:r>
              <a:rPr lang="en-US" sz="1600" dirty="0"/>
              <a:t>also consider: Psychological Factors affecting Other Medical Conditions VS Adjustment Disorder</a:t>
            </a:r>
          </a:p>
          <a:p>
            <a:pPr eaLnBrk="1" hangingPunct="1">
              <a:lnSpc>
                <a:spcPct val="90000"/>
              </a:lnSpc>
            </a:pPr>
            <a:r>
              <a:rPr lang="en-US" sz="2000" dirty="0"/>
              <a:t>Hypochondriasis  </a:t>
            </a:r>
            <a:r>
              <a:rPr lang="en-US" sz="2000" dirty="0">
                <a:sym typeface="Wingdings"/>
              </a:rPr>
              <a:t> Illness Anxiety Disorder</a:t>
            </a:r>
            <a:endParaRPr lang="en-US" sz="2000" dirty="0"/>
          </a:p>
          <a:p>
            <a:pPr eaLnBrk="1" hangingPunct="1">
              <a:lnSpc>
                <a:spcPct val="90000"/>
              </a:lnSpc>
            </a:pPr>
            <a:r>
              <a:rPr lang="en-US" sz="2000" dirty="0"/>
              <a:t>Body </a:t>
            </a:r>
            <a:r>
              <a:rPr lang="en-US" sz="2000" dirty="0" err="1"/>
              <a:t>Dysmorphic</a:t>
            </a:r>
            <a:r>
              <a:rPr lang="en-US" sz="2000" dirty="0"/>
              <a:t> disorder </a:t>
            </a:r>
            <a:r>
              <a:rPr lang="en-US" sz="2000" dirty="0">
                <a:sym typeface="Wingdings"/>
              </a:rPr>
              <a:t> moved to Obsessive-Compulsive and Related disorders</a:t>
            </a:r>
            <a:endParaRPr lang="en-US" sz="2000" dirty="0"/>
          </a:p>
          <a:p>
            <a:pPr eaLnBrk="1" hangingPunct="1">
              <a:lnSpc>
                <a:spcPct val="90000"/>
              </a:lnSpc>
            </a:pPr>
            <a:r>
              <a:rPr lang="en-US" sz="2000" dirty="0"/>
              <a:t>Undifferentiated somatoform disorder </a:t>
            </a:r>
            <a:r>
              <a:rPr lang="en-US" sz="2000" dirty="0">
                <a:sym typeface="Wingdings"/>
              </a:rPr>
              <a:t> Other Specified Somatic Symptom and Related Disorder</a:t>
            </a:r>
            <a:endParaRPr lang="en-US" sz="2000" dirty="0"/>
          </a:p>
          <a:p>
            <a:pPr>
              <a:lnSpc>
                <a:spcPct val="90000"/>
              </a:lnSpc>
            </a:pPr>
            <a:r>
              <a:rPr lang="en-US" sz="2000" dirty="0"/>
              <a:t>Somatoform disorder NOS </a:t>
            </a:r>
            <a:r>
              <a:rPr lang="en-US" sz="2000" dirty="0">
                <a:sym typeface="Wingdings"/>
              </a:rPr>
              <a:t> Unspecified Somatic Symptom and Related Disorder</a:t>
            </a:r>
            <a:endParaRPr lang="en-US" sz="2000" dirty="0"/>
          </a:p>
          <a:p>
            <a:pPr eaLnBrk="1" hangingPunct="1">
              <a:lnSpc>
                <a:spcPct val="90000"/>
              </a:lnSpc>
            </a:pPr>
            <a:endParaRPr lang="en-US" sz="20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13</a:t>
            </a:fld>
            <a:endParaRPr lang="en-US" dirty="0"/>
          </a:p>
        </p:txBody>
      </p:sp>
    </p:spTree>
    <p:extLst>
      <p:ext uri="{BB962C8B-B14F-4D97-AF65-F5344CB8AC3E}">
        <p14:creationId xmlns:p14="http://schemas.microsoft.com/office/powerpoint/2010/main" val="4185579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b="1" dirty="0"/>
              <a:t>Somatic Symptom Disorder</a:t>
            </a:r>
            <a:endParaRPr lang="en-US" sz="3200" b="1" dirty="0"/>
          </a:p>
        </p:txBody>
      </p:sp>
      <p:sp>
        <p:nvSpPr>
          <p:cNvPr id="13315" name="Rectangle 3"/>
          <p:cNvSpPr>
            <a:spLocks noGrp="1" noChangeArrowheads="1"/>
          </p:cNvSpPr>
          <p:nvPr>
            <p:ph idx="1"/>
          </p:nvPr>
        </p:nvSpPr>
        <p:spPr/>
        <p:txBody>
          <a:bodyPr/>
          <a:lstStyle/>
          <a:p>
            <a:pPr eaLnBrk="1" hangingPunct="1">
              <a:lnSpc>
                <a:spcPct val="90000"/>
              </a:lnSpc>
            </a:pPr>
            <a:r>
              <a:rPr lang="en-US" dirty="0"/>
              <a:t>Generalities</a:t>
            </a:r>
          </a:p>
          <a:p>
            <a:pPr lvl="1" eaLnBrk="1" hangingPunct="1">
              <a:lnSpc>
                <a:spcPct val="90000"/>
              </a:lnSpc>
            </a:pPr>
            <a:r>
              <a:rPr lang="en-US" dirty="0"/>
              <a:t>Presence of physical symptoms that suggest a general medical condition, but are not explained by a medical condition.</a:t>
            </a:r>
          </a:p>
          <a:p>
            <a:pPr lvl="1" eaLnBrk="1" hangingPunct="1">
              <a:lnSpc>
                <a:spcPct val="90000"/>
              </a:lnSpc>
            </a:pPr>
            <a:r>
              <a:rPr lang="en-US" dirty="0"/>
              <a:t>Psychosocial stress = somatic distress</a:t>
            </a:r>
          </a:p>
          <a:p>
            <a:pPr lvl="1" eaLnBrk="1" hangingPunct="1">
              <a:lnSpc>
                <a:spcPct val="90000"/>
              </a:lnSpc>
            </a:pPr>
            <a:r>
              <a:rPr lang="en-US" dirty="0"/>
              <a:t>Misinterpretation of normal physiological functions</a:t>
            </a:r>
          </a:p>
          <a:p>
            <a:pPr lvl="1" eaLnBrk="1" hangingPunct="1">
              <a:lnSpc>
                <a:spcPct val="90000"/>
              </a:lnSpc>
            </a:pPr>
            <a:r>
              <a:rPr lang="en-US" dirty="0"/>
              <a:t>Not consciously produced or feigned</a:t>
            </a:r>
          </a:p>
          <a:p>
            <a:pPr lvl="1" eaLnBrk="1" hangingPunct="1">
              <a:lnSpc>
                <a:spcPct val="90000"/>
              </a:lnSpc>
            </a:pPr>
            <a:r>
              <a:rPr lang="en-US" dirty="0"/>
              <a:t>Alexithymia</a:t>
            </a:r>
          </a:p>
          <a:p>
            <a:r>
              <a:rPr lang="en-US" sz="2200" dirty="0"/>
              <a:t>Specify: </a:t>
            </a:r>
          </a:p>
          <a:p>
            <a:pPr lvl="1"/>
            <a:r>
              <a:rPr lang="en-US" sz="1600" dirty="0"/>
              <a:t>With predominant pain</a:t>
            </a:r>
          </a:p>
          <a:p>
            <a:pPr lvl="1"/>
            <a:r>
              <a:rPr lang="en-US" sz="1600" dirty="0"/>
              <a:t>Persistent</a:t>
            </a:r>
          </a:p>
          <a:p>
            <a:pPr lvl="1"/>
            <a:r>
              <a:rPr lang="en-US" sz="1600" dirty="0"/>
              <a:t>Current severity: Mild, Moderate, Severe</a:t>
            </a:r>
          </a:p>
          <a:p>
            <a:pPr>
              <a:lnSpc>
                <a:spcPct val="90000"/>
              </a:lnSpc>
            </a:pPr>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14</a:t>
            </a:fld>
            <a:endParaRPr lang="en-US" dirty="0"/>
          </a:p>
        </p:txBody>
      </p:sp>
    </p:spTree>
    <p:extLst>
      <p:ext uri="{BB962C8B-B14F-4D97-AF65-F5344CB8AC3E}">
        <p14:creationId xmlns:p14="http://schemas.microsoft.com/office/powerpoint/2010/main" val="312143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3315">
                                            <p:txEl>
                                              <p:pRg st="2" end="2"/>
                                            </p:txEl>
                                          </p:spTgt>
                                        </p:tgtEl>
                                        <p:attrNameLst>
                                          <p:attrName>style.visibility</p:attrName>
                                        </p:attrNameLst>
                                      </p:cBhvr>
                                      <p:to>
                                        <p:strVal val="visible"/>
                                      </p:to>
                                    </p:set>
                                    <p:anim calcmode="lin" valueType="num">
                                      <p:cBhvr additive="base">
                                        <p:cTn id="7" dur="500" fill="hold"/>
                                        <p:tgtEl>
                                          <p:spTgt spid="13315">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3315">
                                            <p:txEl>
                                              <p:pRg st="3" end="3"/>
                                            </p:txEl>
                                          </p:spTgt>
                                        </p:tgtEl>
                                        <p:attrNameLst>
                                          <p:attrName>style.visibility</p:attrName>
                                        </p:attrNameLst>
                                      </p:cBhvr>
                                      <p:to>
                                        <p:strVal val="visible"/>
                                      </p:to>
                                    </p:set>
                                    <p:anim calcmode="lin" valueType="num">
                                      <p:cBhvr additive="base">
                                        <p:cTn id="13" dur="500" fill="hold"/>
                                        <p:tgtEl>
                                          <p:spTgt spid="13315">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31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3315">
                                            <p:txEl>
                                              <p:pRg st="4" end="4"/>
                                            </p:txEl>
                                          </p:spTgt>
                                        </p:tgtEl>
                                        <p:attrNameLst>
                                          <p:attrName>style.visibility</p:attrName>
                                        </p:attrNameLst>
                                      </p:cBhvr>
                                      <p:to>
                                        <p:strVal val="visible"/>
                                      </p:to>
                                    </p:set>
                                    <p:anim calcmode="lin" valueType="num">
                                      <p:cBhvr additive="base">
                                        <p:cTn id="19" dur="500" fill="hold"/>
                                        <p:tgtEl>
                                          <p:spTgt spid="13315">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31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315">
                                            <p:txEl>
                                              <p:pRg st="5" end="5"/>
                                            </p:txEl>
                                          </p:spTgt>
                                        </p:tgtEl>
                                        <p:attrNameLst>
                                          <p:attrName>style.visibility</p:attrName>
                                        </p:attrNameLst>
                                      </p:cBhvr>
                                      <p:to>
                                        <p:strVal val="visible"/>
                                      </p:to>
                                    </p:set>
                                    <p:anim calcmode="lin" valueType="num">
                                      <p:cBhvr additive="base">
                                        <p:cTn id="25" dur="500" fill="hold"/>
                                        <p:tgtEl>
                                          <p:spTgt spid="1331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31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3315">
                                            <p:txEl>
                                              <p:pRg st="6" end="6"/>
                                            </p:txEl>
                                          </p:spTgt>
                                        </p:tgtEl>
                                        <p:attrNameLst>
                                          <p:attrName>style.visibility</p:attrName>
                                        </p:attrNameLst>
                                      </p:cBhvr>
                                      <p:to>
                                        <p:strVal val="visible"/>
                                      </p:to>
                                    </p:set>
                                    <p:anim calcmode="lin" valueType="num">
                                      <p:cBhvr additive="base">
                                        <p:cTn id="31" dur="500" fill="hold"/>
                                        <p:tgtEl>
                                          <p:spTgt spid="13315">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31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3315">
                                            <p:txEl>
                                              <p:pRg st="7" end="7"/>
                                            </p:txEl>
                                          </p:spTgt>
                                        </p:tgtEl>
                                        <p:attrNameLst>
                                          <p:attrName>style.visibility</p:attrName>
                                        </p:attrNameLst>
                                      </p:cBhvr>
                                      <p:to>
                                        <p:strVal val="visible"/>
                                      </p:to>
                                    </p:set>
                                    <p:anim calcmode="lin" valueType="num">
                                      <p:cBhvr additive="base">
                                        <p:cTn id="37" dur="500" fill="hold"/>
                                        <p:tgtEl>
                                          <p:spTgt spid="13315">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31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3315">
                                            <p:txEl>
                                              <p:pRg st="8" end="8"/>
                                            </p:txEl>
                                          </p:spTgt>
                                        </p:tgtEl>
                                        <p:attrNameLst>
                                          <p:attrName>style.visibility</p:attrName>
                                        </p:attrNameLst>
                                      </p:cBhvr>
                                      <p:to>
                                        <p:strVal val="visible"/>
                                      </p:to>
                                    </p:set>
                                    <p:anim calcmode="lin" valueType="num">
                                      <p:cBhvr additive="base">
                                        <p:cTn id="43" dur="500" fill="hold"/>
                                        <p:tgtEl>
                                          <p:spTgt spid="13315">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331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3315">
                                            <p:txEl>
                                              <p:pRg st="9" end="9"/>
                                            </p:txEl>
                                          </p:spTgt>
                                        </p:tgtEl>
                                        <p:attrNameLst>
                                          <p:attrName>style.visibility</p:attrName>
                                        </p:attrNameLst>
                                      </p:cBhvr>
                                      <p:to>
                                        <p:strVal val="visible"/>
                                      </p:to>
                                    </p:set>
                                    <p:anim calcmode="lin" valueType="num">
                                      <p:cBhvr additive="base">
                                        <p:cTn id="49" dur="500" fill="hold"/>
                                        <p:tgtEl>
                                          <p:spTgt spid="13315">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331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b="1" dirty="0"/>
              <a:t>Somatic Symptom Disorder</a:t>
            </a:r>
            <a:endParaRPr lang="en-US" sz="3200" b="1" dirty="0"/>
          </a:p>
        </p:txBody>
      </p:sp>
      <p:sp>
        <p:nvSpPr>
          <p:cNvPr id="14339" name="Rectangle 3"/>
          <p:cNvSpPr>
            <a:spLocks noGrp="1" noChangeArrowheads="1"/>
          </p:cNvSpPr>
          <p:nvPr>
            <p:ph idx="1"/>
          </p:nvPr>
        </p:nvSpPr>
        <p:spPr/>
        <p:txBody>
          <a:bodyPr/>
          <a:lstStyle/>
          <a:p>
            <a:pPr eaLnBrk="1" hangingPunct="1"/>
            <a:r>
              <a:rPr lang="en-US" dirty="0"/>
              <a:t>Alexithymia</a:t>
            </a:r>
          </a:p>
          <a:p>
            <a:pPr lvl="1" eaLnBrk="1" hangingPunct="1"/>
            <a:r>
              <a:rPr lang="en-US" dirty="0"/>
              <a:t>Term coined by Sifneos in 1973</a:t>
            </a:r>
          </a:p>
          <a:p>
            <a:pPr lvl="1" eaLnBrk="1" hangingPunct="1"/>
            <a:r>
              <a:rPr lang="en-US" dirty="0"/>
              <a:t>Individuals who have difficulties expressing emotions verbally</a:t>
            </a:r>
          </a:p>
          <a:p>
            <a:pPr lvl="1" eaLnBrk="1" hangingPunct="1"/>
            <a:r>
              <a:rPr lang="en-US" dirty="0"/>
              <a:t>Correlates positively with:</a:t>
            </a:r>
          </a:p>
          <a:p>
            <a:pPr lvl="2" eaLnBrk="1" hangingPunct="1"/>
            <a:r>
              <a:rPr lang="en-US" dirty="0"/>
              <a:t>Depression</a:t>
            </a:r>
          </a:p>
          <a:p>
            <a:pPr lvl="2" eaLnBrk="1" hangingPunct="1"/>
            <a:r>
              <a:rPr lang="en-US" dirty="0"/>
              <a:t>Somatization</a:t>
            </a:r>
          </a:p>
          <a:p>
            <a:pPr lvl="2" eaLnBrk="1" hangingPunct="1"/>
            <a:r>
              <a:rPr lang="en-US" dirty="0"/>
              <a:t>Hypochondriasis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15</a:t>
            </a:fld>
            <a:endParaRPr lang="en-US" dirty="0"/>
          </a:p>
        </p:txBody>
      </p:sp>
    </p:spTree>
    <p:extLst>
      <p:ext uri="{BB962C8B-B14F-4D97-AF65-F5344CB8AC3E}">
        <p14:creationId xmlns:p14="http://schemas.microsoft.com/office/powerpoint/2010/main" val="2419399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339">
                                            <p:txEl>
                                              <p:pRg st="4" end="4"/>
                                            </p:txEl>
                                          </p:spTgt>
                                        </p:tgtEl>
                                        <p:attrNameLst>
                                          <p:attrName>style.visibility</p:attrName>
                                        </p:attrNameLst>
                                      </p:cBhvr>
                                      <p:to>
                                        <p:strVal val="visible"/>
                                      </p:to>
                                    </p:set>
                                    <p:anim calcmode="lin" valueType="num">
                                      <p:cBhvr additive="base">
                                        <p:cTn id="7" dur="500" fill="hold"/>
                                        <p:tgtEl>
                                          <p:spTgt spid="14339">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39">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4339">
                                            <p:txEl>
                                              <p:pRg st="5" end="5"/>
                                            </p:txEl>
                                          </p:spTgt>
                                        </p:tgtEl>
                                        <p:attrNameLst>
                                          <p:attrName>style.visibility</p:attrName>
                                        </p:attrNameLst>
                                      </p:cBhvr>
                                      <p:to>
                                        <p:strVal val="visible"/>
                                      </p:to>
                                    </p:set>
                                    <p:anim calcmode="lin" valueType="num">
                                      <p:cBhvr additive="base">
                                        <p:cTn id="11" dur="500" fill="hold"/>
                                        <p:tgtEl>
                                          <p:spTgt spid="14339">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4339">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4339">
                                            <p:txEl>
                                              <p:pRg st="6" end="6"/>
                                            </p:txEl>
                                          </p:spTgt>
                                        </p:tgtEl>
                                        <p:attrNameLst>
                                          <p:attrName>style.visibility</p:attrName>
                                        </p:attrNameLst>
                                      </p:cBhvr>
                                      <p:to>
                                        <p:strVal val="visible"/>
                                      </p:to>
                                    </p:set>
                                    <p:anim calcmode="lin" valueType="num">
                                      <p:cBhvr additive="base">
                                        <p:cTn id="15" dur="500" fill="hold"/>
                                        <p:tgtEl>
                                          <p:spTgt spid="14339">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433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b="1" dirty="0"/>
              <a:t>Somatic Symptom Disorder</a:t>
            </a:r>
            <a:endParaRPr lang="en-US" sz="3200" b="1" dirty="0"/>
          </a:p>
        </p:txBody>
      </p:sp>
      <p:sp>
        <p:nvSpPr>
          <p:cNvPr id="15363" name="Rectangle 3"/>
          <p:cNvSpPr>
            <a:spLocks noGrp="1" noChangeArrowheads="1"/>
          </p:cNvSpPr>
          <p:nvPr>
            <p:ph idx="1"/>
          </p:nvPr>
        </p:nvSpPr>
        <p:spPr>
          <a:xfrm>
            <a:off x="609600" y="1371601"/>
            <a:ext cx="10972800" cy="4525963"/>
          </a:xfrm>
        </p:spPr>
        <p:txBody>
          <a:bodyPr/>
          <a:lstStyle/>
          <a:p>
            <a:pPr eaLnBrk="1" hangingPunct="1"/>
            <a:r>
              <a:rPr lang="en-US" sz="2800" dirty="0"/>
              <a:t>DSM-5 Criteria</a:t>
            </a:r>
            <a:endParaRPr lang="en-US" dirty="0"/>
          </a:p>
          <a:p>
            <a:pPr lvl="1" eaLnBrk="1" hangingPunct="1"/>
            <a:r>
              <a:rPr lang="en-US" sz="2400" dirty="0"/>
              <a:t>1+ somatic symptoms that are distressing or result in significant disruption of daily life</a:t>
            </a:r>
          </a:p>
          <a:p>
            <a:pPr lvl="1" eaLnBrk="1" hangingPunct="1"/>
            <a:r>
              <a:rPr lang="en-US" sz="2400" dirty="0"/>
              <a:t>Excessive thoughts, feelings, or behaviors related to the somatic symptoms or associated health concerns as manifested by at least 1 of the following: </a:t>
            </a:r>
          </a:p>
          <a:p>
            <a:pPr lvl="2"/>
            <a:r>
              <a:rPr lang="en-US" sz="2200" dirty="0"/>
              <a:t>Disproportionate and persistent thoughts about the seriousness of one’s symptoms</a:t>
            </a:r>
          </a:p>
          <a:p>
            <a:pPr lvl="2"/>
            <a:r>
              <a:rPr lang="en-US" sz="2200" dirty="0"/>
              <a:t>Persistently high level of anxiety about health or symptoms</a:t>
            </a:r>
          </a:p>
          <a:p>
            <a:pPr lvl="2"/>
            <a:r>
              <a:rPr lang="en-US" sz="2200" dirty="0"/>
              <a:t>Excessive time and energy devoted to these symptoms or health concerns</a:t>
            </a:r>
          </a:p>
          <a:p>
            <a:pPr lvl="1"/>
            <a:r>
              <a:rPr lang="en-US" sz="2400" dirty="0"/>
              <a:t>Typically &gt; 6 months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16</a:t>
            </a:fld>
            <a:endParaRPr lang="en-US" dirty="0"/>
          </a:p>
        </p:txBody>
      </p:sp>
    </p:spTree>
    <p:extLst>
      <p:ext uri="{BB962C8B-B14F-4D97-AF65-F5344CB8AC3E}">
        <p14:creationId xmlns:p14="http://schemas.microsoft.com/office/powerpoint/2010/main" val="953095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b="1" dirty="0"/>
              <a:t>Somatic Symptom Disorder</a:t>
            </a:r>
            <a:endParaRPr lang="en-US" sz="3200" b="1" dirty="0"/>
          </a:p>
        </p:txBody>
      </p:sp>
      <p:sp>
        <p:nvSpPr>
          <p:cNvPr id="16387" name="Rectangle 3"/>
          <p:cNvSpPr>
            <a:spLocks noGrp="1" noChangeArrowheads="1"/>
          </p:cNvSpPr>
          <p:nvPr>
            <p:ph idx="1"/>
          </p:nvPr>
        </p:nvSpPr>
        <p:spPr/>
        <p:txBody>
          <a:bodyPr/>
          <a:lstStyle/>
          <a:p>
            <a:pPr eaLnBrk="1" hangingPunct="1"/>
            <a:r>
              <a:rPr lang="en-US" dirty="0"/>
              <a:t>Epidemiology </a:t>
            </a:r>
            <a:r>
              <a:rPr lang="en-US" sz="2000" dirty="0"/>
              <a:t>(based on DSM-IV diagnosis for Somatization Disorder)</a:t>
            </a:r>
          </a:p>
          <a:p>
            <a:pPr lvl="1" eaLnBrk="1" hangingPunct="1"/>
            <a:r>
              <a:rPr lang="en-US" dirty="0"/>
              <a:t>Somatization disorder </a:t>
            </a:r>
          </a:p>
          <a:p>
            <a:pPr lvl="2" eaLnBrk="1" hangingPunct="1"/>
            <a:r>
              <a:rPr lang="en-US" dirty="0"/>
              <a:t>General population: 0.01%</a:t>
            </a:r>
          </a:p>
          <a:p>
            <a:pPr lvl="2" eaLnBrk="1" hangingPunct="1"/>
            <a:r>
              <a:rPr lang="en-US" dirty="0"/>
              <a:t>Primary care setting: 3%</a:t>
            </a:r>
          </a:p>
          <a:p>
            <a:pPr lvl="1" eaLnBrk="1" hangingPunct="1"/>
            <a:r>
              <a:rPr lang="en-US" dirty="0"/>
              <a:t>Subsyndromal somatization disorder</a:t>
            </a:r>
          </a:p>
          <a:p>
            <a:pPr lvl="2" eaLnBrk="1" hangingPunct="1"/>
            <a:r>
              <a:rPr lang="en-US" dirty="0"/>
              <a:t>General population: 11%</a:t>
            </a:r>
          </a:p>
          <a:p>
            <a:pPr lvl="2" eaLnBrk="1" hangingPunct="1"/>
            <a:r>
              <a:rPr lang="en-US" dirty="0"/>
              <a:t>Primary care setting: 20%</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17</a:t>
            </a:fld>
            <a:endParaRPr lang="en-US" dirty="0"/>
          </a:p>
        </p:txBody>
      </p:sp>
    </p:spTree>
    <p:extLst>
      <p:ext uri="{BB962C8B-B14F-4D97-AF65-F5344CB8AC3E}">
        <p14:creationId xmlns:p14="http://schemas.microsoft.com/office/powerpoint/2010/main" val="396292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6387">
                                            <p:txEl>
                                              <p:pRg st="2" end="2"/>
                                            </p:txEl>
                                          </p:spTgt>
                                        </p:tgtEl>
                                        <p:attrNameLst>
                                          <p:attrName>style.visibility</p:attrName>
                                        </p:attrNameLst>
                                      </p:cBhvr>
                                      <p:to>
                                        <p:strVal val="visible"/>
                                      </p:to>
                                    </p:set>
                                    <p:anim calcmode="lin" valueType="num">
                                      <p:cBhvr additive="base">
                                        <p:cTn id="7" dur="500" fill="hold"/>
                                        <p:tgtEl>
                                          <p:spTgt spid="16387">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387">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6387">
                                            <p:txEl>
                                              <p:pRg st="3" end="3"/>
                                            </p:txEl>
                                          </p:spTgt>
                                        </p:tgtEl>
                                        <p:attrNameLst>
                                          <p:attrName>style.visibility</p:attrName>
                                        </p:attrNameLst>
                                      </p:cBhvr>
                                      <p:to>
                                        <p:strVal val="visible"/>
                                      </p:to>
                                    </p:set>
                                    <p:anim calcmode="lin" valueType="num">
                                      <p:cBhvr additive="base">
                                        <p:cTn id="11" dur="500" fill="hold"/>
                                        <p:tgtEl>
                                          <p:spTgt spid="16387">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63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6387">
                                            <p:txEl>
                                              <p:pRg st="5" end="5"/>
                                            </p:txEl>
                                          </p:spTgt>
                                        </p:tgtEl>
                                        <p:attrNameLst>
                                          <p:attrName>style.visibility</p:attrName>
                                        </p:attrNameLst>
                                      </p:cBhvr>
                                      <p:to>
                                        <p:strVal val="visible"/>
                                      </p:to>
                                    </p:set>
                                    <p:anim calcmode="lin" valueType="num">
                                      <p:cBhvr additive="base">
                                        <p:cTn id="17" dur="500" fill="hold"/>
                                        <p:tgtEl>
                                          <p:spTgt spid="16387">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6387">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6387">
                                            <p:txEl>
                                              <p:pRg st="6" end="6"/>
                                            </p:txEl>
                                          </p:spTgt>
                                        </p:tgtEl>
                                        <p:attrNameLst>
                                          <p:attrName>style.visibility</p:attrName>
                                        </p:attrNameLst>
                                      </p:cBhvr>
                                      <p:to>
                                        <p:strVal val="visible"/>
                                      </p:to>
                                    </p:set>
                                    <p:anim calcmode="lin" valueType="num">
                                      <p:cBhvr additive="base">
                                        <p:cTn id="21" dur="500" fill="hold"/>
                                        <p:tgtEl>
                                          <p:spTgt spid="16387">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638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b="1" dirty="0"/>
              <a:t>Somatic Symptom Disorder</a:t>
            </a:r>
            <a:endParaRPr lang="en-US" sz="3200" b="1" dirty="0"/>
          </a:p>
        </p:txBody>
      </p:sp>
      <p:sp>
        <p:nvSpPr>
          <p:cNvPr id="18435" name="Rectangle 3"/>
          <p:cNvSpPr>
            <a:spLocks noGrp="1" noChangeArrowheads="1"/>
          </p:cNvSpPr>
          <p:nvPr>
            <p:ph idx="1"/>
          </p:nvPr>
        </p:nvSpPr>
        <p:spPr/>
        <p:txBody>
          <a:bodyPr/>
          <a:lstStyle/>
          <a:p>
            <a:pPr eaLnBrk="1" hangingPunct="1"/>
            <a:r>
              <a:rPr lang="en-US" dirty="0"/>
              <a:t>Etiologies</a:t>
            </a:r>
          </a:p>
          <a:p>
            <a:pPr lvl="1" eaLnBrk="1" hangingPunct="1"/>
            <a:r>
              <a:rPr lang="en-US" dirty="0"/>
              <a:t>Defense mechanisms </a:t>
            </a:r>
            <a:r>
              <a:rPr lang="mr-IN" dirty="0"/>
              <a:t>–</a:t>
            </a:r>
            <a:r>
              <a:rPr lang="en-US" dirty="0"/>
              <a:t> symptoms </a:t>
            </a:r>
            <a:r>
              <a:rPr lang="en-US" dirty="0" err="1"/>
              <a:t>gaurd</a:t>
            </a:r>
            <a:r>
              <a:rPr lang="en-US" dirty="0"/>
              <a:t> </a:t>
            </a:r>
            <a:r>
              <a:rPr lang="en-US" dirty="0" err="1"/>
              <a:t>pt</a:t>
            </a:r>
            <a:r>
              <a:rPr lang="en-US" dirty="0"/>
              <a:t> from experiencing thoughts/feelings</a:t>
            </a:r>
          </a:p>
          <a:p>
            <a:pPr lvl="1" eaLnBrk="1" hangingPunct="1"/>
            <a:r>
              <a:rPr lang="en-US" dirty="0"/>
              <a:t>Genetic &amp; family studies</a:t>
            </a:r>
          </a:p>
          <a:p>
            <a:pPr lvl="1" eaLnBrk="1" hangingPunct="1"/>
            <a:r>
              <a:rPr lang="en-US" dirty="0"/>
              <a:t>Behavioral </a:t>
            </a:r>
            <a:r>
              <a:rPr lang="mr-IN" dirty="0"/>
              <a:t>–</a:t>
            </a:r>
            <a:r>
              <a:rPr lang="en-US" dirty="0"/>
              <a:t> trained patterns of action that manifest throughout a </a:t>
            </a:r>
            <a:r>
              <a:rPr lang="en-US" dirty="0" err="1"/>
              <a:t>pt’s</a:t>
            </a:r>
            <a:r>
              <a:rPr lang="en-US" dirty="0"/>
              <a:t> development</a:t>
            </a:r>
          </a:p>
          <a:p>
            <a:pPr lvl="1" eaLnBrk="1" hangingPunct="1"/>
            <a:r>
              <a:rPr lang="en-US" dirty="0"/>
              <a:t>Early life experiences </a:t>
            </a:r>
            <a:r>
              <a:rPr lang="mr-IN" dirty="0"/>
              <a:t>–</a:t>
            </a:r>
            <a:r>
              <a:rPr lang="en-US" dirty="0"/>
              <a:t> ex: trauma</a:t>
            </a:r>
          </a:p>
          <a:p>
            <a:pPr lvl="1" eaLnBrk="1" hangingPunct="1"/>
            <a:r>
              <a:rPr lang="en-US" dirty="0"/>
              <a:t>Personality </a:t>
            </a:r>
            <a:r>
              <a:rPr lang="mr-IN" dirty="0"/>
              <a:t>–</a:t>
            </a:r>
            <a:r>
              <a:rPr lang="en-US" dirty="0"/>
              <a:t> circumstances in development can manifest in particular patterns of coping and interrelatedness</a:t>
            </a:r>
          </a:p>
          <a:p>
            <a:pPr eaLnBrk="1" hangingPunct="1"/>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18</a:t>
            </a:fld>
            <a:endParaRPr lang="en-US" dirty="0"/>
          </a:p>
        </p:txBody>
      </p:sp>
    </p:spTree>
    <p:extLst>
      <p:ext uri="{BB962C8B-B14F-4D97-AF65-F5344CB8AC3E}">
        <p14:creationId xmlns:p14="http://schemas.microsoft.com/office/powerpoint/2010/main" val="41719941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b="1" dirty="0"/>
              <a:t>Somatic Symptom Disorder</a:t>
            </a:r>
            <a:endParaRPr lang="en-US" sz="3200" b="1" dirty="0"/>
          </a:p>
        </p:txBody>
      </p:sp>
      <p:sp>
        <p:nvSpPr>
          <p:cNvPr id="19459" name="Rectangle 3"/>
          <p:cNvSpPr>
            <a:spLocks noGrp="1" noChangeArrowheads="1"/>
          </p:cNvSpPr>
          <p:nvPr>
            <p:ph idx="1"/>
          </p:nvPr>
        </p:nvSpPr>
        <p:spPr/>
        <p:txBody>
          <a:bodyPr/>
          <a:lstStyle/>
          <a:p>
            <a:pPr eaLnBrk="1" hangingPunct="1"/>
            <a:r>
              <a:rPr lang="en-US" dirty="0"/>
              <a:t>Differential diagnosis</a:t>
            </a:r>
          </a:p>
          <a:p>
            <a:pPr lvl="1" eaLnBrk="1" hangingPunct="1"/>
            <a:r>
              <a:rPr lang="en-US" dirty="0"/>
              <a:t>Medical conditions</a:t>
            </a:r>
          </a:p>
          <a:p>
            <a:pPr lvl="2" eaLnBrk="1" hangingPunct="1"/>
            <a:r>
              <a:rPr lang="en-US" dirty="0"/>
              <a:t>Disorders with transient nonspecific symptoms</a:t>
            </a:r>
          </a:p>
          <a:p>
            <a:pPr lvl="1" eaLnBrk="1" hangingPunct="1"/>
            <a:r>
              <a:rPr lang="en-US" dirty="0"/>
              <a:t>Psychiatric conditions</a:t>
            </a:r>
          </a:p>
          <a:p>
            <a:pPr lvl="2" eaLnBrk="1" hangingPunct="1"/>
            <a:r>
              <a:rPr lang="en-US" dirty="0"/>
              <a:t>Other somatoform disorders</a:t>
            </a:r>
          </a:p>
          <a:p>
            <a:pPr lvl="2" eaLnBrk="1" hangingPunct="1"/>
            <a:r>
              <a:rPr lang="en-US" dirty="0"/>
              <a:t>Depression</a:t>
            </a:r>
          </a:p>
          <a:p>
            <a:pPr lvl="2" eaLnBrk="1" hangingPunct="1"/>
            <a:r>
              <a:rPr lang="en-US" dirty="0"/>
              <a:t>Anxiety</a:t>
            </a:r>
          </a:p>
          <a:p>
            <a:pPr lvl="1"/>
            <a:r>
              <a:rPr lang="en-US" dirty="0"/>
              <a:t>Varies by symptom</a:t>
            </a:r>
          </a:p>
          <a:p>
            <a:pPr lvl="2">
              <a:lnSpc>
                <a:spcPct val="80000"/>
              </a:lnSpc>
            </a:pPr>
            <a:r>
              <a:rPr lang="en-US" sz="1600" dirty="0"/>
              <a:t>Ex: Chronic fatigue </a:t>
            </a:r>
            <a:r>
              <a:rPr lang="en-US" sz="1600" dirty="0" err="1"/>
              <a:t>vs</a:t>
            </a:r>
            <a:r>
              <a:rPr lang="en-US" sz="1600" dirty="0"/>
              <a:t> hypothyroidism</a:t>
            </a:r>
          </a:p>
          <a:p>
            <a:pPr lvl="2">
              <a:lnSpc>
                <a:spcPct val="80000"/>
              </a:lnSpc>
            </a:pPr>
            <a:r>
              <a:rPr lang="en-US" sz="1600" dirty="0"/>
              <a:t>Ex: Irritable bowel syndrome </a:t>
            </a:r>
            <a:r>
              <a:rPr lang="en-US" sz="1600" dirty="0" err="1"/>
              <a:t>vs</a:t>
            </a:r>
            <a:r>
              <a:rPr lang="en-US" sz="1600" dirty="0"/>
              <a:t> allergy</a:t>
            </a:r>
          </a:p>
          <a:p>
            <a:pPr lvl="2">
              <a:lnSpc>
                <a:spcPct val="80000"/>
              </a:lnSpc>
            </a:pPr>
            <a:r>
              <a:rPr lang="en-US" sz="1600" dirty="0"/>
              <a:t>Ex: </a:t>
            </a:r>
            <a:r>
              <a:rPr lang="en-US" sz="1600" dirty="0" err="1"/>
              <a:t>Nonepileptic</a:t>
            </a:r>
            <a:r>
              <a:rPr lang="en-US" sz="1600" dirty="0"/>
              <a:t> seizures </a:t>
            </a:r>
            <a:r>
              <a:rPr lang="en-US" sz="1600" dirty="0" err="1"/>
              <a:t>vs</a:t>
            </a:r>
            <a:r>
              <a:rPr lang="en-US" sz="1600" dirty="0"/>
              <a:t> epileptic seizures</a:t>
            </a:r>
          </a:p>
          <a:p>
            <a:pPr lvl="2"/>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19</a:t>
            </a:fld>
            <a:endParaRPr lang="en-US" dirty="0"/>
          </a:p>
        </p:txBody>
      </p:sp>
    </p:spTree>
    <p:extLst>
      <p:ext uri="{BB962C8B-B14F-4D97-AF65-F5344CB8AC3E}">
        <p14:creationId xmlns:p14="http://schemas.microsoft.com/office/powerpoint/2010/main" val="606049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459">
                                            <p:txEl>
                                              <p:pRg st="3" end="3"/>
                                            </p:txEl>
                                          </p:spTgt>
                                        </p:tgtEl>
                                        <p:attrNameLst>
                                          <p:attrName>style.visibility</p:attrName>
                                        </p:attrNameLst>
                                      </p:cBhvr>
                                      <p:to>
                                        <p:strVal val="visible"/>
                                      </p:to>
                                    </p:set>
                                    <p:anim calcmode="lin" valueType="num">
                                      <p:cBhvr additive="base">
                                        <p:cTn id="7" dur="500" fill="hold"/>
                                        <p:tgtEl>
                                          <p:spTgt spid="19459">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59">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9459">
                                            <p:txEl>
                                              <p:pRg st="4" end="4"/>
                                            </p:txEl>
                                          </p:spTgt>
                                        </p:tgtEl>
                                        <p:attrNameLst>
                                          <p:attrName>style.visibility</p:attrName>
                                        </p:attrNameLst>
                                      </p:cBhvr>
                                      <p:to>
                                        <p:strVal val="visible"/>
                                      </p:to>
                                    </p:set>
                                    <p:anim calcmode="lin" valueType="num">
                                      <p:cBhvr additive="base">
                                        <p:cTn id="11" dur="500" fill="hold"/>
                                        <p:tgtEl>
                                          <p:spTgt spid="19459">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9459">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9459">
                                            <p:txEl>
                                              <p:pRg st="5" end="5"/>
                                            </p:txEl>
                                          </p:spTgt>
                                        </p:tgtEl>
                                        <p:attrNameLst>
                                          <p:attrName>style.visibility</p:attrName>
                                        </p:attrNameLst>
                                      </p:cBhvr>
                                      <p:to>
                                        <p:strVal val="visible"/>
                                      </p:to>
                                    </p:set>
                                    <p:anim calcmode="lin" valueType="num">
                                      <p:cBhvr additive="base">
                                        <p:cTn id="15" dur="500" fill="hold"/>
                                        <p:tgtEl>
                                          <p:spTgt spid="19459">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9459">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9459">
                                            <p:txEl>
                                              <p:pRg st="6" end="6"/>
                                            </p:txEl>
                                          </p:spTgt>
                                        </p:tgtEl>
                                        <p:attrNameLst>
                                          <p:attrName>style.visibility</p:attrName>
                                        </p:attrNameLst>
                                      </p:cBhvr>
                                      <p:to>
                                        <p:strVal val="visible"/>
                                      </p:to>
                                    </p:set>
                                    <p:anim calcmode="lin" valueType="num">
                                      <p:cBhvr additive="base">
                                        <p:cTn id="19" dur="500" fill="hold"/>
                                        <p:tgtEl>
                                          <p:spTgt spid="19459">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59">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9459">
                                            <p:txEl>
                                              <p:pRg st="7" end="7"/>
                                            </p:txEl>
                                          </p:spTgt>
                                        </p:tgtEl>
                                        <p:attrNameLst>
                                          <p:attrName>style.visibility</p:attrName>
                                        </p:attrNameLst>
                                      </p:cBhvr>
                                      <p:to>
                                        <p:strVal val="visible"/>
                                      </p:to>
                                    </p:set>
                                    <p:anim calcmode="lin" valueType="num">
                                      <p:cBhvr additive="base">
                                        <p:cTn id="23" dur="500" fill="hold"/>
                                        <p:tgtEl>
                                          <p:spTgt spid="19459">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9459">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9459">
                                            <p:txEl>
                                              <p:pRg st="8" end="8"/>
                                            </p:txEl>
                                          </p:spTgt>
                                        </p:tgtEl>
                                        <p:attrNameLst>
                                          <p:attrName>style.visibility</p:attrName>
                                        </p:attrNameLst>
                                      </p:cBhvr>
                                      <p:to>
                                        <p:strVal val="visible"/>
                                      </p:to>
                                    </p:set>
                                    <p:anim calcmode="lin" valueType="num">
                                      <p:cBhvr additive="base">
                                        <p:cTn id="27" dur="500" fill="hold"/>
                                        <p:tgtEl>
                                          <p:spTgt spid="19459">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9459">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9459">
                                            <p:txEl>
                                              <p:pRg st="9" end="9"/>
                                            </p:txEl>
                                          </p:spTgt>
                                        </p:tgtEl>
                                        <p:attrNameLst>
                                          <p:attrName>style.visibility</p:attrName>
                                        </p:attrNameLst>
                                      </p:cBhvr>
                                      <p:to>
                                        <p:strVal val="visible"/>
                                      </p:to>
                                    </p:set>
                                    <p:anim calcmode="lin" valueType="num">
                                      <p:cBhvr additive="base">
                                        <p:cTn id="31" dur="500" fill="hold"/>
                                        <p:tgtEl>
                                          <p:spTgt spid="19459">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9459">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9459">
                                            <p:txEl>
                                              <p:pRg st="10" end="10"/>
                                            </p:txEl>
                                          </p:spTgt>
                                        </p:tgtEl>
                                        <p:attrNameLst>
                                          <p:attrName>style.visibility</p:attrName>
                                        </p:attrNameLst>
                                      </p:cBhvr>
                                      <p:to>
                                        <p:strVal val="visible"/>
                                      </p:to>
                                    </p:set>
                                    <p:anim calcmode="lin" valueType="num">
                                      <p:cBhvr additive="base">
                                        <p:cTn id="35" dur="500" fill="hold"/>
                                        <p:tgtEl>
                                          <p:spTgt spid="19459">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9459">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lstStyle/>
          <a:p>
            <a:r>
              <a:rPr lang="en-US" dirty="0"/>
              <a:t>Somatic Symptom Disorder (300.82)</a:t>
            </a:r>
          </a:p>
          <a:p>
            <a:r>
              <a:rPr lang="en-US" dirty="0"/>
              <a:t>Other Specified Somatic Symptom and Related Disorder (300.89)</a:t>
            </a:r>
          </a:p>
          <a:p>
            <a:r>
              <a:rPr lang="en-US" dirty="0"/>
              <a:t>Unspecified Somatic Symptom and Related Disorder (300.82)</a:t>
            </a:r>
          </a:p>
          <a:p>
            <a:r>
              <a:rPr lang="en-US" dirty="0"/>
              <a:t>Conversion Disorder (300.11)</a:t>
            </a:r>
          </a:p>
          <a:p>
            <a:r>
              <a:rPr lang="en-US" dirty="0"/>
              <a:t>Illness Anxiety Disorder (300.7)</a:t>
            </a:r>
          </a:p>
          <a:p>
            <a:r>
              <a:rPr lang="en-US" dirty="0"/>
              <a:t>Factitious Disorder (300.19)</a:t>
            </a:r>
          </a:p>
          <a:p>
            <a:r>
              <a:rPr lang="en-US" dirty="0"/>
              <a:t>Psychological Factors Affecting Other Medical Conditions (316)</a:t>
            </a:r>
          </a:p>
          <a:p>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a:t>
            </a:fld>
            <a:endParaRPr lang="en-US" dirty="0"/>
          </a:p>
        </p:txBody>
      </p:sp>
    </p:spTree>
    <p:extLst>
      <p:ext uri="{BB962C8B-B14F-4D97-AF65-F5344CB8AC3E}">
        <p14:creationId xmlns:p14="http://schemas.microsoft.com/office/powerpoint/2010/main" val="33898553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b="1" dirty="0"/>
              <a:t>Somatic Symptom Disorder</a:t>
            </a:r>
            <a:endParaRPr lang="en-US" sz="3200" b="1" dirty="0"/>
          </a:p>
        </p:txBody>
      </p:sp>
      <p:sp>
        <p:nvSpPr>
          <p:cNvPr id="17411" name="Rectangle 3"/>
          <p:cNvSpPr>
            <a:spLocks noGrp="1" noChangeArrowheads="1"/>
          </p:cNvSpPr>
          <p:nvPr>
            <p:ph idx="1"/>
          </p:nvPr>
        </p:nvSpPr>
        <p:spPr/>
        <p:txBody>
          <a:bodyPr/>
          <a:lstStyle/>
          <a:p>
            <a:pPr eaLnBrk="1" hangingPunct="1"/>
            <a:r>
              <a:rPr lang="en-US" dirty="0"/>
              <a:t>Clinical features</a:t>
            </a:r>
          </a:p>
          <a:p>
            <a:pPr lvl="1" eaLnBrk="1" hangingPunct="1"/>
            <a:r>
              <a:rPr lang="en-US" dirty="0"/>
              <a:t>Large number of outpatient visits</a:t>
            </a:r>
          </a:p>
          <a:p>
            <a:pPr lvl="1" eaLnBrk="1" hangingPunct="1"/>
            <a:r>
              <a:rPr lang="en-US" dirty="0"/>
              <a:t>Frequent hospitalizations</a:t>
            </a:r>
          </a:p>
          <a:p>
            <a:pPr lvl="1" eaLnBrk="1" hangingPunct="1"/>
            <a:r>
              <a:rPr lang="en-US" dirty="0"/>
              <a:t>Repetitive subspecialty referrals</a:t>
            </a:r>
          </a:p>
          <a:p>
            <a:pPr lvl="1" eaLnBrk="1" hangingPunct="1"/>
            <a:r>
              <a:rPr lang="en-US" dirty="0"/>
              <a:t>Large number of diagnoses</a:t>
            </a:r>
          </a:p>
          <a:p>
            <a:pPr lvl="1" eaLnBrk="1" hangingPunct="1"/>
            <a:r>
              <a:rPr lang="en-US" dirty="0"/>
              <a:t>Multiple medications</a:t>
            </a:r>
          </a:p>
          <a:p>
            <a:pPr lvl="1" eaLnBrk="1" hangingPunct="1"/>
            <a:r>
              <a:rPr lang="en-US" dirty="0"/>
              <a:t>Multiple allergies</a:t>
            </a:r>
          </a:p>
          <a:p>
            <a:pPr lvl="1" eaLnBrk="1" hangingPunct="1"/>
            <a:endParaRPr lang="en-US" dirty="0"/>
          </a:p>
          <a:p>
            <a:pPr lvl="1" eaLnBrk="1" hangingPunct="1"/>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20</a:t>
            </a:fld>
            <a:endParaRPr lang="en-US" dirty="0"/>
          </a:p>
        </p:txBody>
      </p:sp>
    </p:spTree>
    <p:extLst>
      <p:ext uri="{BB962C8B-B14F-4D97-AF65-F5344CB8AC3E}">
        <p14:creationId xmlns:p14="http://schemas.microsoft.com/office/powerpoint/2010/main" val="3780686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7411">
                                            <p:txEl>
                                              <p:pRg st="1" end="1"/>
                                            </p:txEl>
                                          </p:spTgt>
                                        </p:tgtEl>
                                        <p:attrNameLst>
                                          <p:attrName>style.visibility</p:attrName>
                                        </p:attrNameLst>
                                      </p:cBhvr>
                                      <p:to>
                                        <p:strVal val="visible"/>
                                      </p:to>
                                    </p:set>
                                    <p:anim calcmode="lin" valueType="num">
                                      <p:cBhvr additive="base">
                                        <p:cTn id="7" dur="500" fill="hold"/>
                                        <p:tgtEl>
                                          <p:spTgt spid="1741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411">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7411">
                                            <p:txEl>
                                              <p:pRg st="2" end="2"/>
                                            </p:txEl>
                                          </p:spTgt>
                                        </p:tgtEl>
                                        <p:attrNameLst>
                                          <p:attrName>style.visibility</p:attrName>
                                        </p:attrNameLst>
                                      </p:cBhvr>
                                      <p:to>
                                        <p:strVal val="visible"/>
                                      </p:to>
                                    </p:set>
                                    <p:anim calcmode="lin" valueType="num">
                                      <p:cBhvr additive="base">
                                        <p:cTn id="11" dur="500" fill="hold"/>
                                        <p:tgtEl>
                                          <p:spTgt spid="17411">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7411">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17411">
                                            <p:txEl>
                                              <p:pRg st="3" end="3"/>
                                            </p:txEl>
                                          </p:spTgt>
                                        </p:tgtEl>
                                        <p:attrNameLst>
                                          <p:attrName>style.visibility</p:attrName>
                                        </p:attrNameLst>
                                      </p:cBhvr>
                                      <p:to>
                                        <p:strVal val="visible"/>
                                      </p:to>
                                    </p:set>
                                    <p:anim calcmode="lin" valueType="num">
                                      <p:cBhvr additive="base">
                                        <p:cTn id="15" dur="500" fill="hold"/>
                                        <p:tgtEl>
                                          <p:spTgt spid="17411">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74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7411">
                                            <p:txEl>
                                              <p:pRg st="4" end="4"/>
                                            </p:txEl>
                                          </p:spTgt>
                                        </p:tgtEl>
                                        <p:attrNameLst>
                                          <p:attrName>style.visibility</p:attrName>
                                        </p:attrNameLst>
                                      </p:cBhvr>
                                      <p:to>
                                        <p:strVal val="visible"/>
                                      </p:to>
                                    </p:set>
                                    <p:anim calcmode="lin" valueType="num">
                                      <p:cBhvr additive="base">
                                        <p:cTn id="21" dur="500" fill="hold"/>
                                        <p:tgtEl>
                                          <p:spTgt spid="17411">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7411">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7411">
                                            <p:txEl>
                                              <p:pRg st="5" end="5"/>
                                            </p:txEl>
                                          </p:spTgt>
                                        </p:tgtEl>
                                        <p:attrNameLst>
                                          <p:attrName>style.visibility</p:attrName>
                                        </p:attrNameLst>
                                      </p:cBhvr>
                                      <p:to>
                                        <p:strVal val="visible"/>
                                      </p:to>
                                    </p:set>
                                    <p:anim calcmode="lin" valueType="num">
                                      <p:cBhvr additive="base">
                                        <p:cTn id="25" dur="500" fill="hold"/>
                                        <p:tgtEl>
                                          <p:spTgt spid="17411">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411">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7411">
                                            <p:txEl>
                                              <p:pRg st="6" end="6"/>
                                            </p:txEl>
                                          </p:spTgt>
                                        </p:tgtEl>
                                        <p:attrNameLst>
                                          <p:attrName>style.visibility</p:attrName>
                                        </p:attrNameLst>
                                      </p:cBhvr>
                                      <p:to>
                                        <p:strVal val="visible"/>
                                      </p:to>
                                    </p:set>
                                    <p:anim calcmode="lin" valueType="num">
                                      <p:cBhvr additive="base">
                                        <p:cTn id="29" dur="500" fill="hold"/>
                                        <p:tgtEl>
                                          <p:spTgt spid="17411">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741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b="1" dirty="0"/>
              <a:t>Somatic Symptom Disorder</a:t>
            </a:r>
            <a:endParaRPr lang="en-US" sz="3200" b="1" dirty="0"/>
          </a:p>
        </p:txBody>
      </p:sp>
      <p:sp>
        <p:nvSpPr>
          <p:cNvPr id="19459" name="Rectangle 3"/>
          <p:cNvSpPr>
            <a:spLocks noGrp="1" noChangeArrowheads="1"/>
          </p:cNvSpPr>
          <p:nvPr>
            <p:ph idx="1"/>
          </p:nvPr>
        </p:nvSpPr>
        <p:spPr/>
        <p:txBody>
          <a:bodyPr/>
          <a:lstStyle/>
          <a:p>
            <a:pPr eaLnBrk="1" hangingPunct="1"/>
            <a:r>
              <a:rPr lang="en-US" dirty="0"/>
              <a:t>Differential diagnosis </a:t>
            </a:r>
            <a:r>
              <a:rPr lang="en-US" sz="2400" dirty="0"/>
              <a:t>(continued)</a:t>
            </a:r>
            <a:endParaRPr lang="en-US" dirty="0"/>
          </a:p>
          <a:p>
            <a:pPr lvl="1"/>
            <a:r>
              <a:rPr lang="en-US" dirty="0"/>
              <a:t>The three features that most suggest a diagnosis of somatic symptom disorder instead of another medical disorder are</a:t>
            </a:r>
            <a:endParaRPr lang="en-US" sz="1800" dirty="0"/>
          </a:p>
          <a:p>
            <a:pPr lvl="2"/>
            <a:r>
              <a:rPr lang="en-US" dirty="0"/>
              <a:t>Involvement of multiple organ systems</a:t>
            </a:r>
            <a:endParaRPr lang="en-US" sz="1600" dirty="0"/>
          </a:p>
          <a:p>
            <a:pPr lvl="2"/>
            <a:r>
              <a:rPr lang="en-US" dirty="0"/>
              <a:t>Early onset and chronic course without development of physical signs or structural abnormalities</a:t>
            </a:r>
            <a:endParaRPr lang="en-US" sz="1600" dirty="0"/>
          </a:p>
          <a:p>
            <a:pPr lvl="2"/>
            <a:r>
              <a:rPr lang="en-US" dirty="0"/>
              <a:t>Absence of laboratory abnormalities that are characteristic of the suggested medical condition</a:t>
            </a:r>
            <a:endParaRPr lang="en-US" sz="1600" dirty="0"/>
          </a:p>
          <a:p>
            <a:pPr lvl="1" eaLnBrk="1" hangingPunct="1"/>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21</a:t>
            </a:fld>
            <a:endParaRPr lang="en-US" dirty="0"/>
          </a:p>
        </p:txBody>
      </p:sp>
    </p:spTree>
    <p:extLst>
      <p:ext uri="{BB962C8B-B14F-4D97-AF65-F5344CB8AC3E}">
        <p14:creationId xmlns:p14="http://schemas.microsoft.com/office/powerpoint/2010/main" val="39636354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b="1" dirty="0"/>
              <a:t>Somatic Symptom Disorder</a:t>
            </a:r>
            <a:endParaRPr lang="en-US" sz="3200" b="1" dirty="0"/>
          </a:p>
        </p:txBody>
      </p:sp>
      <p:sp>
        <p:nvSpPr>
          <p:cNvPr id="20483" name="Rectangle 3"/>
          <p:cNvSpPr>
            <a:spLocks noGrp="1" noChangeArrowheads="1"/>
          </p:cNvSpPr>
          <p:nvPr>
            <p:ph idx="1"/>
          </p:nvPr>
        </p:nvSpPr>
        <p:spPr/>
        <p:txBody>
          <a:bodyPr/>
          <a:lstStyle/>
          <a:p>
            <a:pPr eaLnBrk="1" hangingPunct="1"/>
            <a:r>
              <a:rPr lang="en-US" dirty="0"/>
              <a:t>Differential diagnosis</a:t>
            </a:r>
          </a:p>
          <a:p>
            <a:pPr lvl="1" eaLnBrk="1" hangingPunct="1"/>
            <a:r>
              <a:rPr lang="en-US" dirty="0"/>
              <a:t>“Psychologization” may not entirely explain somatic symptoms either</a:t>
            </a:r>
          </a:p>
          <a:p>
            <a:pPr lvl="2" eaLnBrk="1" hangingPunct="1"/>
            <a:r>
              <a:rPr lang="en-US" dirty="0"/>
              <a:t>Many patients have no other psychiatric diagnosis</a:t>
            </a:r>
          </a:p>
          <a:p>
            <a:pPr lvl="2" eaLnBrk="1" hangingPunct="1"/>
            <a:r>
              <a:rPr lang="en-US" dirty="0"/>
              <a:t>Directionality is unclear</a:t>
            </a:r>
          </a:p>
          <a:p>
            <a:pPr lvl="2" eaLnBrk="1" hangingPunct="1"/>
            <a:r>
              <a:rPr lang="en-US" dirty="0"/>
              <a:t>Even when physical symptoms respond to psychological treatments the effect size may be less than for depression</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22</a:t>
            </a:fld>
            <a:endParaRPr lang="en-US" dirty="0"/>
          </a:p>
        </p:txBody>
      </p:sp>
    </p:spTree>
    <p:extLst>
      <p:ext uri="{BB962C8B-B14F-4D97-AF65-F5344CB8AC3E}">
        <p14:creationId xmlns:p14="http://schemas.microsoft.com/office/powerpoint/2010/main" val="1464879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0483">
                                            <p:txEl>
                                              <p:pRg st="2" end="2"/>
                                            </p:txEl>
                                          </p:spTgt>
                                        </p:tgtEl>
                                        <p:attrNameLst>
                                          <p:attrName>style.visibility</p:attrName>
                                        </p:attrNameLst>
                                      </p:cBhvr>
                                      <p:to>
                                        <p:strVal val="visible"/>
                                      </p:to>
                                    </p:set>
                                    <p:anim calcmode="lin" valueType="num">
                                      <p:cBhvr additive="base">
                                        <p:cTn id="7" dur="500" fill="hold"/>
                                        <p:tgtEl>
                                          <p:spTgt spid="2048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4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0483">
                                            <p:txEl>
                                              <p:pRg st="3" end="3"/>
                                            </p:txEl>
                                          </p:spTgt>
                                        </p:tgtEl>
                                        <p:attrNameLst>
                                          <p:attrName>style.visibility</p:attrName>
                                        </p:attrNameLst>
                                      </p:cBhvr>
                                      <p:to>
                                        <p:strVal val="visible"/>
                                      </p:to>
                                    </p:set>
                                    <p:anim calcmode="lin" valueType="num">
                                      <p:cBhvr additive="base">
                                        <p:cTn id="13" dur="500" fill="hold"/>
                                        <p:tgtEl>
                                          <p:spTgt spid="20483">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048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0483">
                                            <p:txEl>
                                              <p:pRg st="4" end="4"/>
                                            </p:txEl>
                                          </p:spTgt>
                                        </p:tgtEl>
                                        <p:attrNameLst>
                                          <p:attrName>style.visibility</p:attrName>
                                        </p:attrNameLst>
                                      </p:cBhvr>
                                      <p:to>
                                        <p:strVal val="visible"/>
                                      </p:to>
                                    </p:set>
                                    <p:anim calcmode="lin" valueType="num">
                                      <p:cBhvr additive="base">
                                        <p:cTn id="19" dur="500" fill="hold"/>
                                        <p:tgtEl>
                                          <p:spTgt spid="2048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b="1" dirty="0"/>
              <a:t>Somatic Symptom Disorder</a:t>
            </a:r>
            <a:endParaRPr lang="en-US" sz="3200" b="1" dirty="0"/>
          </a:p>
        </p:txBody>
      </p:sp>
      <p:sp>
        <p:nvSpPr>
          <p:cNvPr id="21507" name="Rectangle 3"/>
          <p:cNvSpPr>
            <a:spLocks noGrp="1" noChangeArrowheads="1"/>
          </p:cNvSpPr>
          <p:nvPr>
            <p:ph idx="1"/>
          </p:nvPr>
        </p:nvSpPr>
        <p:spPr/>
        <p:txBody>
          <a:bodyPr/>
          <a:lstStyle/>
          <a:p>
            <a:pPr eaLnBrk="1" hangingPunct="1">
              <a:lnSpc>
                <a:spcPct val="90000"/>
              </a:lnSpc>
            </a:pPr>
            <a:r>
              <a:rPr lang="en-US" sz="2400" dirty="0"/>
              <a:t>General treatment issues:</a:t>
            </a:r>
          </a:p>
          <a:p>
            <a:pPr lvl="1" eaLnBrk="1" hangingPunct="1">
              <a:lnSpc>
                <a:spcPct val="90000"/>
              </a:lnSpc>
            </a:pPr>
            <a:r>
              <a:rPr lang="en-US" sz="2000" dirty="0"/>
              <a:t>Schedule regular follow-up visits</a:t>
            </a:r>
          </a:p>
          <a:p>
            <a:pPr lvl="1" eaLnBrk="1" hangingPunct="1">
              <a:lnSpc>
                <a:spcPct val="90000"/>
              </a:lnSpc>
            </a:pPr>
            <a:r>
              <a:rPr lang="en-US" sz="2000" dirty="0"/>
              <a:t>Perform a brief physical exam focused on the area of discomfort on each visit</a:t>
            </a:r>
          </a:p>
          <a:p>
            <a:pPr lvl="1" eaLnBrk="1" hangingPunct="1">
              <a:lnSpc>
                <a:spcPct val="90000"/>
              </a:lnSpc>
            </a:pPr>
            <a:r>
              <a:rPr lang="en-US" sz="2000" dirty="0"/>
              <a:t>Look closely for objective signs of disease rather than taking the patient’s symptoms at “face value”</a:t>
            </a:r>
          </a:p>
          <a:p>
            <a:pPr lvl="1" eaLnBrk="1" hangingPunct="1">
              <a:lnSpc>
                <a:spcPct val="90000"/>
              </a:lnSpc>
            </a:pPr>
            <a:r>
              <a:rPr lang="en-US" sz="2000" dirty="0"/>
              <a:t>Avoid unnecessary tests, invasive treatments, referrals and hospitalizations.</a:t>
            </a:r>
          </a:p>
          <a:p>
            <a:pPr lvl="1" eaLnBrk="1" hangingPunct="1">
              <a:lnSpc>
                <a:spcPct val="90000"/>
              </a:lnSpc>
            </a:pPr>
            <a:r>
              <a:rPr lang="en-US" sz="2000" dirty="0"/>
              <a:t>Avoid insulting explanations such as “the symptoms are all in your head”</a:t>
            </a:r>
          </a:p>
          <a:p>
            <a:pPr lvl="2" eaLnBrk="1" hangingPunct="1">
              <a:lnSpc>
                <a:spcPct val="90000"/>
              </a:lnSpc>
            </a:pPr>
            <a:r>
              <a:rPr lang="en-US" sz="1800" dirty="0"/>
              <a:t>Explain that stress can cause physical symptoms</a:t>
            </a:r>
          </a:p>
          <a:p>
            <a:pPr lvl="1" eaLnBrk="1" hangingPunct="1">
              <a:lnSpc>
                <a:spcPct val="90000"/>
              </a:lnSpc>
            </a:pPr>
            <a:r>
              <a:rPr lang="en-US" sz="2000" dirty="0"/>
              <a:t>Set limits on contacts outside of scheduled visits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23</a:t>
            </a:fld>
            <a:endParaRPr lang="en-US" dirty="0"/>
          </a:p>
        </p:txBody>
      </p:sp>
    </p:spTree>
    <p:extLst>
      <p:ext uri="{BB962C8B-B14F-4D97-AF65-F5344CB8AC3E}">
        <p14:creationId xmlns:p14="http://schemas.microsoft.com/office/powerpoint/2010/main" val="2851763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1507">
                                            <p:txEl>
                                              <p:pRg st="1" end="1"/>
                                            </p:txEl>
                                          </p:spTgt>
                                        </p:tgtEl>
                                        <p:attrNameLst>
                                          <p:attrName>style.visibility</p:attrName>
                                        </p:attrNameLst>
                                      </p:cBhvr>
                                      <p:to>
                                        <p:strVal val="visible"/>
                                      </p:to>
                                    </p:set>
                                    <p:anim calcmode="lin" valueType="num">
                                      <p:cBhvr additive="base">
                                        <p:cTn id="7" dur="500" fill="hold"/>
                                        <p:tgtEl>
                                          <p:spTgt spid="2150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5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1507">
                                            <p:txEl>
                                              <p:pRg st="2" end="2"/>
                                            </p:txEl>
                                          </p:spTgt>
                                        </p:tgtEl>
                                        <p:attrNameLst>
                                          <p:attrName>style.visibility</p:attrName>
                                        </p:attrNameLst>
                                      </p:cBhvr>
                                      <p:to>
                                        <p:strVal val="visible"/>
                                      </p:to>
                                    </p:set>
                                    <p:anim calcmode="lin" valueType="num">
                                      <p:cBhvr additive="base">
                                        <p:cTn id="13" dur="500" fill="hold"/>
                                        <p:tgtEl>
                                          <p:spTgt spid="2150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5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1507">
                                            <p:txEl>
                                              <p:pRg st="3" end="3"/>
                                            </p:txEl>
                                          </p:spTgt>
                                        </p:tgtEl>
                                        <p:attrNameLst>
                                          <p:attrName>style.visibility</p:attrName>
                                        </p:attrNameLst>
                                      </p:cBhvr>
                                      <p:to>
                                        <p:strVal val="visible"/>
                                      </p:to>
                                    </p:set>
                                    <p:anim calcmode="lin" valueType="num">
                                      <p:cBhvr additive="base">
                                        <p:cTn id="19" dur="500" fill="hold"/>
                                        <p:tgtEl>
                                          <p:spTgt spid="2150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150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1507">
                                            <p:txEl>
                                              <p:pRg st="4" end="4"/>
                                            </p:txEl>
                                          </p:spTgt>
                                        </p:tgtEl>
                                        <p:attrNameLst>
                                          <p:attrName>style.visibility</p:attrName>
                                        </p:attrNameLst>
                                      </p:cBhvr>
                                      <p:to>
                                        <p:strVal val="visible"/>
                                      </p:to>
                                    </p:set>
                                    <p:anim calcmode="lin" valueType="num">
                                      <p:cBhvr additive="base">
                                        <p:cTn id="25" dur="500" fill="hold"/>
                                        <p:tgtEl>
                                          <p:spTgt spid="2150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150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1507">
                                            <p:txEl>
                                              <p:pRg st="5" end="5"/>
                                            </p:txEl>
                                          </p:spTgt>
                                        </p:tgtEl>
                                        <p:attrNameLst>
                                          <p:attrName>style.visibility</p:attrName>
                                        </p:attrNameLst>
                                      </p:cBhvr>
                                      <p:to>
                                        <p:strVal val="visible"/>
                                      </p:to>
                                    </p:set>
                                    <p:anim calcmode="lin" valueType="num">
                                      <p:cBhvr additive="base">
                                        <p:cTn id="31" dur="500" fill="hold"/>
                                        <p:tgtEl>
                                          <p:spTgt spid="21507">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1507">
                                            <p:txEl>
                                              <p:pRg st="5" end="5"/>
                                            </p:txEl>
                                          </p:spTgt>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0"/>
                                  </p:stCondLst>
                                  <p:childTnLst>
                                    <p:set>
                                      <p:cBhvr>
                                        <p:cTn id="34" dur="1" fill="hold">
                                          <p:stCondLst>
                                            <p:cond delay="0"/>
                                          </p:stCondLst>
                                        </p:cTn>
                                        <p:tgtEl>
                                          <p:spTgt spid="21507">
                                            <p:txEl>
                                              <p:pRg st="6" end="6"/>
                                            </p:txEl>
                                          </p:spTgt>
                                        </p:tgtEl>
                                        <p:attrNameLst>
                                          <p:attrName>style.visibility</p:attrName>
                                        </p:attrNameLst>
                                      </p:cBhvr>
                                      <p:to>
                                        <p:strVal val="visible"/>
                                      </p:to>
                                    </p:set>
                                    <p:anim calcmode="lin" valueType="num">
                                      <p:cBhvr additive="base">
                                        <p:cTn id="35" dur="500" fill="hold"/>
                                        <p:tgtEl>
                                          <p:spTgt spid="21507">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2150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21507">
                                            <p:txEl>
                                              <p:pRg st="7" end="7"/>
                                            </p:txEl>
                                          </p:spTgt>
                                        </p:tgtEl>
                                        <p:attrNameLst>
                                          <p:attrName>style.visibility</p:attrName>
                                        </p:attrNameLst>
                                      </p:cBhvr>
                                      <p:to>
                                        <p:strVal val="visible"/>
                                      </p:to>
                                    </p:set>
                                    <p:anim calcmode="lin" valueType="num">
                                      <p:cBhvr additive="base">
                                        <p:cTn id="41" dur="500" fill="hold"/>
                                        <p:tgtEl>
                                          <p:spTgt spid="21507">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150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b="1" dirty="0"/>
              <a:t>Somatic Symptom Disorder</a:t>
            </a:r>
            <a:endParaRPr lang="en-US" sz="3200" b="1" dirty="0"/>
          </a:p>
        </p:txBody>
      </p:sp>
      <p:sp>
        <p:nvSpPr>
          <p:cNvPr id="22531" name="Rectangle 3"/>
          <p:cNvSpPr>
            <a:spLocks noGrp="1" noChangeArrowheads="1"/>
          </p:cNvSpPr>
          <p:nvPr>
            <p:ph idx="1"/>
          </p:nvPr>
        </p:nvSpPr>
        <p:spPr/>
        <p:txBody>
          <a:bodyPr/>
          <a:lstStyle/>
          <a:p>
            <a:pPr eaLnBrk="1" hangingPunct="1">
              <a:lnSpc>
                <a:spcPct val="90000"/>
              </a:lnSpc>
            </a:pPr>
            <a:r>
              <a:rPr lang="en-US" sz="2800" dirty="0"/>
              <a:t>General treatment issues:</a:t>
            </a:r>
          </a:p>
          <a:p>
            <a:pPr lvl="1" eaLnBrk="1" hangingPunct="1">
              <a:lnSpc>
                <a:spcPct val="90000"/>
              </a:lnSpc>
            </a:pPr>
            <a:r>
              <a:rPr lang="en-US" sz="2400" dirty="0"/>
              <a:t>Is diagnostic testing therapeutic?</a:t>
            </a:r>
          </a:p>
          <a:p>
            <a:pPr lvl="2" eaLnBrk="1" hangingPunct="1">
              <a:lnSpc>
                <a:spcPct val="90000"/>
              </a:lnSpc>
            </a:pPr>
            <a:r>
              <a:rPr lang="en-US" sz="2000" dirty="0"/>
              <a:t>Noncardiac chest pain </a:t>
            </a:r>
            <a:r>
              <a:rPr lang="en-US" sz="1600" dirty="0"/>
              <a:t>(Sox 1981)</a:t>
            </a:r>
          </a:p>
          <a:p>
            <a:pPr lvl="3" eaLnBrk="1" hangingPunct="1">
              <a:lnSpc>
                <a:spcPct val="90000"/>
              </a:lnSpc>
            </a:pPr>
            <a:r>
              <a:rPr lang="en-US" sz="1800" dirty="0"/>
              <a:t>ECG vs. no test</a:t>
            </a:r>
          </a:p>
          <a:p>
            <a:pPr lvl="4" eaLnBrk="1" hangingPunct="1">
              <a:lnSpc>
                <a:spcPct val="90000"/>
              </a:lnSpc>
            </a:pPr>
            <a:r>
              <a:rPr lang="en-US" sz="1800" dirty="0"/>
              <a:t>More satisfied and less disabled at 3-weeks, but no difference at 4-month follow-up</a:t>
            </a:r>
          </a:p>
          <a:p>
            <a:pPr lvl="2" eaLnBrk="1" hangingPunct="1">
              <a:lnSpc>
                <a:spcPct val="90000"/>
              </a:lnSpc>
            </a:pPr>
            <a:r>
              <a:rPr lang="en-US" sz="2000" dirty="0"/>
              <a:t>Headache </a:t>
            </a:r>
            <a:r>
              <a:rPr lang="en-US" sz="1600" dirty="0"/>
              <a:t>(Howard 2005)</a:t>
            </a:r>
          </a:p>
          <a:p>
            <a:pPr lvl="3" eaLnBrk="1" hangingPunct="1">
              <a:lnSpc>
                <a:spcPct val="90000"/>
              </a:lnSpc>
            </a:pPr>
            <a:r>
              <a:rPr lang="en-US" sz="1800" dirty="0"/>
              <a:t>Ct scan of brain</a:t>
            </a:r>
          </a:p>
          <a:p>
            <a:pPr lvl="4" eaLnBrk="1" hangingPunct="1">
              <a:lnSpc>
                <a:spcPct val="90000"/>
              </a:lnSpc>
            </a:pPr>
            <a:r>
              <a:rPr lang="en-US" sz="1800" dirty="0"/>
              <a:t>Less worried at 3 month, but not at 1 year</a:t>
            </a:r>
          </a:p>
          <a:p>
            <a:pPr lvl="2" eaLnBrk="1" hangingPunct="1">
              <a:lnSpc>
                <a:spcPct val="90000"/>
              </a:lnSpc>
            </a:pPr>
            <a:r>
              <a:rPr lang="en-US" sz="2000" dirty="0"/>
              <a:t>So… Limit work-ups to objective findings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24</a:t>
            </a:fld>
            <a:endParaRPr lang="en-US" dirty="0"/>
          </a:p>
        </p:txBody>
      </p:sp>
    </p:spTree>
    <p:extLst>
      <p:ext uri="{BB962C8B-B14F-4D97-AF65-F5344CB8AC3E}">
        <p14:creationId xmlns:p14="http://schemas.microsoft.com/office/powerpoint/2010/main" val="3345011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2531">
                                            <p:txEl>
                                              <p:pRg st="3" end="3"/>
                                            </p:txEl>
                                          </p:spTgt>
                                        </p:tgtEl>
                                        <p:attrNameLst>
                                          <p:attrName>style.visibility</p:attrName>
                                        </p:attrNameLst>
                                      </p:cBhvr>
                                      <p:to>
                                        <p:strVal val="visible"/>
                                      </p:to>
                                    </p:set>
                                    <p:anim calcmode="lin" valueType="num">
                                      <p:cBhvr additive="base">
                                        <p:cTn id="7" dur="500" fill="hold"/>
                                        <p:tgtEl>
                                          <p:spTgt spid="22531">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2531">
                                            <p:txEl>
                                              <p:pRg st="3" end="3"/>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2531">
                                            <p:txEl>
                                              <p:pRg st="4" end="4"/>
                                            </p:txEl>
                                          </p:spTgt>
                                        </p:tgtEl>
                                        <p:attrNameLst>
                                          <p:attrName>style.visibility</p:attrName>
                                        </p:attrNameLst>
                                      </p:cBhvr>
                                      <p:to>
                                        <p:strVal val="visible"/>
                                      </p:to>
                                    </p:set>
                                    <p:anim calcmode="lin" valueType="num">
                                      <p:cBhvr additive="base">
                                        <p:cTn id="11" dur="500" fill="hold"/>
                                        <p:tgtEl>
                                          <p:spTgt spid="22531">
                                            <p:txEl>
                                              <p:pRg st="4" end="4"/>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253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22531">
                                            <p:txEl>
                                              <p:pRg st="6" end="6"/>
                                            </p:txEl>
                                          </p:spTgt>
                                        </p:tgtEl>
                                        <p:attrNameLst>
                                          <p:attrName>style.visibility</p:attrName>
                                        </p:attrNameLst>
                                      </p:cBhvr>
                                      <p:to>
                                        <p:strVal val="visible"/>
                                      </p:to>
                                    </p:set>
                                    <p:anim calcmode="lin" valueType="num">
                                      <p:cBhvr additive="base">
                                        <p:cTn id="17" dur="500" fill="hold"/>
                                        <p:tgtEl>
                                          <p:spTgt spid="22531">
                                            <p:txEl>
                                              <p:pRg st="6" end="6"/>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2531">
                                            <p:txEl>
                                              <p:pRg st="6" end="6"/>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22531">
                                            <p:txEl>
                                              <p:pRg st="7" end="7"/>
                                            </p:txEl>
                                          </p:spTgt>
                                        </p:tgtEl>
                                        <p:attrNameLst>
                                          <p:attrName>style.visibility</p:attrName>
                                        </p:attrNameLst>
                                      </p:cBhvr>
                                      <p:to>
                                        <p:strVal val="visible"/>
                                      </p:to>
                                    </p:set>
                                    <p:anim calcmode="lin" valueType="num">
                                      <p:cBhvr additive="base">
                                        <p:cTn id="21" dur="500" fill="hold"/>
                                        <p:tgtEl>
                                          <p:spTgt spid="22531">
                                            <p:txEl>
                                              <p:pRg st="7" end="7"/>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2253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253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b="1" dirty="0"/>
              <a:t>Somatic Symptom Disorder</a:t>
            </a:r>
            <a:endParaRPr lang="en-US" sz="3200" b="1" dirty="0"/>
          </a:p>
        </p:txBody>
      </p:sp>
      <p:sp>
        <p:nvSpPr>
          <p:cNvPr id="23555" name="Rectangle 3"/>
          <p:cNvSpPr>
            <a:spLocks noGrp="1" noChangeArrowheads="1"/>
          </p:cNvSpPr>
          <p:nvPr>
            <p:ph idx="1"/>
          </p:nvPr>
        </p:nvSpPr>
        <p:spPr/>
        <p:txBody>
          <a:bodyPr/>
          <a:lstStyle/>
          <a:p>
            <a:pPr eaLnBrk="1" hangingPunct="1"/>
            <a:r>
              <a:rPr lang="en-US" dirty="0"/>
              <a:t>Specific treatments</a:t>
            </a:r>
          </a:p>
          <a:p>
            <a:pPr lvl="1" eaLnBrk="1" hangingPunct="1"/>
            <a:r>
              <a:rPr lang="en-US" dirty="0"/>
              <a:t>Psychotherapy</a:t>
            </a:r>
          </a:p>
          <a:p>
            <a:pPr lvl="2" eaLnBrk="1" hangingPunct="1"/>
            <a:r>
              <a:rPr lang="en-US" u="sng" dirty="0"/>
              <a:t>Not</a:t>
            </a:r>
            <a:r>
              <a:rPr lang="en-US" dirty="0"/>
              <a:t> responsive to long-term insight oriented psychotherapy</a:t>
            </a:r>
          </a:p>
          <a:p>
            <a:pPr lvl="2" eaLnBrk="1" hangingPunct="1"/>
            <a:r>
              <a:rPr lang="en-US" dirty="0"/>
              <a:t>Short-term dynamic therapy has shown some efficacy</a:t>
            </a:r>
          </a:p>
          <a:p>
            <a:pPr lvl="2" eaLnBrk="1" hangingPunct="1"/>
            <a:r>
              <a:rPr lang="en-US" dirty="0"/>
              <a:t>Cognitive-behavioral therapy has been shown to be effective</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25</a:t>
            </a:fld>
            <a:endParaRPr lang="en-US" dirty="0"/>
          </a:p>
        </p:txBody>
      </p:sp>
    </p:spTree>
    <p:extLst>
      <p:ext uri="{BB962C8B-B14F-4D97-AF65-F5344CB8AC3E}">
        <p14:creationId xmlns:p14="http://schemas.microsoft.com/office/powerpoint/2010/main" val="345475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3555">
                                            <p:txEl>
                                              <p:pRg st="2" end="2"/>
                                            </p:txEl>
                                          </p:spTgt>
                                        </p:tgtEl>
                                        <p:attrNameLst>
                                          <p:attrName>style.visibility</p:attrName>
                                        </p:attrNameLst>
                                      </p:cBhvr>
                                      <p:to>
                                        <p:strVal val="visible"/>
                                      </p:to>
                                    </p:set>
                                    <p:anim calcmode="lin" valueType="num">
                                      <p:cBhvr additive="base">
                                        <p:cTn id="7" dur="500" fill="hold"/>
                                        <p:tgtEl>
                                          <p:spTgt spid="23555">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55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3555">
                                            <p:txEl>
                                              <p:pRg st="3" end="3"/>
                                            </p:txEl>
                                          </p:spTgt>
                                        </p:tgtEl>
                                        <p:attrNameLst>
                                          <p:attrName>style.visibility</p:attrName>
                                        </p:attrNameLst>
                                      </p:cBhvr>
                                      <p:to>
                                        <p:strVal val="visible"/>
                                      </p:to>
                                    </p:set>
                                    <p:anim calcmode="lin" valueType="num">
                                      <p:cBhvr additive="base">
                                        <p:cTn id="13" dur="500" fill="hold"/>
                                        <p:tgtEl>
                                          <p:spTgt spid="2355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3555">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3555">
                                            <p:txEl>
                                              <p:pRg st="4" end="4"/>
                                            </p:txEl>
                                          </p:spTgt>
                                        </p:tgtEl>
                                        <p:attrNameLst>
                                          <p:attrName>style.visibility</p:attrName>
                                        </p:attrNameLst>
                                      </p:cBhvr>
                                      <p:to>
                                        <p:strVal val="visible"/>
                                      </p:to>
                                    </p:set>
                                    <p:anim calcmode="lin" valueType="num">
                                      <p:cBhvr additive="base">
                                        <p:cTn id="17" dur="500" fill="hold"/>
                                        <p:tgtEl>
                                          <p:spTgt spid="23555">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355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b="1" dirty="0"/>
              <a:t>Somatic Symptom Disorder</a:t>
            </a:r>
            <a:endParaRPr lang="en-US" sz="3200" b="1" dirty="0"/>
          </a:p>
        </p:txBody>
      </p:sp>
      <p:sp>
        <p:nvSpPr>
          <p:cNvPr id="24579" name="Rectangle 3"/>
          <p:cNvSpPr>
            <a:spLocks noGrp="1" noChangeArrowheads="1"/>
          </p:cNvSpPr>
          <p:nvPr>
            <p:ph idx="1"/>
          </p:nvPr>
        </p:nvSpPr>
        <p:spPr/>
        <p:txBody>
          <a:bodyPr/>
          <a:lstStyle/>
          <a:p>
            <a:pPr eaLnBrk="1" hangingPunct="1">
              <a:lnSpc>
                <a:spcPct val="90000"/>
              </a:lnSpc>
            </a:pPr>
            <a:r>
              <a:rPr lang="en-US" sz="2800" dirty="0"/>
              <a:t>Specific treatments</a:t>
            </a:r>
          </a:p>
          <a:p>
            <a:pPr lvl="1" eaLnBrk="1" hangingPunct="1">
              <a:lnSpc>
                <a:spcPct val="90000"/>
              </a:lnSpc>
            </a:pPr>
            <a:r>
              <a:rPr lang="en-US" sz="2400" dirty="0"/>
              <a:t>Psychopharmacology</a:t>
            </a:r>
          </a:p>
          <a:p>
            <a:pPr lvl="2" eaLnBrk="1" hangingPunct="1">
              <a:lnSpc>
                <a:spcPct val="90000"/>
              </a:lnSpc>
            </a:pPr>
            <a:r>
              <a:rPr lang="en-US" sz="2000" dirty="0"/>
              <a:t>Antidepressants have shown inconsistent results</a:t>
            </a:r>
          </a:p>
          <a:p>
            <a:pPr lvl="2" eaLnBrk="1" hangingPunct="1">
              <a:lnSpc>
                <a:spcPct val="90000"/>
              </a:lnSpc>
            </a:pPr>
            <a:r>
              <a:rPr lang="en-US" sz="2000" dirty="0"/>
              <a:t>Antidepressants have limitations in treating</a:t>
            </a:r>
          </a:p>
          <a:p>
            <a:pPr lvl="3" eaLnBrk="1" hangingPunct="1">
              <a:lnSpc>
                <a:spcPct val="90000"/>
              </a:lnSpc>
            </a:pPr>
            <a:r>
              <a:rPr lang="en-US" sz="1800" dirty="0"/>
              <a:t>Partial response instead of remission</a:t>
            </a:r>
          </a:p>
          <a:p>
            <a:pPr lvl="3" eaLnBrk="1" hangingPunct="1">
              <a:lnSpc>
                <a:spcPct val="90000"/>
              </a:lnSpc>
            </a:pPr>
            <a:r>
              <a:rPr lang="en-US" sz="1800" dirty="0"/>
              <a:t>Higher discontinuation rates</a:t>
            </a:r>
          </a:p>
          <a:p>
            <a:pPr lvl="4" eaLnBrk="1" hangingPunct="1">
              <a:lnSpc>
                <a:spcPct val="90000"/>
              </a:lnSpc>
            </a:pPr>
            <a:r>
              <a:rPr lang="en-US" sz="1800" dirty="0"/>
              <a:t>Sensitive to side effects </a:t>
            </a:r>
            <a:r>
              <a:rPr lang="mr-IN" sz="1800" dirty="0"/>
              <a:t>–</a:t>
            </a:r>
            <a:r>
              <a:rPr lang="en-US" sz="1800" dirty="0"/>
              <a:t> “</a:t>
            </a:r>
            <a:r>
              <a:rPr lang="en-US" sz="1800" dirty="0" err="1"/>
              <a:t>nocebo</a:t>
            </a:r>
            <a:r>
              <a:rPr lang="en-US" sz="1800" dirty="0"/>
              <a:t>” </a:t>
            </a:r>
          </a:p>
          <a:p>
            <a:pPr lvl="4" eaLnBrk="1" hangingPunct="1">
              <a:lnSpc>
                <a:spcPct val="90000"/>
              </a:lnSpc>
            </a:pPr>
            <a:r>
              <a:rPr lang="en-US" sz="1800" dirty="0"/>
              <a:t>Attribution to physical, whereas antidepressants suggest psychiatric </a:t>
            </a:r>
            <a:r>
              <a:rPr lang="mr-IN" sz="1800" dirty="0"/>
              <a:t>–</a:t>
            </a:r>
            <a:r>
              <a:rPr lang="en-US" sz="1800" dirty="0"/>
              <a:t> risk of invalidation</a:t>
            </a:r>
          </a:p>
          <a:p>
            <a:pPr lvl="2" eaLnBrk="1" hangingPunct="1">
              <a:lnSpc>
                <a:spcPct val="90000"/>
              </a:lnSpc>
            </a:pPr>
            <a:r>
              <a:rPr lang="en-US" sz="2000" dirty="0"/>
              <a:t>Unknown long-term efficacy</a:t>
            </a:r>
          </a:p>
          <a:p>
            <a:pPr lvl="1" eaLnBrk="1" hangingPunct="1">
              <a:lnSpc>
                <a:spcPct val="90000"/>
              </a:lnSpc>
            </a:pPr>
            <a:endParaRPr lang="en-US" sz="2400" dirty="0"/>
          </a:p>
          <a:p>
            <a:pPr lvl="1" eaLnBrk="1" hangingPunct="1">
              <a:lnSpc>
                <a:spcPct val="90000"/>
              </a:lnSpc>
            </a:pPr>
            <a:endParaRPr lang="en-US" sz="24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26</a:t>
            </a:fld>
            <a:endParaRPr lang="en-US" dirty="0"/>
          </a:p>
        </p:txBody>
      </p:sp>
    </p:spTree>
    <p:extLst>
      <p:ext uri="{BB962C8B-B14F-4D97-AF65-F5344CB8AC3E}">
        <p14:creationId xmlns:p14="http://schemas.microsoft.com/office/powerpoint/2010/main" val="2420753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4579">
                                            <p:txEl>
                                              <p:pRg st="4" end="4"/>
                                            </p:txEl>
                                          </p:spTgt>
                                        </p:tgtEl>
                                        <p:attrNameLst>
                                          <p:attrName>style.visibility</p:attrName>
                                        </p:attrNameLst>
                                      </p:cBhvr>
                                      <p:to>
                                        <p:strVal val="visible"/>
                                      </p:to>
                                    </p:set>
                                    <p:anim calcmode="lin" valueType="num">
                                      <p:cBhvr additive="base">
                                        <p:cTn id="7" dur="500" fill="hold"/>
                                        <p:tgtEl>
                                          <p:spTgt spid="24579">
                                            <p:txEl>
                                              <p:pRg st="4" end="4"/>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57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4579">
                                            <p:txEl>
                                              <p:pRg st="5" end="5"/>
                                            </p:txEl>
                                          </p:spTgt>
                                        </p:tgtEl>
                                        <p:attrNameLst>
                                          <p:attrName>style.visibility</p:attrName>
                                        </p:attrNameLst>
                                      </p:cBhvr>
                                      <p:to>
                                        <p:strVal val="visible"/>
                                      </p:to>
                                    </p:set>
                                    <p:anim calcmode="lin" valueType="num">
                                      <p:cBhvr additive="base">
                                        <p:cTn id="13" dur="500" fill="hold"/>
                                        <p:tgtEl>
                                          <p:spTgt spid="24579">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4579">
                                            <p:txEl>
                                              <p:pRg st="5" end="5"/>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24579">
                                            <p:txEl>
                                              <p:pRg st="6" end="6"/>
                                            </p:txEl>
                                          </p:spTgt>
                                        </p:tgtEl>
                                        <p:attrNameLst>
                                          <p:attrName>style.visibility</p:attrName>
                                        </p:attrNameLst>
                                      </p:cBhvr>
                                      <p:to>
                                        <p:strVal val="visible"/>
                                      </p:to>
                                    </p:set>
                                    <p:anim calcmode="lin" valueType="num">
                                      <p:cBhvr additive="base">
                                        <p:cTn id="17" dur="500" fill="hold"/>
                                        <p:tgtEl>
                                          <p:spTgt spid="24579">
                                            <p:txEl>
                                              <p:pRg st="6" end="6"/>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4579">
                                            <p:txEl>
                                              <p:pRg st="6" end="6"/>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24579">
                                            <p:txEl>
                                              <p:pRg st="7" end="7"/>
                                            </p:txEl>
                                          </p:spTgt>
                                        </p:tgtEl>
                                        <p:attrNameLst>
                                          <p:attrName>style.visibility</p:attrName>
                                        </p:attrNameLst>
                                      </p:cBhvr>
                                      <p:to>
                                        <p:strVal val="visible"/>
                                      </p:to>
                                    </p:set>
                                    <p:anim calcmode="lin" valueType="num">
                                      <p:cBhvr additive="base">
                                        <p:cTn id="21" dur="500" fill="hold"/>
                                        <p:tgtEl>
                                          <p:spTgt spid="24579">
                                            <p:txEl>
                                              <p:pRg st="7" end="7"/>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2457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24579">
                                            <p:txEl>
                                              <p:pRg st="8" end="8"/>
                                            </p:txEl>
                                          </p:spTgt>
                                        </p:tgtEl>
                                        <p:attrNameLst>
                                          <p:attrName>style.visibility</p:attrName>
                                        </p:attrNameLst>
                                      </p:cBhvr>
                                      <p:to>
                                        <p:strVal val="visible"/>
                                      </p:to>
                                    </p:set>
                                    <p:anim calcmode="lin" valueType="num">
                                      <p:cBhvr additive="base">
                                        <p:cTn id="27" dur="500" fill="hold"/>
                                        <p:tgtEl>
                                          <p:spTgt spid="24579">
                                            <p:txEl>
                                              <p:pRg st="8" end="8"/>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4579">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b="1" dirty="0"/>
              <a:t>Somatic Symptom Disorder</a:t>
            </a:r>
            <a:endParaRPr lang="en-US" sz="3200" b="1" dirty="0"/>
          </a:p>
        </p:txBody>
      </p:sp>
      <p:sp>
        <p:nvSpPr>
          <p:cNvPr id="25603" name="Rectangle 3"/>
          <p:cNvSpPr>
            <a:spLocks noGrp="1" noChangeArrowheads="1"/>
          </p:cNvSpPr>
          <p:nvPr>
            <p:ph idx="1"/>
          </p:nvPr>
        </p:nvSpPr>
        <p:spPr/>
        <p:txBody>
          <a:bodyPr/>
          <a:lstStyle/>
          <a:p>
            <a:pPr eaLnBrk="1" hangingPunct="1"/>
            <a:r>
              <a:rPr lang="en-US" sz="2800" dirty="0"/>
              <a:t>Nonspecific treatments</a:t>
            </a:r>
          </a:p>
          <a:p>
            <a:pPr lvl="1" eaLnBrk="1" hangingPunct="1"/>
            <a:r>
              <a:rPr lang="en-US" sz="2400" dirty="0"/>
              <a:t>Reassurance</a:t>
            </a:r>
          </a:p>
          <a:p>
            <a:pPr lvl="2" eaLnBrk="1" hangingPunct="1"/>
            <a:r>
              <a:rPr lang="en-US" sz="2000" dirty="0"/>
              <a:t>Concluding the visit in a positive and reassuring manner has shown benefit </a:t>
            </a:r>
            <a:r>
              <a:rPr lang="en-US" sz="1600" dirty="0"/>
              <a:t>(Kathol, 1997) </a:t>
            </a:r>
          </a:p>
          <a:p>
            <a:pPr lvl="2" eaLnBrk="1" hangingPunct="1"/>
            <a:r>
              <a:rPr lang="en-US" sz="2000" dirty="0"/>
              <a:t>Reassure regarding fears of abandonment </a:t>
            </a:r>
          </a:p>
          <a:p>
            <a:pPr lvl="1" eaLnBrk="1" hangingPunct="1"/>
            <a:r>
              <a:rPr lang="en-US" sz="2400" dirty="0"/>
              <a:t>Reattribution</a:t>
            </a:r>
          </a:p>
          <a:p>
            <a:pPr lvl="2" eaLnBrk="1" hangingPunct="1"/>
            <a:r>
              <a:rPr lang="en-US" sz="2000" dirty="0"/>
              <a:t>Broadening the agenda to include both physical and psychological factors may be beneficial </a:t>
            </a:r>
            <a:r>
              <a:rPr lang="en-US" sz="1600" dirty="0"/>
              <a:t>(Fink 2002)</a:t>
            </a:r>
          </a:p>
          <a:p>
            <a:pPr lvl="1" eaLnBrk="1" hangingPunct="1"/>
            <a:r>
              <a:rPr lang="en-US" sz="2400" dirty="0"/>
              <a:t>Normalization</a:t>
            </a:r>
          </a:p>
          <a:p>
            <a:pPr lvl="2" eaLnBrk="1" hangingPunct="1"/>
            <a:r>
              <a:rPr lang="en-US" sz="2000" dirty="0"/>
              <a:t>Stating that one’s test are “normal” or “everything is fine” has not been effective</a:t>
            </a:r>
          </a:p>
          <a:p>
            <a:pPr lvl="2" eaLnBrk="1" hangingPunct="1"/>
            <a:r>
              <a:rPr lang="en-US" sz="2000" dirty="0"/>
              <a:t>Need to address the patients concern(s) </a:t>
            </a:r>
            <a:r>
              <a:rPr lang="en-US" sz="1600" dirty="0"/>
              <a:t>(Knipschild, 2005)</a:t>
            </a:r>
          </a:p>
          <a:p>
            <a:pPr lvl="2"/>
            <a:r>
              <a:rPr lang="en-US" sz="2000" dirty="0"/>
              <a:t>Reassure ongoing efforts to address concerns </a:t>
            </a:r>
          </a:p>
          <a:p>
            <a:pPr lvl="2" eaLnBrk="1" hangingPunct="1"/>
            <a:endParaRPr lang="en-US" sz="2000" dirty="0"/>
          </a:p>
          <a:p>
            <a:pPr lvl="1" eaLnBrk="1" hangingPunct="1"/>
            <a:endParaRPr lang="en-US" sz="2400" dirty="0"/>
          </a:p>
          <a:p>
            <a:pPr lvl="1" eaLnBrk="1" hangingPunct="1"/>
            <a:endParaRPr lang="en-US" sz="24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27</a:t>
            </a:fld>
            <a:endParaRPr lang="en-US" dirty="0"/>
          </a:p>
        </p:txBody>
      </p:sp>
    </p:spTree>
    <p:extLst>
      <p:ext uri="{BB962C8B-B14F-4D97-AF65-F5344CB8AC3E}">
        <p14:creationId xmlns:p14="http://schemas.microsoft.com/office/powerpoint/2010/main" val="3222429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5603">
                                            <p:txEl>
                                              <p:pRg st="4" end="4"/>
                                            </p:txEl>
                                          </p:spTgt>
                                        </p:tgtEl>
                                        <p:attrNameLst>
                                          <p:attrName>style.visibility</p:attrName>
                                        </p:attrNameLst>
                                      </p:cBhvr>
                                      <p:to>
                                        <p:strVal val="visible"/>
                                      </p:to>
                                    </p:set>
                                    <p:anim calcmode="lin" valueType="num">
                                      <p:cBhvr additive="base">
                                        <p:cTn id="7" dur="500" fill="hold"/>
                                        <p:tgtEl>
                                          <p:spTgt spid="25603">
                                            <p:txEl>
                                              <p:pRg st="4" end="4"/>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603">
                                            <p:txEl>
                                              <p:pRg st="4" end="4"/>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5603">
                                            <p:txEl>
                                              <p:pRg st="5" end="5"/>
                                            </p:txEl>
                                          </p:spTgt>
                                        </p:tgtEl>
                                        <p:attrNameLst>
                                          <p:attrName>style.visibility</p:attrName>
                                        </p:attrNameLst>
                                      </p:cBhvr>
                                      <p:to>
                                        <p:strVal val="visible"/>
                                      </p:to>
                                    </p:set>
                                    <p:anim calcmode="lin" valueType="num">
                                      <p:cBhvr additive="base">
                                        <p:cTn id="11" dur="500" fill="hold"/>
                                        <p:tgtEl>
                                          <p:spTgt spid="25603">
                                            <p:txEl>
                                              <p:pRg st="5" end="5"/>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560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5603">
                                            <p:txEl>
                                              <p:pRg st="6" end="6"/>
                                            </p:txEl>
                                          </p:spTgt>
                                        </p:tgtEl>
                                        <p:attrNameLst>
                                          <p:attrName>style.visibility</p:attrName>
                                        </p:attrNameLst>
                                      </p:cBhvr>
                                      <p:to>
                                        <p:strVal val="visible"/>
                                      </p:to>
                                    </p:set>
                                    <p:anim calcmode="lin" valueType="num">
                                      <p:cBhvr additive="base">
                                        <p:cTn id="17" dur="500" fill="hold"/>
                                        <p:tgtEl>
                                          <p:spTgt spid="25603">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5603">
                                            <p:txEl>
                                              <p:pRg st="6" end="6"/>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5603">
                                            <p:txEl>
                                              <p:pRg st="7" end="7"/>
                                            </p:txEl>
                                          </p:spTgt>
                                        </p:tgtEl>
                                        <p:attrNameLst>
                                          <p:attrName>style.visibility</p:attrName>
                                        </p:attrNameLst>
                                      </p:cBhvr>
                                      <p:to>
                                        <p:strVal val="visible"/>
                                      </p:to>
                                    </p:set>
                                    <p:anim calcmode="lin" valueType="num">
                                      <p:cBhvr additive="base">
                                        <p:cTn id="21" dur="500" fill="hold"/>
                                        <p:tgtEl>
                                          <p:spTgt spid="25603">
                                            <p:txEl>
                                              <p:pRg st="7" end="7"/>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5603">
                                            <p:txEl>
                                              <p:pRg st="7" end="7"/>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25603">
                                            <p:txEl>
                                              <p:pRg st="8" end="8"/>
                                            </p:txEl>
                                          </p:spTgt>
                                        </p:tgtEl>
                                        <p:attrNameLst>
                                          <p:attrName>style.visibility</p:attrName>
                                        </p:attrNameLst>
                                      </p:cBhvr>
                                      <p:to>
                                        <p:strVal val="visible"/>
                                      </p:to>
                                    </p:set>
                                    <p:anim calcmode="lin" valueType="num">
                                      <p:cBhvr additive="base">
                                        <p:cTn id="25" dur="500" fill="hold"/>
                                        <p:tgtEl>
                                          <p:spTgt spid="2560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5603">
                                            <p:txEl>
                                              <p:pRg st="8" end="8"/>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5603">
                                            <p:txEl>
                                              <p:pRg st="9" end="9"/>
                                            </p:txEl>
                                          </p:spTgt>
                                        </p:tgtEl>
                                        <p:attrNameLst>
                                          <p:attrName>style.visibility</p:attrName>
                                        </p:attrNameLst>
                                      </p:cBhvr>
                                      <p:to>
                                        <p:strVal val="visible"/>
                                      </p:to>
                                    </p:set>
                                    <p:anim calcmode="lin" valueType="num">
                                      <p:cBhvr additive="base">
                                        <p:cTn id="29" dur="500" fill="hold"/>
                                        <p:tgtEl>
                                          <p:spTgt spid="25603">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560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b="1" dirty="0"/>
              <a:t>Conversion Disorder</a:t>
            </a:r>
          </a:p>
        </p:txBody>
      </p:sp>
      <p:sp>
        <p:nvSpPr>
          <p:cNvPr id="26627" name="Rectangle 3"/>
          <p:cNvSpPr>
            <a:spLocks noGrp="1" noChangeArrowheads="1"/>
          </p:cNvSpPr>
          <p:nvPr>
            <p:ph idx="1"/>
          </p:nvPr>
        </p:nvSpPr>
        <p:spPr/>
        <p:txBody>
          <a:bodyPr/>
          <a:lstStyle/>
          <a:p>
            <a:pPr eaLnBrk="1" hangingPunct="1"/>
            <a:r>
              <a:rPr lang="en-US" dirty="0"/>
              <a:t>Definition</a:t>
            </a:r>
          </a:p>
          <a:p>
            <a:pPr lvl="1" eaLnBrk="1" hangingPunct="1"/>
            <a:r>
              <a:rPr lang="en-US" dirty="0"/>
              <a:t>One or more symptoms involving voluntary motor or sensory function that suggest a medical condition</a:t>
            </a:r>
          </a:p>
          <a:p>
            <a:pPr lvl="1" eaLnBrk="1" hangingPunct="1"/>
            <a:r>
              <a:rPr lang="en-US" dirty="0"/>
              <a:t>Psychological factors are judged to be associated with the symptom</a:t>
            </a:r>
          </a:p>
          <a:p>
            <a:pPr lvl="1" eaLnBrk="1" hangingPunct="1"/>
            <a:r>
              <a:rPr lang="en-US" dirty="0"/>
              <a:t>Not intentionally produced or feigned</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28</a:t>
            </a:fld>
            <a:endParaRPr lang="en-US" dirty="0"/>
          </a:p>
        </p:txBody>
      </p:sp>
    </p:spTree>
    <p:extLst>
      <p:ext uri="{BB962C8B-B14F-4D97-AF65-F5344CB8AC3E}">
        <p14:creationId xmlns:p14="http://schemas.microsoft.com/office/powerpoint/2010/main" val="1635030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6627">
                                            <p:txEl>
                                              <p:pRg st="2" end="2"/>
                                            </p:txEl>
                                          </p:spTgt>
                                        </p:tgtEl>
                                        <p:attrNameLst>
                                          <p:attrName>style.visibility</p:attrName>
                                        </p:attrNameLst>
                                      </p:cBhvr>
                                      <p:to>
                                        <p:strVal val="visible"/>
                                      </p:to>
                                    </p:set>
                                    <p:anim calcmode="lin" valueType="num">
                                      <p:cBhvr additive="base">
                                        <p:cTn id="7" dur="500" fill="hold"/>
                                        <p:tgtEl>
                                          <p:spTgt spid="26627">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6627">
                                            <p:txEl>
                                              <p:pRg st="3" end="3"/>
                                            </p:txEl>
                                          </p:spTgt>
                                        </p:tgtEl>
                                        <p:attrNameLst>
                                          <p:attrName>style.visibility</p:attrName>
                                        </p:attrNameLst>
                                      </p:cBhvr>
                                      <p:to>
                                        <p:strVal val="visible"/>
                                      </p:to>
                                    </p:set>
                                    <p:anim calcmode="lin" valueType="num">
                                      <p:cBhvr additive="base">
                                        <p:cTn id="13" dur="500" fill="hold"/>
                                        <p:tgtEl>
                                          <p:spTgt spid="2662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62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457200"/>
            <a:ext cx="11379200" cy="1143000"/>
          </a:xfrm>
        </p:spPr>
        <p:txBody>
          <a:bodyPr/>
          <a:lstStyle/>
          <a:p>
            <a:r>
              <a:rPr lang="en-US" b="1" dirty="0"/>
              <a:t>Conversion</a:t>
            </a:r>
            <a:br>
              <a:rPr lang="en-US" b="1" dirty="0"/>
            </a:br>
            <a:r>
              <a:rPr lang="en-US" sz="2800" dirty="0"/>
              <a:t>(Functional Neurological Symptoms Disorder)</a:t>
            </a:r>
          </a:p>
        </p:txBody>
      </p:sp>
      <p:sp>
        <p:nvSpPr>
          <p:cNvPr id="3" name="Content Placeholder 2"/>
          <p:cNvSpPr>
            <a:spLocks noGrp="1"/>
          </p:cNvSpPr>
          <p:nvPr>
            <p:ph idx="1"/>
          </p:nvPr>
        </p:nvSpPr>
        <p:spPr/>
        <p:txBody>
          <a:bodyPr/>
          <a:lstStyle/>
          <a:p>
            <a:r>
              <a:rPr lang="en-US" sz="2800" dirty="0"/>
              <a:t>One or more symptoms of altered voluntary motor or sensory function.</a:t>
            </a:r>
          </a:p>
          <a:p>
            <a:r>
              <a:rPr lang="en-US" sz="2800" dirty="0"/>
              <a:t>Clinical findings provide evidence of a mismatch between the symptom and recognized neurological conditions.</a:t>
            </a:r>
          </a:p>
          <a:p>
            <a:r>
              <a:rPr lang="en-US" sz="2800" dirty="0"/>
              <a:t>The symptom or deficit is not better explained by another medical or mental disorder.</a:t>
            </a:r>
          </a:p>
          <a:p>
            <a:r>
              <a:rPr lang="en-US" sz="2800" dirty="0"/>
              <a:t>The symptom or deficit causes clinically significant distress or impairment  in functioning or warrants medical evaluation.</a:t>
            </a:r>
          </a:p>
          <a:p>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29</a:t>
            </a:fld>
            <a:endParaRPr lang="en-US" dirty="0"/>
          </a:p>
        </p:txBody>
      </p:sp>
    </p:spTree>
    <p:extLst>
      <p:ext uri="{BB962C8B-B14F-4D97-AF65-F5344CB8AC3E}">
        <p14:creationId xmlns:p14="http://schemas.microsoft.com/office/powerpoint/2010/main" val="1288192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lstStyle/>
          <a:p>
            <a:r>
              <a:rPr lang="en-US" dirty="0"/>
              <a:t>Much of the data provided in this lecture is based on equivalent diagnosis from DSM-IV TR</a:t>
            </a:r>
          </a:p>
          <a:p>
            <a:r>
              <a:rPr lang="en-US" dirty="0"/>
              <a:t>Most data is applicable and time will tell if significant shifts in data occur based on diagnosis changes (expect very mild changes if any)</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a:t>
            </a:fld>
            <a:endParaRPr lang="en-US" dirty="0"/>
          </a:p>
        </p:txBody>
      </p:sp>
    </p:spTree>
    <p:extLst>
      <p:ext uri="{BB962C8B-B14F-4D97-AF65-F5344CB8AC3E}">
        <p14:creationId xmlns:p14="http://schemas.microsoft.com/office/powerpoint/2010/main" val="42423280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b="1" dirty="0"/>
              <a:t>Conversion Disorder</a:t>
            </a:r>
          </a:p>
        </p:txBody>
      </p:sp>
      <p:sp>
        <p:nvSpPr>
          <p:cNvPr id="27651" name="Rectangle 3"/>
          <p:cNvSpPr>
            <a:spLocks noGrp="1" noChangeArrowheads="1"/>
          </p:cNvSpPr>
          <p:nvPr>
            <p:ph idx="1"/>
          </p:nvPr>
        </p:nvSpPr>
        <p:spPr/>
        <p:txBody>
          <a:bodyPr/>
          <a:lstStyle/>
          <a:p>
            <a:pPr eaLnBrk="1" hangingPunct="1"/>
            <a:r>
              <a:rPr lang="en-US" dirty="0"/>
              <a:t>The theoretical goal of a conversion symptom</a:t>
            </a:r>
          </a:p>
          <a:p>
            <a:pPr lvl="1" eaLnBrk="1" hangingPunct="1"/>
            <a:r>
              <a:rPr lang="en-US" dirty="0"/>
              <a:t>Symbolic resolution of an unconscious conflict in an attempt to keep the conflicting memories out of consciousness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30</a:t>
            </a:fld>
            <a:endParaRPr lang="en-US" dirty="0"/>
          </a:p>
        </p:txBody>
      </p:sp>
    </p:spTree>
    <p:extLst>
      <p:ext uri="{BB962C8B-B14F-4D97-AF65-F5344CB8AC3E}">
        <p14:creationId xmlns:p14="http://schemas.microsoft.com/office/powerpoint/2010/main" val="25339078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b="1" dirty="0"/>
              <a:t>Conversion Disorder</a:t>
            </a:r>
          </a:p>
        </p:txBody>
      </p:sp>
      <p:sp>
        <p:nvSpPr>
          <p:cNvPr id="28675" name="Rectangle 3"/>
          <p:cNvSpPr>
            <a:spLocks noGrp="1" noChangeArrowheads="1"/>
          </p:cNvSpPr>
          <p:nvPr>
            <p:ph idx="1"/>
          </p:nvPr>
        </p:nvSpPr>
        <p:spPr/>
        <p:txBody>
          <a:bodyPr/>
          <a:lstStyle/>
          <a:p>
            <a:pPr eaLnBrk="1" hangingPunct="1"/>
            <a:r>
              <a:rPr lang="en-US" sz="2800" dirty="0"/>
              <a:t>Clinical subtypes (specify)</a:t>
            </a:r>
          </a:p>
          <a:p>
            <a:pPr lvl="1"/>
            <a:r>
              <a:rPr lang="en-US" dirty="0"/>
              <a:t>With weakness or paralysis</a:t>
            </a:r>
          </a:p>
          <a:p>
            <a:pPr lvl="1"/>
            <a:r>
              <a:rPr lang="en-US" dirty="0"/>
              <a:t>With abnormal movement</a:t>
            </a:r>
          </a:p>
          <a:p>
            <a:pPr lvl="1"/>
            <a:r>
              <a:rPr lang="en-US" dirty="0"/>
              <a:t>With swallowing symptoms</a:t>
            </a:r>
          </a:p>
          <a:p>
            <a:pPr lvl="1"/>
            <a:r>
              <a:rPr lang="en-US" dirty="0"/>
              <a:t>With speech symptom</a:t>
            </a:r>
          </a:p>
          <a:p>
            <a:pPr lvl="1"/>
            <a:r>
              <a:rPr lang="en-US" dirty="0"/>
              <a:t>With attacks or seizures</a:t>
            </a:r>
          </a:p>
          <a:p>
            <a:pPr lvl="1"/>
            <a:r>
              <a:rPr lang="en-US" dirty="0"/>
              <a:t>With anesthesia or sensory loss</a:t>
            </a:r>
          </a:p>
          <a:p>
            <a:pPr lvl="1"/>
            <a:r>
              <a:rPr lang="en-US" dirty="0"/>
              <a:t>With special sensory symptom</a:t>
            </a:r>
          </a:p>
          <a:p>
            <a:pPr lvl="1"/>
            <a:r>
              <a:rPr lang="en-US" dirty="0"/>
              <a:t>With mixed symptoms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31</a:t>
            </a:fld>
            <a:endParaRPr lang="en-US" dirty="0"/>
          </a:p>
        </p:txBody>
      </p:sp>
    </p:spTree>
    <p:extLst>
      <p:ext uri="{BB962C8B-B14F-4D97-AF65-F5344CB8AC3E}">
        <p14:creationId xmlns:p14="http://schemas.microsoft.com/office/powerpoint/2010/main" val="26380545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b="1" dirty="0"/>
              <a:t>Conversion Disorder</a:t>
            </a:r>
          </a:p>
        </p:txBody>
      </p:sp>
      <p:sp>
        <p:nvSpPr>
          <p:cNvPr id="29699" name="Rectangle 3"/>
          <p:cNvSpPr>
            <a:spLocks noGrp="1" noChangeArrowheads="1"/>
          </p:cNvSpPr>
          <p:nvPr>
            <p:ph idx="1"/>
          </p:nvPr>
        </p:nvSpPr>
        <p:spPr/>
        <p:txBody>
          <a:bodyPr/>
          <a:lstStyle/>
          <a:p>
            <a:r>
              <a:rPr lang="en-US" dirty="0"/>
              <a:t>Specify timing: </a:t>
            </a:r>
          </a:p>
          <a:p>
            <a:pPr lvl="1"/>
            <a:r>
              <a:rPr lang="en-US" dirty="0"/>
              <a:t>Acute episode (&lt;6 months)</a:t>
            </a:r>
          </a:p>
          <a:p>
            <a:pPr lvl="1"/>
            <a:r>
              <a:rPr lang="en-US" dirty="0"/>
              <a:t>Persistent (&gt;6 months)</a:t>
            </a:r>
          </a:p>
          <a:p>
            <a:endParaRPr lang="en-US" dirty="0"/>
          </a:p>
          <a:p>
            <a:r>
              <a:rPr lang="en-US" dirty="0"/>
              <a:t>Specify Stressor </a:t>
            </a:r>
          </a:p>
          <a:p>
            <a:pPr lvl="1"/>
            <a:r>
              <a:rPr lang="en-US" dirty="0"/>
              <a:t>With psychological stressor</a:t>
            </a:r>
          </a:p>
          <a:p>
            <a:pPr lvl="1"/>
            <a:r>
              <a:rPr lang="en-US" dirty="0"/>
              <a:t>Without psychological stressor</a:t>
            </a:r>
          </a:p>
          <a:p>
            <a:pPr lvl="1"/>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32</a:t>
            </a:fld>
            <a:endParaRPr lang="en-US" dirty="0"/>
          </a:p>
        </p:txBody>
      </p:sp>
    </p:spTree>
    <p:extLst>
      <p:ext uri="{BB962C8B-B14F-4D97-AF65-F5344CB8AC3E}">
        <p14:creationId xmlns:p14="http://schemas.microsoft.com/office/powerpoint/2010/main" val="14873521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b="1" dirty="0"/>
              <a:t>Conversion Disorder</a:t>
            </a:r>
          </a:p>
        </p:txBody>
      </p:sp>
      <p:sp>
        <p:nvSpPr>
          <p:cNvPr id="30723" name="Rectangle 3"/>
          <p:cNvSpPr>
            <a:spLocks noGrp="1" noChangeArrowheads="1"/>
          </p:cNvSpPr>
          <p:nvPr>
            <p:ph idx="1"/>
          </p:nvPr>
        </p:nvSpPr>
        <p:spPr/>
        <p:txBody>
          <a:bodyPr/>
          <a:lstStyle/>
          <a:p>
            <a:pPr eaLnBrk="1" hangingPunct="1"/>
            <a:r>
              <a:rPr lang="en-US" dirty="0"/>
              <a:t>Clinical features</a:t>
            </a:r>
          </a:p>
          <a:p>
            <a:pPr lvl="1" eaLnBrk="1" hangingPunct="1"/>
            <a:r>
              <a:rPr lang="en-US" dirty="0"/>
              <a:t>Symptoms likely to occur following stress</a:t>
            </a:r>
          </a:p>
          <a:p>
            <a:pPr lvl="1" eaLnBrk="1" hangingPunct="1"/>
            <a:r>
              <a:rPr lang="en-US" dirty="0"/>
              <a:t>Symptoms tend to conform to patients understanding of neurology</a:t>
            </a:r>
          </a:p>
          <a:p>
            <a:pPr lvl="1" eaLnBrk="1" hangingPunct="1"/>
            <a:r>
              <a:rPr lang="en-US" dirty="0"/>
              <a:t>Inconsistent physical exam</a:t>
            </a:r>
          </a:p>
          <a:p>
            <a:pPr lvl="1" eaLnBrk="1" hangingPunct="1"/>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33</a:t>
            </a:fld>
            <a:endParaRPr lang="en-US" dirty="0"/>
          </a:p>
        </p:txBody>
      </p:sp>
    </p:spTree>
    <p:extLst>
      <p:ext uri="{BB962C8B-B14F-4D97-AF65-F5344CB8AC3E}">
        <p14:creationId xmlns:p14="http://schemas.microsoft.com/office/powerpoint/2010/main" val="1758723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0723">
                                            <p:txEl>
                                              <p:pRg st="1" end="1"/>
                                            </p:txEl>
                                          </p:spTgt>
                                        </p:tgtEl>
                                        <p:attrNameLst>
                                          <p:attrName>style.visibility</p:attrName>
                                        </p:attrNameLst>
                                      </p:cBhvr>
                                      <p:to>
                                        <p:strVal val="visible"/>
                                      </p:to>
                                    </p:set>
                                    <p:anim calcmode="lin" valueType="num">
                                      <p:cBhvr additive="base">
                                        <p:cTn id="7" dur="500" fill="hold"/>
                                        <p:tgtEl>
                                          <p:spTgt spid="3072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0723">
                                            <p:txEl>
                                              <p:pRg st="2" end="2"/>
                                            </p:txEl>
                                          </p:spTgt>
                                        </p:tgtEl>
                                        <p:attrNameLst>
                                          <p:attrName>style.visibility</p:attrName>
                                        </p:attrNameLst>
                                      </p:cBhvr>
                                      <p:to>
                                        <p:strVal val="visible"/>
                                      </p:to>
                                    </p:set>
                                    <p:anim calcmode="lin" valueType="num">
                                      <p:cBhvr additive="base">
                                        <p:cTn id="13" dur="500" fill="hold"/>
                                        <p:tgtEl>
                                          <p:spTgt spid="3072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07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23">
                                            <p:txEl>
                                              <p:pRg st="3" end="3"/>
                                            </p:txEl>
                                          </p:spTgt>
                                        </p:tgtEl>
                                        <p:attrNameLst>
                                          <p:attrName>style.visibility</p:attrName>
                                        </p:attrNameLst>
                                      </p:cBhvr>
                                      <p:to>
                                        <p:strVal val="visible"/>
                                      </p:to>
                                    </p:set>
                                    <p:anim calcmode="lin" valueType="num">
                                      <p:cBhvr additive="base">
                                        <p:cTn id="19" dur="500" fill="hold"/>
                                        <p:tgtEl>
                                          <p:spTgt spid="3072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2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b="1" dirty="0"/>
              <a:t>Conversion Disorder</a:t>
            </a:r>
          </a:p>
        </p:txBody>
      </p:sp>
      <p:sp>
        <p:nvSpPr>
          <p:cNvPr id="31747" name="Rectangle 3"/>
          <p:cNvSpPr>
            <a:spLocks noGrp="1" noChangeArrowheads="1"/>
          </p:cNvSpPr>
          <p:nvPr>
            <p:ph idx="1"/>
          </p:nvPr>
        </p:nvSpPr>
        <p:spPr/>
        <p:txBody>
          <a:bodyPr/>
          <a:lstStyle/>
          <a:p>
            <a:pPr eaLnBrk="1" hangingPunct="1"/>
            <a:r>
              <a:rPr lang="en-US" sz="2800" dirty="0"/>
              <a:t>Concern of misdiagnosis</a:t>
            </a:r>
          </a:p>
          <a:p>
            <a:pPr lvl="1" eaLnBrk="1" hangingPunct="1"/>
            <a:r>
              <a:rPr lang="en-US" sz="2400" dirty="0"/>
              <a:t>Slater (1965) reported a misdiagnosis rate of 33%</a:t>
            </a:r>
          </a:p>
          <a:p>
            <a:pPr lvl="2" eaLnBrk="1" hangingPunct="1"/>
            <a:r>
              <a:rPr lang="en-US" sz="2000" dirty="0"/>
              <a:t>The article warned that the diagnosis of “hysteria” was nothing more than a “delusion and a snare.”</a:t>
            </a:r>
          </a:p>
          <a:p>
            <a:pPr lvl="1" eaLnBrk="1" hangingPunct="1"/>
            <a:r>
              <a:rPr lang="en-US" sz="2400" dirty="0"/>
              <a:t>Stone et al (2005) reported a significant decline in misdiagnosis from the 1950s to the present day</a:t>
            </a:r>
          </a:p>
          <a:p>
            <a:pPr lvl="2" eaLnBrk="1" hangingPunct="1"/>
            <a:r>
              <a:rPr lang="en-US" sz="2000" dirty="0"/>
              <a:t>1950’s – 29%, 1960’s – 17%, 1970-90’s – 4%</a:t>
            </a:r>
          </a:p>
          <a:p>
            <a:pPr lvl="2" eaLnBrk="1" hangingPunct="1"/>
            <a:r>
              <a:rPr lang="en-US" sz="2000" dirty="0"/>
              <a:t>Authors felt that this decline was likely due to improvements in study quality, rather than improvements in diagnostic modalities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34</a:t>
            </a:fld>
            <a:endParaRPr lang="en-US" dirty="0"/>
          </a:p>
        </p:txBody>
      </p:sp>
    </p:spTree>
    <p:extLst>
      <p:ext uri="{BB962C8B-B14F-4D97-AF65-F5344CB8AC3E}">
        <p14:creationId xmlns:p14="http://schemas.microsoft.com/office/powerpoint/2010/main" val="1281911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1747">
                                            <p:txEl>
                                              <p:pRg st="3" end="3"/>
                                            </p:txEl>
                                          </p:spTgt>
                                        </p:tgtEl>
                                        <p:attrNameLst>
                                          <p:attrName>style.visibility</p:attrName>
                                        </p:attrNameLst>
                                      </p:cBhvr>
                                      <p:to>
                                        <p:strVal val="visible"/>
                                      </p:to>
                                    </p:set>
                                    <p:anim calcmode="lin" valueType="num">
                                      <p:cBhvr additive="base">
                                        <p:cTn id="7" dur="500" fill="hold"/>
                                        <p:tgtEl>
                                          <p:spTgt spid="31747">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1747">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1747">
                                            <p:txEl>
                                              <p:pRg st="4" end="4"/>
                                            </p:txEl>
                                          </p:spTgt>
                                        </p:tgtEl>
                                        <p:attrNameLst>
                                          <p:attrName>style.visibility</p:attrName>
                                        </p:attrNameLst>
                                      </p:cBhvr>
                                      <p:to>
                                        <p:strVal val="visible"/>
                                      </p:to>
                                    </p:set>
                                    <p:anim calcmode="lin" valueType="num">
                                      <p:cBhvr additive="base">
                                        <p:cTn id="11" dur="500" fill="hold"/>
                                        <p:tgtEl>
                                          <p:spTgt spid="31747">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1747">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1747">
                                            <p:txEl>
                                              <p:pRg st="5" end="5"/>
                                            </p:txEl>
                                          </p:spTgt>
                                        </p:tgtEl>
                                        <p:attrNameLst>
                                          <p:attrName>style.visibility</p:attrName>
                                        </p:attrNameLst>
                                      </p:cBhvr>
                                      <p:to>
                                        <p:strVal val="visible"/>
                                      </p:to>
                                    </p:set>
                                    <p:anim calcmode="lin" valueType="num">
                                      <p:cBhvr additive="base">
                                        <p:cTn id="15" dur="500" fill="hold"/>
                                        <p:tgtEl>
                                          <p:spTgt spid="31747">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174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b="1" dirty="0"/>
              <a:t>Conversion Disorder</a:t>
            </a:r>
          </a:p>
        </p:txBody>
      </p:sp>
      <p:sp>
        <p:nvSpPr>
          <p:cNvPr id="32771" name="Rectangle 3"/>
          <p:cNvSpPr>
            <a:spLocks noGrp="1" noChangeArrowheads="1"/>
          </p:cNvSpPr>
          <p:nvPr>
            <p:ph idx="1"/>
          </p:nvPr>
        </p:nvSpPr>
        <p:spPr/>
        <p:txBody>
          <a:bodyPr/>
          <a:lstStyle/>
          <a:p>
            <a:pPr eaLnBrk="1" hangingPunct="1">
              <a:lnSpc>
                <a:spcPct val="80000"/>
              </a:lnSpc>
            </a:pPr>
            <a:r>
              <a:rPr lang="en-US" sz="2800" dirty="0"/>
              <a:t>Functional Neuroimaging</a:t>
            </a:r>
          </a:p>
          <a:p>
            <a:pPr lvl="1" eaLnBrk="1" hangingPunct="1">
              <a:lnSpc>
                <a:spcPct val="80000"/>
              </a:lnSpc>
            </a:pPr>
            <a:r>
              <a:rPr lang="en-US" sz="2400" dirty="0"/>
              <a:t>Hysterical paralysis</a:t>
            </a:r>
          </a:p>
          <a:p>
            <a:pPr lvl="2" eaLnBrk="1" hangingPunct="1">
              <a:lnSpc>
                <a:spcPct val="80000"/>
              </a:lnSpc>
            </a:pPr>
            <a:r>
              <a:rPr lang="en-US" sz="2000" dirty="0"/>
              <a:t>Decreased activity in frontal and subcortical circuits involved in motor control</a:t>
            </a:r>
          </a:p>
          <a:p>
            <a:pPr lvl="1" eaLnBrk="1" hangingPunct="1">
              <a:lnSpc>
                <a:spcPct val="80000"/>
              </a:lnSpc>
            </a:pPr>
            <a:r>
              <a:rPr lang="en-US" sz="2400" dirty="0"/>
              <a:t>Hysterical anesthesia</a:t>
            </a:r>
          </a:p>
          <a:p>
            <a:pPr lvl="2" eaLnBrk="1" hangingPunct="1">
              <a:lnSpc>
                <a:spcPct val="80000"/>
              </a:lnSpc>
            </a:pPr>
            <a:r>
              <a:rPr lang="en-US" sz="2000" dirty="0"/>
              <a:t>Decreased activity in somatosensory cortices</a:t>
            </a:r>
          </a:p>
          <a:p>
            <a:pPr lvl="1" eaLnBrk="1" hangingPunct="1">
              <a:lnSpc>
                <a:spcPct val="80000"/>
              </a:lnSpc>
            </a:pPr>
            <a:r>
              <a:rPr lang="en-US" sz="2400" dirty="0"/>
              <a:t>Hysterical blindness</a:t>
            </a:r>
          </a:p>
          <a:p>
            <a:pPr lvl="2" eaLnBrk="1" hangingPunct="1">
              <a:lnSpc>
                <a:spcPct val="80000"/>
              </a:lnSpc>
            </a:pPr>
            <a:r>
              <a:rPr lang="en-US" sz="2000" dirty="0"/>
              <a:t>Decreased activity in visual cortex</a:t>
            </a:r>
          </a:p>
          <a:p>
            <a:pPr lvl="1" eaLnBrk="1" hangingPunct="1">
              <a:lnSpc>
                <a:spcPct val="80000"/>
              </a:lnSpc>
            </a:pPr>
            <a:r>
              <a:rPr lang="en-US" sz="2400" dirty="0"/>
              <a:t>Some studies have shown increased activity in limbic regions</a:t>
            </a:r>
          </a:p>
          <a:p>
            <a:pPr lvl="1" eaLnBrk="1" hangingPunct="1">
              <a:lnSpc>
                <a:spcPct val="80000"/>
              </a:lnSpc>
            </a:pPr>
            <a:endParaRPr lang="en-US" sz="2400" dirty="0"/>
          </a:p>
          <a:p>
            <a:pPr eaLnBrk="1" hangingPunct="1">
              <a:lnSpc>
                <a:spcPct val="80000"/>
              </a:lnSpc>
            </a:pPr>
            <a:endParaRPr lang="en-US" sz="2800" dirty="0"/>
          </a:p>
          <a:p>
            <a:pPr lvl="1" eaLnBrk="1" hangingPunct="1">
              <a:lnSpc>
                <a:spcPct val="80000"/>
              </a:lnSpc>
            </a:pPr>
            <a:endParaRPr lang="en-US" sz="24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35</a:t>
            </a:fld>
            <a:endParaRPr lang="en-US" dirty="0"/>
          </a:p>
        </p:txBody>
      </p:sp>
    </p:spTree>
    <p:extLst>
      <p:ext uri="{BB962C8B-B14F-4D97-AF65-F5344CB8AC3E}">
        <p14:creationId xmlns:p14="http://schemas.microsoft.com/office/powerpoint/2010/main" val="486440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2771">
                                            <p:txEl>
                                              <p:pRg st="3" end="3"/>
                                            </p:txEl>
                                          </p:spTgt>
                                        </p:tgtEl>
                                        <p:attrNameLst>
                                          <p:attrName>style.visibility</p:attrName>
                                        </p:attrNameLst>
                                      </p:cBhvr>
                                      <p:to>
                                        <p:strVal val="visible"/>
                                      </p:to>
                                    </p:set>
                                    <p:anim calcmode="lin" valueType="num">
                                      <p:cBhvr additive="base">
                                        <p:cTn id="7" dur="500" fill="hold"/>
                                        <p:tgtEl>
                                          <p:spTgt spid="32771">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771">
                                            <p:txEl>
                                              <p:pRg st="3" end="3"/>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2771">
                                            <p:txEl>
                                              <p:pRg st="4" end="4"/>
                                            </p:txEl>
                                          </p:spTgt>
                                        </p:tgtEl>
                                        <p:attrNameLst>
                                          <p:attrName>style.visibility</p:attrName>
                                        </p:attrNameLst>
                                      </p:cBhvr>
                                      <p:to>
                                        <p:strVal val="visible"/>
                                      </p:to>
                                    </p:set>
                                    <p:anim calcmode="lin" valueType="num">
                                      <p:cBhvr additive="base">
                                        <p:cTn id="11" dur="500" fill="hold"/>
                                        <p:tgtEl>
                                          <p:spTgt spid="32771">
                                            <p:txEl>
                                              <p:pRg st="4" end="4"/>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27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32771">
                                            <p:txEl>
                                              <p:pRg st="5" end="5"/>
                                            </p:txEl>
                                          </p:spTgt>
                                        </p:tgtEl>
                                        <p:attrNameLst>
                                          <p:attrName>style.visibility</p:attrName>
                                        </p:attrNameLst>
                                      </p:cBhvr>
                                      <p:to>
                                        <p:strVal val="visible"/>
                                      </p:to>
                                    </p:set>
                                    <p:anim calcmode="lin" valueType="num">
                                      <p:cBhvr additive="base">
                                        <p:cTn id="17" dur="500" fill="hold"/>
                                        <p:tgtEl>
                                          <p:spTgt spid="32771">
                                            <p:txEl>
                                              <p:pRg st="5" end="5"/>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2771">
                                            <p:txEl>
                                              <p:pRg st="5" end="5"/>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32771">
                                            <p:txEl>
                                              <p:pRg st="6" end="6"/>
                                            </p:txEl>
                                          </p:spTgt>
                                        </p:tgtEl>
                                        <p:attrNameLst>
                                          <p:attrName>style.visibility</p:attrName>
                                        </p:attrNameLst>
                                      </p:cBhvr>
                                      <p:to>
                                        <p:strVal val="visible"/>
                                      </p:to>
                                    </p:set>
                                    <p:anim calcmode="lin" valueType="num">
                                      <p:cBhvr additive="base">
                                        <p:cTn id="21" dur="500" fill="hold"/>
                                        <p:tgtEl>
                                          <p:spTgt spid="32771">
                                            <p:txEl>
                                              <p:pRg st="6" end="6"/>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277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2771">
                                            <p:txEl>
                                              <p:pRg st="7" end="7"/>
                                            </p:txEl>
                                          </p:spTgt>
                                        </p:tgtEl>
                                        <p:attrNameLst>
                                          <p:attrName>style.visibility</p:attrName>
                                        </p:attrNameLst>
                                      </p:cBhvr>
                                      <p:to>
                                        <p:strVal val="visible"/>
                                      </p:to>
                                    </p:set>
                                    <p:anim calcmode="lin" valueType="num">
                                      <p:cBhvr additive="base">
                                        <p:cTn id="27" dur="500" fill="hold"/>
                                        <p:tgtEl>
                                          <p:spTgt spid="32771">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2771">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b="1" dirty="0"/>
              <a:t>Conversion Disorder</a:t>
            </a:r>
          </a:p>
        </p:txBody>
      </p:sp>
      <p:sp>
        <p:nvSpPr>
          <p:cNvPr id="34819" name="Rectangle 3"/>
          <p:cNvSpPr>
            <a:spLocks noGrp="1" noChangeArrowheads="1"/>
          </p:cNvSpPr>
          <p:nvPr>
            <p:ph idx="1"/>
          </p:nvPr>
        </p:nvSpPr>
        <p:spPr/>
        <p:txBody>
          <a:bodyPr/>
          <a:lstStyle/>
          <a:p>
            <a:pPr eaLnBrk="1" hangingPunct="1">
              <a:lnSpc>
                <a:spcPct val="90000"/>
              </a:lnSpc>
            </a:pPr>
            <a:r>
              <a:rPr lang="en-US" dirty="0"/>
              <a:t>Treatment</a:t>
            </a:r>
          </a:p>
          <a:p>
            <a:pPr lvl="1" eaLnBrk="1" hangingPunct="1">
              <a:lnSpc>
                <a:spcPct val="90000"/>
              </a:lnSpc>
            </a:pPr>
            <a:r>
              <a:rPr lang="en-US" dirty="0"/>
              <a:t>General/conservative</a:t>
            </a:r>
          </a:p>
          <a:p>
            <a:pPr lvl="2" eaLnBrk="1" hangingPunct="1">
              <a:lnSpc>
                <a:spcPct val="90000"/>
              </a:lnSpc>
            </a:pPr>
            <a:r>
              <a:rPr lang="en-US" dirty="0"/>
              <a:t>Reassurance</a:t>
            </a:r>
          </a:p>
          <a:p>
            <a:pPr lvl="3" eaLnBrk="1" hangingPunct="1">
              <a:lnSpc>
                <a:spcPct val="90000"/>
              </a:lnSpc>
            </a:pPr>
            <a:r>
              <a:rPr lang="en-US" dirty="0"/>
              <a:t>Addressing stressors</a:t>
            </a:r>
          </a:p>
          <a:p>
            <a:pPr lvl="3" eaLnBrk="1" hangingPunct="1">
              <a:lnSpc>
                <a:spcPct val="90000"/>
              </a:lnSpc>
            </a:pPr>
            <a:r>
              <a:rPr lang="en-US" dirty="0"/>
              <a:t>Protective environment</a:t>
            </a:r>
          </a:p>
          <a:p>
            <a:pPr lvl="3" eaLnBrk="1" hangingPunct="1">
              <a:lnSpc>
                <a:spcPct val="90000"/>
              </a:lnSpc>
            </a:pPr>
            <a:r>
              <a:rPr lang="en-US" dirty="0"/>
              <a:t>Appropriate workup has been done and full recovery is expected</a:t>
            </a:r>
          </a:p>
          <a:p>
            <a:pPr lvl="2" eaLnBrk="1" hangingPunct="1">
              <a:lnSpc>
                <a:spcPct val="90000"/>
              </a:lnSpc>
            </a:pPr>
            <a:r>
              <a:rPr lang="en-US" dirty="0"/>
              <a:t>Physical and occupation therapy</a:t>
            </a:r>
          </a:p>
          <a:p>
            <a:pPr lvl="1" eaLnBrk="1" hangingPunct="1">
              <a:lnSpc>
                <a:spcPct val="90000"/>
              </a:lnSpc>
            </a:pPr>
            <a:r>
              <a:rPr lang="en-US" dirty="0"/>
              <a:t>Psychotherapies</a:t>
            </a:r>
          </a:p>
          <a:p>
            <a:pPr lvl="1" eaLnBrk="1" hangingPunct="1">
              <a:lnSpc>
                <a:spcPct val="90000"/>
              </a:lnSpc>
            </a:pPr>
            <a:r>
              <a:rPr lang="en-US" dirty="0"/>
              <a:t>Amytal interview</a:t>
            </a:r>
          </a:p>
          <a:p>
            <a:pPr lvl="1" eaLnBrk="1" hangingPunct="1">
              <a:lnSpc>
                <a:spcPct val="90000"/>
              </a:lnSpc>
            </a:pPr>
            <a:r>
              <a:rPr lang="en-US" dirty="0"/>
              <a:t>Hypnosis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36</a:t>
            </a:fld>
            <a:endParaRPr lang="en-US" dirty="0"/>
          </a:p>
        </p:txBody>
      </p:sp>
    </p:spTree>
    <p:extLst>
      <p:ext uri="{BB962C8B-B14F-4D97-AF65-F5344CB8AC3E}">
        <p14:creationId xmlns:p14="http://schemas.microsoft.com/office/powerpoint/2010/main" val="1876838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4819">
                                            <p:txEl>
                                              <p:pRg st="2" end="2"/>
                                            </p:txEl>
                                          </p:spTgt>
                                        </p:tgtEl>
                                        <p:attrNameLst>
                                          <p:attrName>style.visibility</p:attrName>
                                        </p:attrNameLst>
                                      </p:cBhvr>
                                      <p:to>
                                        <p:strVal val="visible"/>
                                      </p:to>
                                    </p:set>
                                    <p:anim calcmode="lin" valueType="num">
                                      <p:cBhvr additive="base">
                                        <p:cTn id="7" dur="500" fill="hold"/>
                                        <p:tgtEl>
                                          <p:spTgt spid="34819">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4819">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4819">
                                            <p:txEl>
                                              <p:pRg st="3" end="3"/>
                                            </p:txEl>
                                          </p:spTgt>
                                        </p:tgtEl>
                                        <p:attrNameLst>
                                          <p:attrName>style.visibility</p:attrName>
                                        </p:attrNameLst>
                                      </p:cBhvr>
                                      <p:to>
                                        <p:strVal val="visible"/>
                                      </p:to>
                                    </p:set>
                                    <p:anim calcmode="lin" valueType="num">
                                      <p:cBhvr additive="base">
                                        <p:cTn id="11" dur="500" fill="hold"/>
                                        <p:tgtEl>
                                          <p:spTgt spid="34819">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4819">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4819">
                                            <p:txEl>
                                              <p:pRg st="4" end="4"/>
                                            </p:txEl>
                                          </p:spTgt>
                                        </p:tgtEl>
                                        <p:attrNameLst>
                                          <p:attrName>style.visibility</p:attrName>
                                        </p:attrNameLst>
                                      </p:cBhvr>
                                      <p:to>
                                        <p:strVal val="visible"/>
                                      </p:to>
                                    </p:set>
                                    <p:anim calcmode="lin" valueType="num">
                                      <p:cBhvr additive="base">
                                        <p:cTn id="15" dur="500" fill="hold"/>
                                        <p:tgtEl>
                                          <p:spTgt spid="34819">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4819">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4819">
                                            <p:txEl>
                                              <p:pRg st="5" end="5"/>
                                            </p:txEl>
                                          </p:spTgt>
                                        </p:tgtEl>
                                        <p:attrNameLst>
                                          <p:attrName>style.visibility</p:attrName>
                                        </p:attrNameLst>
                                      </p:cBhvr>
                                      <p:to>
                                        <p:strVal val="visible"/>
                                      </p:to>
                                    </p:set>
                                    <p:anim calcmode="lin" valueType="num">
                                      <p:cBhvr additive="base">
                                        <p:cTn id="19" dur="500" fill="hold"/>
                                        <p:tgtEl>
                                          <p:spTgt spid="34819">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4819">
                                            <p:txEl>
                                              <p:pRg st="5" end="5"/>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4819">
                                            <p:txEl>
                                              <p:pRg st="6" end="6"/>
                                            </p:txEl>
                                          </p:spTgt>
                                        </p:tgtEl>
                                        <p:attrNameLst>
                                          <p:attrName>style.visibility</p:attrName>
                                        </p:attrNameLst>
                                      </p:cBhvr>
                                      <p:to>
                                        <p:strVal val="visible"/>
                                      </p:to>
                                    </p:set>
                                    <p:anim calcmode="lin" valueType="num">
                                      <p:cBhvr additive="base">
                                        <p:cTn id="23" dur="500" fill="hold"/>
                                        <p:tgtEl>
                                          <p:spTgt spid="34819">
                                            <p:txEl>
                                              <p:pRg st="6" end="6"/>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481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34819">
                                            <p:txEl>
                                              <p:pRg st="7" end="7"/>
                                            </p:txEl>
                                          </p:spTgt>
                                        </p:tgtEl>
                                        <p:attrNameLst>
                                          <p:attrName>style.visibility</p:attrName>
                                        </p:attrNameLst>
                                      </p:cBhvr>
                                      <p:to>
                                        <p:strVal val="visible"/>
                                      </p:to>
                                    </p:set>
                                    <p:anim calcmode="lin" valueType="num">
                                      <p:cBhvr additive="base">
                                        <p:cTn id="29" dur="500" fill="hold"/>
                                        <p:tgtEl>
                                          <p:spTgt spid="34819">
                                            <p:txEl>
                                              <p:pRg st="7" end="7"/>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481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4819">
                                            <p:txEl>
                                              <p:pRg st="8" end="8"/>
                                            </p:txEl>
                                          </p:spTgt>
                                        </p:tgtEl>
                                        <p:attrNameLst>
                                          <p:attrName>style.visibility</p:attrName>
                                        </p:attrNameLst>
                                      </p:cBhvr>
                                      <p:to>
                                        <p:strVal val="visible"/>
                                      </p:to>
                                    </p:set>
                                    <p:anim calcmode="lin" valueType="num">
                                      <p:cBhvr additive="base">
                                        <p:cTn id="35" dur="500" fill="hold"/>
                                        <p:tgtEl>
                                          <p:spTgt spid="34819">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4819">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4819">
                                            <p:txEl>
                                              <p:pRg st="9" end="9"/>
                                            </p:txEl>
                                          </p:spTgt>
                                        </p:tgtEl>
                                        <p:attrNameLst>
                                          <p:attrName>style.visibility</p:attrName>
                                        </p:attrNameLst>
                                      </p:cBhvr>
                                      <p:to>
                                        <p:strVal val="visible"/>
                                      </p:to>
                                    </p:set>
                                    <p:anim calcmode="lin" valueType="num">
                                      <p:cBhvr additive="base">
                                        <p:cTn id="39" dur="500" fill="hold"/>
                                        <p:tgtEl>
                                          <p:spTgt spid="34819">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481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b="1" dirty="0"/>
              <a:t>Conversion Disorder</a:t>
            </a:r>
          </a:p>
        </p:txBody>
      </p:sp>
      <p:sp>
        <p:nvSpPr>
          <p:cNvPr id="35843" name="Rectangle 3"/>
          <p:cNvSpPr>
            <a:spLocks noGrp="1" noChangeArrowheads="1"/>
          </p:cNvSpPr>
          <p:nvPr>
            <p:ph idx="1"/>
          </p:nvPr>
        </p:nvSpPr>
        <p:spPr/>
        <p:txBody>
          <a:bodyPr/>
          <a:lstStyle/>
          <a:p>
            <a:pPr eaLnBrk="1" hangingPunct="1"/>
            <a:r>
              <a:rPr lang="en-US" dirty="0"/>
              <a:t>Prognosis</a:t>
            </a:r>
          </a:p>
          <a:p>
            <a:pPr lvl="1" eaLnBrk="1" hangingPunct="1"/>
            <a:r>
              <a:rPr lang="en-US" dirty="0"/>
              <a:t>Good prognosis</a:t>
            </a:r>
          </a:p>
          <a:p>
            <a:pPr lvl="2" eaLnBrk="1" hangingPunct="1"/>
            <a:r>
              <a:rPr lang="en-US" dirty="0"/>
              <a:t>Onset following a clear stressor</a:t>
            </a:r>
          </a:p>
          <a:p>
            <a:pPr lvl="2" eaLnBrk="1" hangingPunct="1"/>
            <a:r>
              <a:rPr lang="en-US" dirty="0"/>
              <a:t>Prompt treatment</a:t>
            </a:r>
          </a:p>
          <a:p>
            <a:pPr lvl="2" eaLnBrk="1" hangingPunct="1"/>
            <a:r>
              <a:rPr lang="en-US" dirty="0"/>
              <a:t>Symptoms or paralysis, aphonia and blindness</a:t>
            </a:r>
          </a:p>
          <a:p>
            <a:pPr lvl="1" eaLnBrk="1" hangingPunct="1"/>
            <a:r>
              <a:rPr lang="en-US" dirty="0"/>
              <a:t>Poor prognosis</a:t>
            </a:r>
          </a:p>
          <a:p>
            <a:pPr lvl="2" eaLnBrk="1" hangingPunct="1"/>
            <a:r>
              <a:rPr lang="en-US" dirty="0"/>
              <a:t>Delayed treatment</a:t>
            </a:r>
          </a:p>
          <a:p>
            <a:pPr lvl="2" eaLnBrk="1" hangingPunct="1"/>
            <a:r>
              <a:rPr lang="en-US" dirty="0"/>
              <a:t>Symptoms of seizures or tremor</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37</a:t>
            </a:fld>
            <a:endParaRPr lang="en-US" dirty="0"/>
          </a:p>
        </p:txBody>
      </p:sp>
    </p:spTree>
    <p:extLst>
      <p:ext uri="{BB962C8B-B14F-4D97-AF65-F5344CB8AC3E}">
        <p14:creationId xmlns:p14="http://schemas.microsoft.com/office/powerpoint/2010/main" val="2108843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5843">
                                            <p:txEl>
                                              <p:pRg st="2" end="2"/>
                                            </p:txEl>
                                          </p:spTgt>
                                        </p:tgtEl>
                                        <p:attrNameLst>
                                          <p:attrName>style.visibility</p:attrName>
                                        </p:attrNameLst>
                                      </p:cBhvr>
                                      <p:to>
                                        <p:strVal val="visible"/>
                                      </p:to>
                                    </p:set>
                                    <p:anim calcmode="lin" valueType="num">
                                      <p:cBhvr additive="base">
                                        <p:cTn id="7" dur="500" fill="hold"/>
                                        <p:tgtEl>
                                          <p:spTgt spid="3584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5843">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5843">
                                            <p:txEl>
                                              <p:pRg st="3" end="3"/>
                                            </p:txEl>
                                          </p:spTgt>
                                        </p:tgtEl>
                                        <p:attrNameLst>
                                          <p:attrName>style.visibility</p:attrName>
                                        </p:attrNameLst>
                                      </p:cBhvr>
                                      <p:to>
                                        <p:strVal val="visible"/>
                                      </p:to>
                                    </p:set>
                                    <p:anim calcmode="lin" valueType="num">
                                      <p:cBhvr additive="base">
                                        <p:cTn id="11" dur="500" fill="hold"/>
                                        <p:tgtEl>
                                          <p:spTgt spid="35843">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5843">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5843">
                                            <p:txEl>
                                              <p:pRg st="4" end="4"/>
                                            </p:txEl>
                                          </p:spTgt>
                                        </p:tgtEl>
                                        <p:attrNameLst>
                                          <p:attrName>style.visibility</p:attrName>
                                        </p:attrNameLst>
                                      </p:cBhvr>
                                      <p:to>
                                        <p:strVal val="visible"/>
                                      </p:to>
                                    </p:set>
                                    <p:anim calcmode="lin" valueType="num">
                                      <p:cBhvr additive="base">
                                        <p:cTn id="15" dur="500" fill="hold"/>
                                        <p:tgtEl>
                                          <p:spTgt spid="35843">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58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5843">
                                            <p:txEl>
                                              <p:pRg st="6" end="6"/>
                                            </p:txEl>
                                          </p:spTgt>
                                        </p:tgtEl>
                                        <p:attrNameLst>
                                          <p:attrName>style.visibility</p:attrName>
                                        </p:attrNameLst>
                                      </p:cBhvr>
                                      <p:to>
                                        <p:strVal val="visible"/>
                                      </p:to>
                                    </p:set>
                                    <p:anim calcmode="lin" valueType="num">
                                      <p:cBhvr additive="base">
                                        <p:cTn id="21" dur="500" fill="hold"/>
                                        <p:tgtEl>
                                          <p:spTgt spid="35843">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5843">
                                            <p:txEl>
                                              <p:pRg st="6" end="6"/>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5843">
                                            <p:txEl>
                                              <p:pRg st="7" end="7"/>
                                            </p:txEl>
                                          </p:spTgt>
                                        </p:tgtEl>
                                        <p:attrNameLst>
                                          <p:attrName>style.visibility</p:attrName>
                                        </p:attrNameLst>
                                      </p:cBhvr>
                                      <p:to>
                                        <p:strVal val="visible"/>
                                      </p:to>
                                    </p:set>
                                    <p:anim calcmode="lin" valueType="num">
                                      <p:cBhvr additive="base">
                                        <p:cTn id="25" dur="500" fill="hold"/>
                                        <p:tgtEl>
                                          <p:spTgt spid="3584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584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09600" y="457200"/>
            <a:ext cx="10972800" cy="1143000"/>
          </a:xfrm>
        </p:spPr>
        <p:txBody>
          <a:bodyPr/>
          <a:lstStyle/>
          <a:p>
            <a:r>
              <a:rPr lang="en-US" b="1" dirty="0"/>
              <a:t>Somatic Symptom Disorder </a:t>
            </a:r>
            <a:br>
              <a:rPr lang="en-US" b="1" dirty="0"/>
            </a:br>
            <a:r>
              <a:rPr lang="en-US" b="1" dirty="0"/>
              <a:t>with Predominant Pain </a:t>
            </a:r>
          </a:p>
        </p:txBody>
      </p:sp>
      <p:sp>
        <p:nvSpPr>
          <p:cNvPr id="36867" name="Rectangle 3"/>
          <p:cNvSpPr>
            <a:spLocks noGrp="1" noChangeArrowheads="1"/>
          </p:cNvSpPr>
          <p:nvPr>
            <p:ph idx="1"/>
          </p:nvPr>
        </p:nvSpPr>
        <p:spPr>
          <a:xfrm>
            <a:off x="609600" y="1828801"/>
            <a:ext cx="10972800" cy="4525963"/>
          </a:xfrm>
        </p:spPr>
        <p:txBody>
          <a:bodyPr/>
          <a:lstStyle/>
          <a:p>
            <a:pPr eaLnBrk="1" hangingPunct="1">
              <a:lnSpc>
                <a:spcPct val="90000"/>
              </a:lnSpc>
            </a:pPr>
            <a:r>
              <a:rPr lang="en-US" dirty="0"/>
              <a:t>Definition</a:t>
            </a:r>
          </a:p>
          <a:p>
            <a:pPr lvl="1" eaLnBrk="1" hangingPunct="1">
              <a:lnSpc>
                <a:spcPct val="90000"/>
              </a:lnSpc>
            </a:pPr>
            <a:r>
              <a:rPr lang="en-US" dirty="0"/>
              <a:t>Pain is the predominant focus of clinical attention</a:t>
            </a:r>
          </a:p>
          <a:p>
            <a:pPr lvl="1" eaLnBrk="1" hangingPunct="1">
              <a:lnSpc>
                <a:spcPct val="90000"/>
              </a:lnSpc>
            </a:pPr>
            <a:r>
              <a:rPr lang="en-US" dirty="0"/>
              <a:t>Complaints of pain are significantly affected by psychological factors</a:t>
            </a:r>
          </a:p>
          <a:p>
            <a:pPr lvl="1" eaLnBrk="1" hangingPunct="1">
              <a:lnSpc>
                <a:spcPct val="90000"/>
              </a:lnSpc>
            </a:pPr>
            <a:r>
              <a:rPr lang="en-US" dirty="0"/>
              <a:t>Psychological factors are </a:t>
            </a:r>
            <a:r>
              <a:rPr lang="en-US" u="sng" dirty="0"/>
              <a:t>required</a:t>
            </a:r>
            <a:r>
              <a:rPr lang="en-US" dirty="0"/>
              <a:t> in the…</a:t>
            </a:r>
          </a:p>
          <a:p>
            <a:pPr lvl="2" eaLnBrk="1" hangingPunct="1">
              <a:lnSpc>
                <a:spcPct val="90000"/>
              </a:lnSpc>
            </a:pPr>
            <a:r>
              <a:rPr lang="en-US" dirty="0"/>
              <a:t>Genesis of the pain</a:t>
            </a:r>
          </a:p>
          <a:p>
            <a:pPr lvl="2" eaLnBrk="1" hangingPunct="1">
              <a:lnSpc>
                <a:spcPct val="90000"/>
              </a:lnSpc>
            </a:pPr>
            <a:r>
              <a:rPr lang="en-US" dirty="0"/>
              <a:t>Severity of the pain</a:t>
            </a:r>
          </a:p>
          <a:p>
            <a:pPr lvl="2" eaLnBrk="1" hangingPunct="1">
              <a:lnSpc>
                <a:spcPct val="90000"/>
              </a:lnSpc>
            </a:pPr>
            <a:r>
              <a:rPr lang="en-US" dirty="0"/>
              <a:t>Maintenance of the pain</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38</a:t>
            </a:fld>
            <a:endParaRPr lang="en-US" dirty="0"/>
          </a:p>
        </p:txBody>
      </p:sp>
    </p:spTree>
    <p:extLst>
      <p:ext uri="{BB962C8B-B14F-4D97-AF65-F5344CB8AC3E}">
        <p14:creationId xmlns:p14="http://schemas.microsoft.com/office/powerpoint/2010/main" val="376367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6867">
                                            <p:txEl>
                                              <p:pRg st="2" end="2"/>
                                            </p:txEl>
                                          </p:spTgt>
                                        </p:tgtEl>
                                        <p:attrNameLst>
                                          <p:attrName>style.visibility</p:attrName>
                                        </p:attrNameLst>
                                      </p:cBhvr>
                                      <p:to>
                                        <p:strVal val="visible"/>
                                      </p:to>
                                    </p:set>
                                    <p:anim calcmode="lin" valueType="num">
                                      <p:cBhvr additive="base">
                                        <p:cTn id="7" dur="500" fill="hold"/>
                                        <p:tgtEl>
                                          <p:spTgt spid="36867">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68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6867">
                                            <p:txEl>
                                              <p:pRg st="3" end="3"/>
                                            </p:txEl>
                                          </p:spTgt>
                                        </p:tgtEl>
                                        <p:attrNameLst>
                                          <p:attrName>style.visibility</p:attrName>
                                        </p:attrNameLst>
                                      </p:cBhvr>
                                      <p:to>
                                        <p:strVal val="visible"/>
                                      </p:to>
                                    </p:set>
                                    <p:anim calcmode="lin" valueType="num">
                                      <p:cBhvr additive="base">
                                        <p:cTn id="13" dur="500" fill="hold"/>
                                        <p:tgtEl>
                                          <p:spTgt spid="3686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6867">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6867">
                                            <p:txEl>
                                              <p:pRg st="4" end="4"/>
                                            </p:txEl>
                                          </p:spTgt>
                                        </p:tgtEl>
                                        <p:attrNameLst>
                                          <p:attrName>style.visibility</p:attrName>
                                        </p:attrNameLst>
                                      </p:cBhvr>
                                      <p:to>
                                        <p:strVal val="visible"/>
                                      </p:to>
                                    </p:set>
                                    <p:anim calcmode="lin" valueType="num">
                                      <p:cBhvr additive="base">
                                        <p:cTn id="17" dur="500" fill="hold"/>
                                        <p:tgtEl>
                                          <p:spTgt spid="36867">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6867">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6867">
                                            <p:txEl>
                                              <p:pRg st="5" end="5"/>
                                            </p:txEl>
                                          </p:spTgt>
                                        </p:tgtEl>
                                        <p:attrNameLst>
                                          <p:attrName>style.visibility</p:attrName>
                                        </p:attrNameLst>
                                      </p:cBhvr>
                                      <p:to>
                                        <p:strVal val="visible"/>
                                      </p:to>
                                    </p:set>
                                    <p:anim calcmode="lin" valueType="num">
                                      <p:cBhvr additive="base">
                                        <p:cTn id="21" dur="500" fill="hold"/>
                                        <p:tgtEl>
                                          <p:spTgt spid="36867">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6867">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6867">
                                            <p:txEl>
                                              <p:pRg st="6" end="6"/>
                                            </p:txEl>
                                          </p:spTgt>
                                        </p:tgtEl>
                                        <p:attrNameLst>
                                          <p:attrName>style.visibility</p:attrName>
                                        </p:attrNameLst>
                                      </p:cBhvr>
                                      <p:to>
                                        <p:strVal val="visible"/>
                                      </p:to>
                                    </p:set>
                                    <p:anim calcmode="lin" valueType="num">
                                      <p:cBhvr additive="base">
                                        <p:cTn id="25" dur="500" fill="hold"/>
                                        <p:tgtEl>
                                          <p:spTgt spid="3686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686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09600" y="457200"/>
            <a:ext cx="10972800" cy="1143000"/>
          </a:xfrm>
        </p:spPr>
        <p:txBody>
          <a:bodyPr/>
          <a:lstStyle/>
          <a:p>
            <a:r>
              <a:rPr lang="en-US" b="1" dirty="0"/>
              <a:t>Somatic Symptom Disorder </a:t>
            </a:r>
            <a:br>
              <a:rPr lang="en-US" b="1" dirty="0"/>
            </a:br>
            <a:r>
              <a:rPr lang="en-US" b="1" dirty="0"/>
              <a:t>with Predominant Pain </a:t>
            </a:r>
          </a:p>
        </p:txBody>
      </p:sp>
      <p:sp>
        <p:nvSpPr>
          <p:cNvPr id="37891" name="Rectangle 3"/>
          <p:cNvSpPr>
            <a:spLocks noGrp="1" noChangeArrowheads="1"/>
          </p:cNvSpPr>
          <p:nvPr>
            <p:ph idx="1"/>
          </p:nvPr>
        </p:nvSpPr>
        <p:spPr>
          <a:xfrm>
            <a:off x="609600" y="1752600"/>
            <a:ext cx="10972800" cy="4525963"/>
          </a:xfrm>
        </p:spPr>
        <p:txBody>
          <a:bodyPr/>
          <a:lstStyle/>
          <a:p>
            <a:pPr eaLnBrk="1" hangingPunct="1"/>
            <a:r>
              <a:rPr lang="en-US" dirty="0"/>
              <a:t>Clinical features</a:t>
            </a:r>
          </a:p>
          <a:p>
            <a:pPr lvl="1" eaLnBrk="1" hangingPunct="1"/>
            <a:r>
              <a:rPr lang="en-US" dirty="0"/>
              <a:t>Pain may take various forms</a:t>
            </a:r>
          </a:p>
          <a:p>
            <a:pPr lvl="1" eaLnBrk="1" hangingPunct="1"/>
            <a:r>
              <a:rPr lang="en-US" dirty="0"/>
              <a:t>Pain is severe and constant</a:t>
            </a:r>
          </a:p>
          <a:p>
            <a:pPr lvl="1" eaLnBrk="1" hangingPunct="1"/>
            <a:r>
              <a:rPr lang="en-US" dirty="0"/>
              <a:t>Pain may be disproportionate to underlying condition</a:t>
            </a:r>
          </a:p>
          <a:p>
            <a:pPr lvl="1" eaLnBrk="1" hangingPunct="1"/>
            <a:r>
              <a:rPr lang="en-US" dirty="0"/>
              <a:t>Psychological factors predominate</a:t>
            </a:r>
          </a:p>
          <a:p>
            <a:pPr lvl="1" eaLnBrk="1" hangingPunct="1"/>
            <a:r>
              <a:rPr lang="en-US" dirty="0"/>
              <a:t>Pain is often the main focus of the patient’s life</a:t>
            </a:r>
          </a:p>
          <a:p>
            <a:pPr lvl="1" eaLnBrk="1" hangingPunct="1"/>
            <a:r>
              <a:rPr lang="en-US" dirty="0"/>
              <a:t>There are concerns about the diagnostic validity of this somatoform disorder</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39</a:t>
            </a:fld>
            <a:endParaRPr lang="en-US" dirty="0"/>
          </a:p>
        </p:txBody>
      </p:sp>
    </p:spTree>
    <p:extLst>
      <p:ext uri="{BB962C8B-B14F-4D97-AF65-F5344CB8AC3E}">
        <p14:creationId xmlns:p14="http://schemas.microsoft.com/office/powerpoint/2010/main" val="680284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7891">
                                            <p:txEl>
                                              <p:pRg st="2" end="2"/>
                                            </p:txEl>
                                          </p:spTgt>
                                        </p:tgtEl>
                                        <p:attrNameLst>
                                          <p:attrName>style.visibility</p:attrName>
                                        </p:attrNameLst>
                                      </p:cBhvr>
                                      <p:to>
                                        <p:strVal val="visible"/>
                                      </p:to>
                                    </p:set>
                                    <p:anim calcmode="lin" valueType="num">
                                      <p:cBhvr additive="base">
                                        <p:cTn id="7" dur="500" fill="hold"/>
                                        <p:tgtEl>
                                          <p:spTgt spid="3789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7891">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7891">
                                            <p:txEl>
                                              <p:pRg st="3" end="3"/>
                                            </p:txEl>
                                          </p:spTgt>
                                        </p:tgtEl>
                                        <p:attrNameLst>
                                          <p:attrName>style.visibility</p:attrName>
                                        </p:attrNameLst>
                                      </p:cBhvr>
                                      <p:to>
                                        <p:strVal val="visible"/>
                                      </p:to>
                                    </p:set>
                                    <p:anim calcmode="lin" valueType="num">
                                      <p:cBhvr additive="base">
                                        <p:cTn id="11" dur="500" fill="hold"/>
                                        <p:tgtEl>
                                          <p:spTgt spid="37891">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789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37891">
                                            <p:txEl>
                                              <p:pRg st="4" end="4"/>
                                            </p:txEl>
                                          </p:spTgt>
                                        </p:tgtEl>
                                        <p:attrNameLst>
                                          <p:attrName>style.visibility</p:attrName>
                                        </p:attrNameLst>
                                      </p:cBhvr>
                                      <p:to>
                                        <p:strVal val="visible"/>
                                      </p:to>
                                    </p:set>
                                    <p:anim calcmode="lin" valueType="num">
                                      <p:cBhvr additive="base">
                                        <p:cTn id="17" dur="500" fill="hold"/>
                                        <p:tgtEl>
                                          <p:spTgt spid="37891">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789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7891">
                                            <p:txEl>
                                              <p:pRg st="5" end="5"/>
                                            </p:txEl>
                                          </p:spTgt>
                                        </p:tgtEl>
                                        <p:attrNameLst>
                                          <p:attrName>style.visibility</p:attrName>
                                        </p:attrNameLst>
                                      </p:cBhvr>
                                      <p:to>
                                        <p:strVal val="visible"/>
                                      </p:to>
                                    </p:set>
                                    <p:anim calcmode="lin" valueType="num">
                                      <p:cBhvr additive="base">
                                        <p:cTn id="23" dur="500" fill="hold"/>
                                        <p:tgtEl>
                                          <p:spTgt spid="37891">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789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7891">
                                            <p:txEl>
                                              <p:pRg st="6" end="6"/>
                                            </p:txEl>
                                          </p:spTgt>
                                        </p:tgtEl>
                                        <p:attrNameLst>
                                          <p:attrName>style.visibility</p:attrName>
                                        </p:attrNameLst>
                                      </p:cBhvr>
                                      <p:to>
                                        <p:strVal val="visible"/>
                                      </p:to>
                                    </p:set>
                                    <p:anim calcmode="lin" valueType="num">
                                      <p:cBhvr additive="base">
                                        <p:cTn id="29" dur="500" fill="hold"/>
                                        <p:tgtEl>
                                          <p:spTgt spid="37891">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789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b="1" dirty="0"/>
              <a:t>Somatic Symptom and Related Disorders</a:t>
            </a:r>
          </a:p>
        </p:txBody>
      </p:sp>
      <p:sp>
        <p:nvSpPr>
          <p:cNvPr id="4099" name="Rectangle 3"/>
          <p:cNvSpPr>
            <a:spLocks noGrp="1" noChangeArrowheads="1"/>
          </p:cNvSpPr>
          <p:nvPr>
            <p:ph idx="1"/>
          </p:nvPr>
        </p:nvSpPr>
        <p:spPr/>
        <p:txBody>
          <a:bodyPr/>
          <a:lstStyle/>
          <a:p>
            <a:pPr eaLnBrk="1" hangingPunct="1"/>
            <a:r>
              <a:rPr lang="en-US" dirty="0"/>
              <a:t>Somatic Symptom Disorder</a:t>
            </a:r>
          </a:p>
          <a:p>
            <a:pPr lvl="1" eaLnBrk="1" hangingPunct="1"/>
            <a:r>
              <a:rPr lang="en-US" dirty="0"/>
              <a:t>Physical symptoms that prompt the sufferer to seek health care but remain unexplained after an appropriate evaluation </a:t>
            </a:r>
            <a:r>
              <a:rPr lang="en-US" sz="1800" dirty="0"/>
              <a:t>(Richardson and Engel, 2004)</a:t>
            </a:r>
          </a:p>
          <a:p>
            <a:pPr lvl="1" eaLnBrk="1" hangingPunct="1"/>
            <a:r>
              <a:rPr lang="en-US" sz="1800" dirty="0"/>
              <a:t>Specify: </a:t>
            </a:r>
          </a:p>
          <a:p>
            <a:pPr lvl="2"/>
            <a:r>
              <a:rPr lang="en-US" sz="1400" dirty="0"/>
              <a:t>With predominant pain</a:t>
            </a:r>
          </a:p>
          <a:p>
            <a:pPr lvl="2"/>
            <a:r>
              <a:rPr lang="en-US" sz="1400" dirty="0"/>
              <a:t>Persistent</a:t>
            </a:r>
          </a:p>
          <a:p>
            <a:pPr lvl="2"/>
            <a:r>
              <a:rPr lang="en-US" sz="1400" dirty="0"/>
              <a:t>Current severity: Mild, Moderate, Severe</a:t>
            </a:r>
          </a:p>
          <a:p>
            <a:pPr lvl="2"/>
            <a:endParaRPr lang="en-US" sz="1400" dirty="0"/>
          </a:p>
          <a:p>
            <a:pPr lvl="1" eaLnBrk="1" hangingPunct="1"/>
            <a:endParaRPr lang="en-US" sz="1800" dirty="0"/>
          </a:p>
          <a:p>
            <a:pPr lvl="1" eaLnBrk="1" hangingPunct="1"/>
            <a:endParaRPr lang="en-US" sz="1800" dirty="0"/>
          </a:p>
          <a:p>
            <a:pPr lvl="1" eaLnBrk="1" hangingPunct="1"/>
            <a:endParaRPr lang="en-US" sz="18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a:t>
            </a:fld>
            <a:endParaRPr lang="en-US" dirty="0"/>
          </a:p>
        </p:txBody>
      </p:sp>
    </p:spTree>
    <p:extLst>
      <p:ext uri="{BB962C8B-B14F-4D97-AF65-F5344CB8AC3E}">
        <p14:creationId xmlns:p14="http://schemas.microsoft.com/office/powerpoint/2010/main" val="8171544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09600" y="457200"/>
            <a:ext cx="10972800" cy="1143000"/>
          </a:xfrm>
        </p:spPr>
        <p:txBody>
          <a:bodyPr/>
          <a:lstStyle/>
          <a:p>
            <a:r>
              <a:rPr lang="en-US" b="1" dirty="0"/>
              <a:t>Somatic Symptom Disorder </a:t>
            </a:r>
            <a:br>
              <a:rPr lang="en-US" b="1" dirty="0"/>
            </a:br>
            <a:r>
              <a:rPr lang="en-US" b="1" dirty="0"/>
              <a:t>with Predominant Pain </a:t>
            </a:r>
          </a:p>
        </p:txBody>
      </p:sp>
      <p:sp>
        <p:nvSpPr>
          <p:cNvPr id="38915" name="Rectangle 3"/>
          <p:cNvSpPr>
            <a:spLocks noGrp="1" noChangeArrowheads="1"/>
          </p:cNvSpPr>
          <p:nvPr>
            <p:ph idx="1"/>
          </p:nvPr>
        </p:nvSpPr>
        <p:spPr>
          <a:xfrm>
            <a:off x="609600" y="1905001"/>
            <a:ext cx="10972800" cy="4525963"/>
          </a:xfrm>
        </p:spPr>
        <p:txBody>
          <a:bodyPr/>
          <a:lstStyle/>
          <a:p>
            <a:pPr eaLnBrk="1" hangingPunct="1"/>
            <a:r>
              <a:rPr lang="en-US" dirty="0"/>
              <a:t>Differential Diagnosis</a:t>
            </a:r>
          </a:p>
          <a:p>
            <a:pPr lvl="1" eaLnBrk="1" hangingPunct="1"/>
            <a:r>
              <a:rPr lang="en-US" dirty="0"/>
              <a:t>Purely physical pain</a:t>
            </a:r>
          </a:p>
          <a:p>
            <a:pPr lvl="1" eaLnBrk="1" hangingPunct="1"/>
            <a:r>
              <a:rPr lang="en-US" dirty="0"/>
              <a:t>Adjustment disorder</a:t>
            </a:r>
          </a:p>
          <a:p>
            <a:pPr lvl="1" eaLnBrk="1" hangingPunct="1"/>
            <a:r>
              <a:rPr lang="en-US" dirty="0"/>
              <a:t>Depression</a:t>
            </a:r>
          </a:p>
          <a:p>
            <a:pPr lvl="1" eaLnBrk="1" hangingPunct="1"/>
            <a:r>
              <a:rPr lang="en-US" dirty="0"/>
              <a:t>Other somatoform disorders</a:t>
            </a:r>
          </a:p>
          <a:p>
            <a:pPr lvl="1" eaLnBrk="1" hangingPunct="1"/>
            <a:r>
              <a:rPr lang="en-US" dirty="0"/>
              <a:t>Substance use disorders</a:t>
            </a:r>
          </a:p>
          <a:p>
            <a:pPr lvl="1" eaLnBrk="1" hangingPunct="1"/>
            <a:r>
              <a:rPr lang="en-US" dirty="0"/>
              <a:t>Malingering</a:t>
            </a:r>
          </a:p>
          <a:p>
            <a:pPr lvl="1" eaLnBrk="1" hangingPunct="1"/>
            <a:r>
              <a:rPr lang="en-US" dirty="0"/>
              <a:t>Factitious disorder</a:t>
            </a:r>
          </a:p>
          <a:p>
            <a:pPr marL="398463" lvl="1" indent="0" eaLnBrk="1" hangingPunct="1">
              <a:buNone/>
            </a:pPr>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40</a:t>
            </a:fld>
            <a:endParaRPr lang="en-US" dirty="0"/>
          </a:p>
        </p:txBody>
      </p:sp>
    </p:spTree>
    <p:extLst>
      <p:ext uri="{BB962C8B-B14F-4D97-AF65-F5344CB8AC3E}">
        <p14:creationId xmlns:p14="http://schemas.microsoft.com/office/powerpoint/2010/main" val="38825612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09600" y="457200"/>
            <a:ext cx="10972800" cy="1143000"/>
          </a:xfrm>
        </p:spPr>
        <p:txBody>
          <a:bodyPr/>
          <a:lstStyle/>
          <a:p>
            <a:r>
              <a:rPr lang="en-US" b="1" dirty="0"/>
              <a:t>Somatic Symptom Disorder </a:t>
            </a:r>
            <a:br>
              <a:rPr lang="en-US" b="1" dirty="0"/>
            </a:br>
            <a:r>
              <a:rPr lang="en-US" b="1" dirty="0"/>
              <a:t>with Predominant Pain </a:t>
            </a:r>
          </a:p>
        </p:txBody>
      </p:sp>
      <p:sp>
        <p:nvSpPr>
          <p:cNvPr id="39939" name="Rectangle 3"/>
          <p:cNvSpPr>
            <a:spLocks noGrp="1" noChangeArrowheads="1"/>
          </p:cNvSpPr>
          <p:nvPr>
            <p:ph idx="1"/>
          </p:nvPr>
        </p:nvSpPr>
        <p:spPr>
          <a:xfrm>
            <a:off x="609600" y="1752600"/>
            <a:ext cx="10972800" cy="4525963"/>
          </a:xfrm>
        </p:spPr>
        <p:txBody>
          <a:bodyPr/>
          <a:lstStyle/>
          <a:p>
            <a:pPr eaLnBrk="1" hangingPunct="1"/>
            <a:r>
              <a:rPr lang="en-US" dirty="0"/>
              <a:t>Treatment</a:t>
            </a:r>
          </a:p>
          <a:p>
            <a:pPr lvl="1" eaLnBrk="1" hangingPunct="1"/>
            <a:r>
              <a:rPr lang="en-US" sz="2400" dirty="0"/>
              <a:t>General</a:t>
            </a:r>
            <a:endParaRPr lang="en-US" sz="2000" dirty="0"/>
          </a:p>
          <a:p>
            <a:pPr lvl="2" eaLnBrk="1" hangingPunct="1"/>
            <a:r>
              <a:rPr lang="en-US" sz="2000" dirty="0"/>
              <a:t>Stress an understanding that the pain is real</a:t>
            </a:r>
          </a:p>
          <a:p>
            <a:pPr lvl="2" eaLnBrk="1" hangingPunct="1"/>
            <a:r>
              <a:rPr lang="en-US" sz="2000" dirty="0"/>
              <a:t>Goal is likely an improvement in functioning rather than a complete relief of pain</a:t>
            </a:r>
          </a:p>
          <a:p>
            <a:pPr lvl="1" eaLnBrk="1" hangingPunct="1"/>
            <a:r>
              <a:rPr lang="en-US" sz="2400" dirty="0"/>
              <a:t>Cognitive-behavioral therapy</a:t>
            </a:r>
            <a:endParaRPr lang="en-US" sz="2000" dirty="0"/>
          </a:p>
          <a:p>
            <a:pPr lvl="2" eaLnBrk="1" hangingPunct="1"/>
            <a:r>
              <a:rPr lang="en-US" sz="2000" dirty="0"/>
              <a:t>Relaxation therapy</a:t>
            </a:r>
          </a:p>
          <a:p>
            <a:pPr lvl="2" eaLnBrk="1" hangingPunct="1"/>
            <a:r>
              <a:rPr lang="en-US" sz="2000" dirty="0"/>
              <a:t>Biofeedback</a:t>
            </a:r>
          </a:p>
          <a:p>
            <a:pPr lvl="1" eaLnBrk="1" hangingPunct="1"/>
            <a:r>
              <a:rPr lang="en-US" sz="2400" dirty="0"/>
              <a:t>Hypnosis</a:t>
            </a:r>
          </a:p>
          <a:p>
            <a:pPr lvl="1" eaLnBrk="1" hangingPunct="1"/>
            <a:r>
              <a:rPr lang="en-US" sz="2400" dirty="0"/>
              <a:t>Pharmacotherapy</a:t>
            </a:r>
            <a:r>
              <a:rPr lang="en-US" dirty="0"/>
              <a:t> </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41</a:t>
            </a:fld>
            <a:endParaRPr lang="en-US" dirty="0"/>
          </a:p>
        </p:txBody>
      </p:sp>
    </p:spTree>
    <p:extLst>
      <p:ext uri="{BB962C8B-B14F-4D97-AF65-F5344CB8AC3E}">
        <p14:creationId xmlns:p14="http://schemas.microsoft.com/office/powerpoint/2010/main" val="1231611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9939">
                                            <p:txEl>
                                              <p:pRg st="4" end="4"/>
                                            </p:txEl>
                                          </p:spTgt>
                                        </p:tgtEl>
                                        <p:attrNameLst>
                                          <p:attrName>style.visibility</p:attrName>
                                        </p:attrNameLst>
                                      </p:cBhvr>
                                      <p:to>
                                        <p:strVal val="visible"/>
                                      </p:to>
                                    </p:set>
                                    <p:anim calcmode="lin" valueType="num">
                                      <p:cBhvr additive="base">
                                        <p:cTn id="7" dur="500" fill="hold"/>
                                        <p:tgtEl>
                                          <p:spTgt spid="39939">
                                            <p:txEl>
                                              <p:pRg st="4" end="4"/>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9939">
                                            <p:txEl>
                                              <p:pRg st="4" end="4"/>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9939">
                                            <p:txEl>
                                              <p:pRg st="5" end="5"/>
                                            </p:txEl>
                                          </p:spTgt>
                                        </p:tgtEl>
                                        <p:attrNameLst>
                                          <p:attrName>style.visibility</p:attrName>
                                        </p:attrNameLst>
                                      </p:cBhvr>
                                      <p:to>
                                        <p:strVal val="visible"/>
                                      </p:to>
                                    </p:set>
                                    <p:anim calcmode="lin" valueType="num">
                                      <p:cBhvr additive="base">
                                        <p:cTn id="11" dur="500" fill="hold"/>
                                        <p:tgtEl>
                                          <p:spTgt spid="39939">
                                            <p:txEl>
                                              <p:pRg st="5" end="5"/>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9939">
                                            <p:txEl>
                                              <p:pRg st="5" end="5"/>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9939">
                                            <p:txEl>
                                              <p:pRg st="6" end="6"/>
                                            </p:txEl>
                                          </p:spTgt>
                                        </p:tgtEl>
                                        <p:attrNameLst>
                                          <p:attrName>style.visibility</p:attrName>
                                        </p:attrNameLst>
                                      </p:cBhvr>
                                      <p:to>
                                        <p:strVal val="visible"/>
                                      </p:to>
                                    </p:set>
                                    <p:anim calcmode="lin" valueType="num">
                                      <p:cBhvr additive="base">
                                        <p:cTn id="15" dur="500" fill="hold"/>
                                        <p:tgtEl>
                                          <p:spTgt spid="39939">
                                            <p:txEl>
                                              <p:pRg st="6" end="6"/>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993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9939">
                                            <p:txEl>
                                              <p:pRg st="7" end="7"/>
                                            </p:txEl>
                                          </p:spTgt>
                                        </p:tgtEl>
                                        <p:attrNameLst>
                                          <p:attrName>style.visibility</p:attrName>
                                        </p:attrNameLst>
                                      </p:cBhvr>
                                      <p:to>
                                        <p:strVal val="visible"/>
                                      </p:to>
                                    </p:set>
                                    <p:anim calcmode="lin" valueType="num">
                                      <p:cBhvr additive="base">
                                        <p:cTn id="21" dur="500" fill="hold"/>
                                        <p:tgtEl>
                                          <p:spTgt spid="39939">
                                            <p:txEl>
                                              <p:pRg st="7" end="7"/>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9939">
                                            <p:txEl>
                                              <p:pRg st="7" end="7"/>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9939">
                                            <p:txEl>
                                              <p:pRg st="8" end="8"/>
                                            </p:txEl>
                                          </p:spTgt>
                                        </p:tgtEl>
                                        <p:attrNameLst>
                                          <p:attrName>style.visibility</p:attrName>
                                        </p:attrNameLst>
                                      </p:cBhvr>
                                      <p:to>
                                        <p:strVal val="visible"/>
                                      </p:to>
                                    </p:set>
                                    <p:anim calcmode="lin" valueType="num">
                                      <p:cBhvr additive="base">
                                        <p:cTn id="25" dur="500" fill="hold"/>
                                        <p:tgtEl>
                                          <p:spTgt spid="39939">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993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09600" y="533400"/>
            <a:ext cx="10972800" cy="1143000"/>
          </a:xfrm>
        </p:spPr>
        <p:txBody>
          <a:bodyPr/>
          <a:lstStyle/>
          <a:p>
            <a:r>
              <a:rPr lang="en-US" b="1" dirty="0"/>
              <a:t>Somatic Symptom Disorder </a:t>
            </a:r>
            <a:br>
              <a:rPr lang="en-US" b="1" dirty="0"/>
            </a:br>
            <a:r>
              <a:rPr lang="en-US" b="1" dirty="0"/>
              <a:t>with Predominant Pain </a:t>
            </a:r>
          </a:p>
        </p:txBody>
      </p:sp>
      <p:sp>
        <p:nvSpPr>
          <p:cNvPr id="40963" name="Rectangle 3"/>
          <p:cNvSpPr>
            <a:spLocks noGrp="1" noChangeArrowheads="1"/>
          </p:cNvSpPr>
          <p:nvPr>
            <p:ph idx="1"/>
          </p:nvPr>
        </p:nvSpPr>
        <p:spPr>
          <a:xfrm>
            <a:off x="609600" y="1828801"/>
            <a:ext cx="10972800" cy="4525963"/>
          </a:xfrm>
        </p:spPr>
        <p:txBody>
          <a:bodyPr/>
          <a:lstStyle/>
          <a:p>
            <a:pPr eaLnBrk="1" hangingPunct="1"/>
            <a:r>
              <a:rPr lang="en-US" dirty="0"/>
              <a:t>Prognosis</a:t>
            </a:r>
          </a:p>
          <a:p>
            <a:pPr lvl="1" eaLnBrk="1" hangingPunct="1"/>
            <a:r>
              <a:rPr lang="en-US" dirty="0"/>
              <a:t>Poor prognosis</a:t>
            </a:r>
          </a:p>
          <a:p>
            <a:pPr lvl="2" eaLnBrk="1" hangingPunct="1"/>
            <a:r>
              <a:rPr lang="en-US" dirty="0"/>
              <a:t>Pre-existing character pathology</a:t>
            </a:r>
          </a:p>
          <a:p>
            <a:pPr lvl="2" eaLnBrk="1" hangingPunct="1"/>
            <a:r>
              <a:rPr lang="en-US" dirty="0"/>
              <a:t>Pending litigation</a:t>
            </a:r>
          </a:p>
          <a:p>
            <a:pPr lvl="2" eaLnBrk="1" hangingPunct="1"/>
            <a:r>
              <a:rPr lang="en-US" dirty="0"/>
              <a:t>Use of addictive substances</a:t>
            </a:r>
          </a:p>
          <a:p>
            <a:pPr lvl="2" eaLnBrk="1" hangingPunct="1"/>
            <a:r>
              <a:rPr lang="en-US" dirty="0"/>
              <a:t>Prolonged history of pain complaints</a:t>
            </a:r>
          </a:p>
          <a:p>
            <a:pPr lvl="1" eaLnBrk="1" hangingPunct="1"/>
            <a:r>
              <a:rPr lang="en-US" dirty="0"/>
              <a:t>Good prognosis</a:t>
            </a:r>
          </a:p>
          <a:p>
            <a:pPr lvl="2" eaLnBrk="1" hangingPunct="1"/>
            <a:r>
              <a:rPr lang="en-US" dirty="0"/>
              <a:t>Resolution of litigation</a:t>
            </a:r>
          </a:p>
          <a:p>
            <a:pPr lvl="2" eaLnBrk="1" hangingPunct="1"/>
            <a:r>
              <a:rPr lang="en-US" dirty="0"/>
              <a:t>Prompt treatment</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42</a:t>
            </a:fld>
            <a:endParaRPr lang="en-US" dirty="0"/>
          </a:p>
        </p:txBody>
      </p:sp>
    </p:spTree>
    <p:extLst>
      <p:ext uri="{BB962C8B-B14F-4D97-AF65-F5344CB8AC3E}">
        <p14:creationId xmlns:p14="http://schemas.microsoft.com/office/powerpoint/2010/main" val="50999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0963">
                                            <p:txEl>
                                              <p:pRg st="2" end="2"/>
                                            </p:txEl>
                                          </p:spTgt>
                                        </p:tgtEl>
                                        <p:attrNameLst>
                                          <p:attrName>style.visibility</p:attrName>
                                        </p:attrNameLst>
                                      </p:cBhvr>
                                      <p:to>
                                        <p:strVal val="visible"/>
                                      </p:to>
                                    </p:set>
                                    <p:anim calcmode="lin" valueType="num">
                                      <p:cBhvr additive="base">
                                        <p:cTn id="7" dur="500" fill="hold"/>
                                        <p:tgtEl>
                                          <p:spTgt spid="4096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0963">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40963">
                                            <p:txEl>
                                              <p:pRg st="3" end="3"/>
                                            </p:txEl>
                                          </p:spTgt>
                                        </p:tgtEl>
                                        <p:attrNameLst>
                                          <p:attrName>style.visibility</p:attrName>
                                        </p:attrNameLst>
                                      </p:cBhvr>
                                      <p:to>
                                        <p:strVal val="visible"/>
                                      </p:to>
                                    </p:set>
                                    <p:anim calcmode="lin" valueType="num">
                                      <p:cBhvr additive="base">
                                        <p:cTn id="11" dur="500" fill="hold"/>
                                        <p:tgtEl>
                                          <p:spTgt spid="40963">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0963">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40963">
                                            <p:txEl>
                                              <p:pRg st="4" end="4"/>
                                            </p:txEl>
                                          </p:spTgt>
                                        </p:tgtEl>
                                        <p:attrNameLst>
                                          <p:attrName>style.visibility</p:attrName>
                                        </p:attrNameLst>
                                      </p:cBhvr>
                                      <p:to>
                                        <p:strVal val="visible"/>
                                      </p:to>
                                    </p:set>
                                    <p:anim calcmode="lin" valueType="num">
                                      <p:cBhvr additive="base">
                                        <p:cTn id="15" dur="500" fill="hold"/>
                                        <p:tgtEl>
                                          <p:spTgt spid="40963">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40963">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40963">
                                            <p:txEl>
                                              <p:pRg st="5" end="5"/>
                                            </p:txEl>
                                          </p:spTgt>
                                        </p:tgtEl>
                                        <p:attrNameLst>
                                          <p:attrName>style.visibility</p:attrName>
                                        </p:attrNameLst>
                                      </p:cBhvr>
                                      <p:to>
                                        <p:strVal val="visible"/>
                                      </p:to>
                                    </p:set>
                                    <p:anim calcmode="lin" valueType="num">
                                      <p:cBhvr additive="base">
                                        <p:cTn id="19" dur="500" fill="hold"/>
                                        <p:tgtEl>
                                          <p:spTgt spid="40963">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096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0963">
                                            <p:txEl>
                                              <p:pRg st="7" end="7"/>
                                            </p:txEl>
                                          </p:spTgt>
                                        </p:tgtEl>
                                        <p:attrNameLst>
                                          <p:attrName>style.visibility</p:attrName>
                                        </p:attrNameLst>
                                      </p:cBhvr>
                                      <p:to>
                                        <p:strVal val="visible"/>
                                      </p:to>
                                    </p:set>
                                    <p:anim calcmode="lin" valueType="num">
                                      <p:cBhvr additive="base">
                                        <p:cTn id="25" dur="500" fill="hold"/>
                                        <p:tgtEl>
                                          <p:spTgt spid="4096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63">
                                            <p:txEl>
                                              <p:pRg st="7" end="7"/>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0963">
                                            <p:txEl>
                                              <p:pRg st="8" end="8"/>
                                            </p:txEl>
                                          </p:spTgt>
                                        </p:tgtEl>
                                        <p:attrNameLst>
                                          <p:attrName>style.visibility</p:attrName>
                                        </p:attrNameLst>
                                      </p:cBhvr>
                                      <p:to>
                                        <p:strVal val="visible"/>
                                      </p:to>
                                    </p:set>
                                    <p:anim calcmode="lin" valueType="num">
                                      <p:cBhvr additive="base">
                                        <p:cTn id="29" dur="500" fill="hold"/>
                                        <p:tgtEl>
                                          <p:spTgt spid="40963">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096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b="1" dirty="0"/>
              <a:t>Illness Anxiety Disorder</a:t>
            </a:r>
          </a:p>
        </p:txBody>
      </p:sp>
      <p:sp>
        <p:nvSpPr>
          <p:cNvPr id="41987" name="Rectangle 3"/>
          <p:cNvSpPr>
            <a:spLocks noGrp="1" noChangeArrowheads="1"/>
          </p:cNvSpPr>
          <p:nvPr>
            <p:ph idx="1"/>
          </p:nvPr>
        </p:nvSpPr>
        <p:spPr/>
        <p:txBody>
          <a:bodyPr/>
          <a:lstStyle/>
          <a:p>
            <a:pPr eaLnBrk="1" hangingPunct="1"/>
            <a:r>
              <a:rPr lang="en-US" dirty="0"/>
              <a:t>Definition</a:t>
            </a:r>
          </a:p>
          <a:p>
            <a:pPr lvl="1" eaLnBrk="1" hangingPunct="1"/>
            <a:r>
              <a:rPr lang="en-US" sz="2400" dirty="0"/>
              <a:t>Preoccupation with fears of having a serious illness that does not respond to reassurance after appropriate medical work-up.</a:t>
            </a:r>
          </a:p>
          <a:p>
            <a:pPr eaLnBrk="1" hangingPunct="1"/>
            <a:r>
              <a:rPr lang="en-US" dirty="0"/>
              <a:t>Epidemiology</a:t>
            </a:r>
          </a:p>
          <a:p>
            <a:pPr lvl="1" eaLnBrk="1" hangingPunct="1"/>
            <a:r>
              <a:rPr lang="en-US" sz="2400" dirty="0"/>
              <a:t>General population: ??</a:t>
            </a:r>
          </a:p>
          <a:p>
            <a:pPr lvl="1" eaLnBrk="1" hangingPunct="1"/>
            <a:r>
              <a:rPr lang="en-US" sz="2400" dirty="0"/>
              <a:t>Medical clinic population: 4-6%</a:t>
            </a:r>
          </a:p>
          <a:p>
            <a:pPr lvl="1" eaLnBrk="1" hangingPunct="1"/>
            <a:r>
              <a:rPr lang="en-US" sz="2400" dirty="0"/>
              <a:t>Medical students: 3%</a:t>
            </a:r>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43</a:t>
            </a:fld>
            <a:endParaRPr lang="en-US" dirty="0"/>
          </a:p>
        </p:txBody>
      </p:sp>
    </p:spTree>
    <p:extLst>
      <p:ext uri="{BB962C8B-B14F-4D97-AF65-F5344CB8AC3E}">
        <p14:creationId xmlns:p14="http://schemas.microsoft.com/office/powerpoint/2010/main" val="3354217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1987">
                                            <p:txEl>
                                              <p:pRg st="1" end="1"/>
                                            </p:txEl>
                                          </p:spTgt>
                                        </p:tgtEl>
                                        <p:attrNameLst>
                                          <p:attrName>style.visibility</p:attrName>
                                        </p:attrNameLst>
                                      </p:cBhvr>
                                      <p:to>
                                        <p:strVal val="visible"/>
                                      </p:to>
                                    </p:set>
                                    <p:anim calcmode="lin" valueType="num">
                                      <p:cBhvr additive="base">
                                        <p:cTn id="7" dur="500" fill="hold"/>
                                        <p:tgtEl>
                                          <p:spTgt spid="4198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19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1987">
                                            <p:txEl>
                                              <p:pRg st="3" end="3"/>
                                            </p:txEl>
                                          </p:spTgt>
                                        </p:tgtEl>
                                        <p:attrNameLst>
                                          <p:attrName>style.visibility</p:attrName>
                                        </p:attrNameLst>
                                      </p:cBhvr>
                                      <p:to>
                                        <p:strVal val="visible"/>
                                      </p:to>
                                    </p:set>
                                    <p:anim calcmode="lin" valueType="num">
                                      <p:cBhvr additive="base">
                                        <p:cTn id="13" dur="500" fill="hold"/>
                                        <p:tgtEl>
                                          <p:spTgt spid="4198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1987">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1987">
                                            <p:txEl>
                                              <p:pRg st="4" end="4"/>
                                            </p:txEl>
                                          </p:spTgt>
                                        </p:tgtEl>
                                        <p:attrNameLst>
                                          <p:attrName>style.visibility</p:attrName>
                                        </p:attrNameLst>
                                      </p:cBhvr>
                                      <p:to>
                                        <p:strVal val="visible"/>
                                      </p:to>
                                    </p:set>
                                    <p:anim calcmode="lin" valueType="num">
                                      <p:cBhvr additive="base">
                                        <p:cTn id="17" dur="500" fill="hold"/>
                                        <p:tgtEl>
                                          <p:spTgt spid="41987">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1987">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1987">
                                            <p:txEl>
                                              <p:pRg st="5" end="5"/>
                                            </p:txEl>
                                          </p:spTgt>
                                        </p:tgtEl>
                                        <p:attrNameLst>
                                          <p:attrName>style.visibility</p:attrName>
                                        </p:attrNameLst>
                                      </p:cBhvr>
                                      <p:to>
                                        <p:strVal val="visible"/>
                                      </p:to>
                                    </p:set>
                                    <p:anim calcmode="lin" valueType="num">
                                      <p:cBhvr additive="base">
                                        <p:cTn id="21" dur="500" fill="hold"/>
                                        <p:tgtEl>
                                          <p:spTgt spid="41987">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198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10972800" cy="609600"/>
          </a:xfrm>
        </p:spPr>
        <p:txBody>
          <a:bodyPr/>
          <a:lstStyle/>
          <a:p>
            <a:r>
              <a:rPr lang="en-US" b="1" dirty="0"/>
              <a:t>Illness Anxiety Disorder</a:t>
            </a:r>
            <a:br>
              <a:rPr lang="en-US" b="1" dirty="0"/>
            </a:br>
            <a:r>
              <a:rPr lang="en-US" b="1" dirty="0"/>
              <a:t>Criteria</a:t>
            </a:r>
          </a:p>
        </p:txBody>
      </p:sp>
      <p:sp>
        <p:nvSpPr>
          <p:cNvPr id="3" name="Content Placeholder 2"/>
          <p:cNvSpPr>
            <a:spLocks noGrp="1"/>
          </p:cNvSpPr>
          <p:nvPr>
            <p:ph idx="1"/>
          </p:nvPr>
        </p:nvSpPr>
        <p:spPr>
          <a:xfrm>
            <a:off x="609600" y="1600200"/>
            <a:ext cx="11379200" cy="4800600"/>
          </a:xfrm>
        </p:spPr>
        <p:txBody>
          <a:bodyPr/>
          <a:lstStyle/>
          <a:p>
            <a:r>
              <a:rPr lang="en-US" sz="2200" dirty="0"/>
              <a:t>Preoccupation with having or acquiring a serious illness. </a:t>
            </a:r>
          </a:p>
          <a:p>
            <a:r>
              <a:rPr lang="en-US" sz="2200" dirty="0"/>
              <a:t>Somatic symptoms are not present or, if present, are only mild in intensity. </a:t>
            </a:r>
          </a:p>
          <a:p>
            <a:r>
              <a:rPr lang="en-US" sz="2200" dirty="0"/>
              <a:t>If another medical condition is present or there is a high risk for developing a medical condition the preoccupation is excessive. </a:t>
            </a:r>
          </a:p>
          <a:p>
            <a:r>
              <a:rPr lang="en-US" sz="2200" dirty="0"/>
              <a:t>There is a high level of anxiety about health.</a:t>
            </a:r>
          </a:p>
          <a:p>
            <a:r>
              <a:rPr lang="en-US" sz="2200" dirty="0"/>
              <a:t>The individual performs excessive health-related behaviors or exhibits maladaptive health-related avoidance.</a:t>
            </a:r>
          </a:p>
          <a:p>
            <a:r>
              <a:rPr lang="en-US" sz="2200" dirty="0"/>
              <a:t>Illness preoccupation has been present for &gt;6 months, but the specific illness that is feared may change.</a:t>
            </a:r>
          </a:p>
          <a:p>
            <a:r>
              <a:rPr lang="en-US" sz="2200" dirty="0"/>
              <a:t>The illness-related preoccupation is not better explained by another mental disorder.</a:t>
            </a:r>
          </a:p>
          <a:p>
            <a:endParaRPr lang="en-US" sz="22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44</a:t>
            </a:fld>
            <a:endParaRPr lang="en-US" dirty="0"/>
          </a:p>
        </p:txBody>
      </p:sp>
    </p:spTree>
    <p:extLst>
      <p:ext uri="{BB962C8B-B14F-4D97-AF65-F5344CB8AC3E}">
        <p14:creationId xmlns:p14="http://schemas.microsoft.com/office/powerpoint/2010/main" val="13339870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09600" y="381000"/>
            <a:ext cx="10972800" cy="1143000"/>
          </a:xfrm>
        </p:spPr>
        <p:txBody>
          <a:bodyPr/>
          <a:lstStyle/>
          <a:p>
            <a:r>
              <a:rPr lang="en-US" b="1" dirty="0"/>
              <a:t>Illness Anxiety Disorder</a:t>
            </a:r>
          </a:p>
        </p:txBody>
      </p:sp>
      <p:sp>
        <p:nvSpPr>
          <p:cNvPr id="43011" name="Rectangle 3"/>
          <p:cNvSpPr>
            <a:spLocks noGrp="1" noChangeArrowheads="1"/>
          </p:cNvSpPr>
          <p:nvPr>
            <p:ph idx="1"/>
          </p:nvPr>
        </p:nvSpPr>
        <p:spPr/>
        <p:txBody>
          <a:bodyPr/>
          <a:lstStyle/>
          <a:p>
            <a:pPr eaLnBrk="1" hangingPunct="1"/>
            <a:r>
              <a:rPr lang="en-US" dirty="0"/>
              <a:t>Clinical features</a:t>
            </a:r>
          </a:p>
          <a:p>
            <a:pPr lvl="1" eaLnBrk="1" hangingPunct="1"/>
            <a:r>
              <a:rPr lang="en-US" dirty="0"/>
              <a:t>Bodily preoccupation</a:t>
            </a:r>
          </a:p>
          <a:p>
            <a:pPr lvl="1" eaLnBrk="1" hangingPunct="1"/>
            <a:r>
              <a:rPr lang="en-US" dirty="0"/>
              <a:t>Disease phobia</a:t>
            </a:r>
          </a:p>
          <a:p>
            <a:pPr lvl="1" eaLnBrk="1" hangingPunct="1"/>
            <a:r>
              <a:rPr lang="en-US" dirty="0"/>
              <a:t>Disease conviction</a:t>
            </a:r>
          </a:p>
          <a:p>
            <a:pPr lvl="1" eaLnBrk="1" hangingPunct="1"/>
            <a:r>
              <a:rPr lang="en-US" dirty="0"/>
              <a:t>Onset in early adulthood</a:t>
            </a:r>
          </a:p>
          <a:p>
            <a:pPr lvl="1" eaLnBrk="1" hangingPunct="1"/>
            <a:r>
              <a:rPr lang="en-US" dirty="0"/>
              <a:t>Chronic with waxing and waning of symptoms </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45</a:t>
            </a:fld>
            <a:endParaRPr lang="en-US" dirty="0"/>
          </a:p>
        </p:txBody>
      </p:sp>
    </p:spTree>
    <p:extLst>
      <p:ext uri="{BB962C8B-B14F-4D97-AF65-F5344CB8AC3E}">
        <p14:creationId xmlns:p14="http://schemas.microsoft.com/office/powerpoint/2010/main" val="3552565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3011">
                                            <p:txEl>
                                              <p:pRg st="1" end="1"/>
                                            </p:txEl>
                                          </p:spTgt>
                                        </p:tgtEl>
                                        <p:attrNameLst>
                                          <p:attrName>style.visibility</p:attrName>
                                        </p:attrNameLst>
                                      </p:cBhvr>
                                      <p:to>
                                        <p:strVal val="visible"/>
                                      </p:to>
                                    </p:set>
                                    <p:anim calcmode="lin" valueType="num">
                                      <p:cBhvr additive="base">
                                        <p:cTn id="7" dur="500" fill="hold"/>
                                        <p:tgtEl>
                                          <p:spTgt spid="4301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30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43011">
                                            <p:txEl>
                                              <p:pRg st="2" end="2"/>
                                            </p:txEl>
                                          </p:spTgt>
                                        </p:tgtEl>
                                        <p:attrNameLst>
                                          <p:attrName>style.visibility</p:attrName>
                                        </p:attrNameLst>
                                      </p:cBhvr>
                                      <p:to>
                                        <p:strVal val="visible"/>
                                      </p:to>
                                    </p:set>
                                    <p:anim calcmode="lin" valueType="num">
                                      <p:cBhvr additive="base">
                                        <p:cTn id="13" dur="500" fill="hold"/>
                                        <p:tgtEl>
                                          <p:spTgt spid="4301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3011">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43011">
                                            <p:txEl>
                                              <p:pRg st="3" end="3"/>
                                            </p:txEl>
                                          </p:spTgt>
                                        </p:tgtEl>
                                        <p:attrNameLst>
                                          <p:attrName>style.visibility</p:attrName>
                                        </p:attrNameLst>
                                      </p:cBhvr>
                                      <p:to>
                                        <p:strVal val="visible"/>
                                      </p:to>
                                    </p:set>
                                    <p:anim calcmode="lin" valueType="num">
                                      <p:cBhvr additive="base">
                                        <p:cTn id="17" dur="500" fill="hold"/>
                                        <p:tgtEl>
                                          <p:spTgt spid="43011">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430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3011">
                                            <p:txEl>
                                              <p:pRg st="4" end="4"/>
                                            </p:txEl>
                                          </p:spTgt>
                                        </p:tgtEl>
                                        <p:attrNameLst>
                                          <p:attrName>style.visibility</p:attrName>
                                        </p:attrNameLst>
                                      </p:cBhvr>
                                      <p:to>
                                        <p:strVal val="visible"/>
                                      </p:to>
                                    </p:set>
                                    <p:anim calcmode="lin" valueType="num">
                                      <p:cBhvr additive="base">
                                        <p:cTn id="23" dur="500" fill="hold"/>
                                        <p:tgtEl>
                                          <p:spTgt spid="43011">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3011">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3011">
                                            <p:txEl>
                                              <p:pRg st="5" end="5"/>
                                            </p:txEl>
                                          </p:spTgt>
                                        </p:tgtEl>
                                        <p:attrNameLst>
                                          <p:attrName>style.visibility</p:attrName>
                                        </p:attrNameLst>
                                      </p:cBhvr>
                                      <p:to>
                                        <p:strVal val="visible"/>
                                      </p:to>
                                    </p:set>
                                    <p:anim calcmode="lin" valueType="num">
                                      <p:cBhvr additive="base">
                                        <p:cTn id="27" dur="500" fill="hold"/>
                                        <p:tgtEl>
                                          <p:spTgt spid="43011">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301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09600" y="381000"/>
            <a:ext cx="10972800" cy="1143000"/>
          </a:xfrm>
        </p:spPr>
        <p:txBody>
          <a:bodyPr/>
          <a:lstStyle/>
          <a:p>
            <a:r>
              <a:rPr lang="en-US" b="1" dirty="0"/>
              <a:t>Illness Anxiety Disorder</a:t>
            </a:r>
          </a:p>
        </p:txBody>
      </p:sp>
      <p:sp>
        <p:nvSpPr>
          <p:cNvPr id="44035" name="Rectangle 3"/>
          <p:cNvSpPr>
            <a:spLocks noGrp="1" noChangeArrowheads="1"/>
          </p:cNvSpPr>
          <p:nvPr>
            <p:ph idx="1"/>
          </p:nvPr>
        </p:nvSpPr>
        <p:spPr/>
        <p:txBody>
          <a:bodyPr/>
          <a:lstStyle/>
          <a:p>
            <a:pPr eaLnBrk="1" hangingPunct="1"/>
            <a:r>
              <a:rPr lang="en-US" sz="2800" dirty="0"/>
              <a:t>Etiologies</a:t>
            </a:r>
          </a:p>
          <a:p>
            <a:pPr lvl="1" eaLnBrk="1" hangingPunct="1"/>
            <a:r>
              <a:rPr lang="en-US" sz="2400" dirty="0"/>
              <a:t>Psychodynamic model</a:t>
            </a:r>
          </a:p>
          <a:p>
            <a:pPr lvl="2" eaLnBrk="1" hangingPunct="1"/>
            <a:r>
              <a:rPr lang="en-US" sz="2000" dirty="0"/>
              <a:t>Symptoms can be seen as a “defense against guilt”</a:t>
            </a:r>
          </a:p>
          <a:p>
            <a:pPr lvl="1" eaLnBrk="1" hangingPunct="1"/>
            <a:r>
              <a:rPr lang="en-US" sz="2400" dirty="0"/>
              <a:t>Cognitive-behavioral model</a:t>
            </a:r>
          </a:p>
          <a:p>
            <a:pPr lvl="2" eaLnBrk="1" hangingPunct="1"/>
            <a:r>
              <a:rPr lang="en-US" sz="2000" dirty="0"/>
              <a:t>Misinterpretation of harmless bodily symptoms</a:t>
            </a:r>
          </a:p>
          <a:p>
            <a:pPr lvl="2" eaLnBrk="1" hangingPunct="1"/>
            <a:r>
              <a:rPr lang="en-US" sz="2000" dirty="0"/>
              <a:t>“Better safe than sorry”</a:t>
            </a:r>
          </a:p>
          <a:p>
            <a:pPr lvl="1" eaLnBrk="1" hangingPunct="1"/>
            <a:r>
              <a:rPr lang="en-US" sz="2400" dirty="0"/>
              <a:t>Physiologic model</a:t>
            </a:r>
          </a:p>
          <a:p>
            <a:pPr lvl="2" eaLnBrk="1" hangingPunct="1"/>
            <a:r>
              <a:rPr lang="en-US" sz="2000" dirty="0"/>
              <a:t>Low thresholds for, and low tolerance of, physical symptoms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46</a:t>
            </a:fld>
            <a:endParaRPr lang="en-US" dirty="0"/>
          </a:p>
        </p:txBody>
      </p:sp>
    </p:spTree>
    <p:extLst>
      <p:ext uri="{BB962C8B-B14F-4D97-AF65-F5344CB8AC3E}">
        <p14:creationId xmlns:p14="http://schemas.microsoft.com/office/powerpoint/2010/main" val="3474212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4035">
                                            <p:txEl>
                                              <p:pRg st="3" end="3"/>
                                            </p:txEl>
                                          </p:spTgt>
                                        </p:tgtEl>
                                        <p:attrNameLst>
                                          <p:attrName>style.visibility</p:attrName>
                                        </p:attrNameLst>
                                      </p:cBhvr>
                                      <p:to>
                                        <p:strVal val="visible"/>
                                      </p:to>
                                    </p:set>
                                    <p:anim calcmode="lin" valueType="num">
                                      <p:cBhvr additive="base">
                                        <p:cTn id="7" dur="500" fill="hold"/>
                                        <p:tgtEl>
                                          <p:spTgt spid="44035">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035">
                                            <p:txEl>
                                              <p:pRg st="3" end="3"/>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44035">
                                            <p:txEl>
                                              <p:pRg st="4" end="4"/>
                                            </p:txEl>
                                          </p:spTgt>
                                        </p:tgtEl>
                                        <p:attrNameLst>
                                          <p:attrName>style.visibility</p:attrName>
                                        </p:attrNameLst>
                                      </p:cBhvr>
                                      <p:to>
                                        <p:strVal val="visible"/>
                                      </p:to>
                                    </p:set>
                                    <p:anim calcmode="lin" valueType="num">
                                      <p:cBhvr additive="base">
                                        <p:cTn id="11" dur="500" fill="hold"/>
                                        <p:tgtEl>
                                          <p:spTgt spid="44035">
                                            <p:txEl>
                                              <p:pRg st="4" end="4"/>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4035">
                                            <p:txEl>
                                              <p:pRg st="4" end="4"/>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44035">
                                            <p:txEl>
                                              <p:pRg st="5" end="5"/>
                                            </p:txEl>
                                          </p:spTgt>
                                        </p:tgtEl>
                                        <p:attrNameLst>
                                          <p:attrName>style.visibility</p:attrName>
                                        </p:attrNameLst>
                                      </p:cBhvr>
                                      <p:to>
                                        <p:strVal val="visible"/>
                                      </p:to>
                                    </p:set>
                                    <p:anim calcmode="lin" valueType="num">
                                      <p:cBhvr additive="base">
                                        <p:cTn id="15" dur="500" fill="hold"/>
                                        <p:tgtEl>
                                          <p:spTgt spid="44035">
                                            <p:txEl>
                                              <p:pRg st="5" end="5"/>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4403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4035">
                                            <p:txEl>
                                              <p:pRg st="6" end="6"/>
                                            </p:txEl>
                                          </p:spTgt>
                                        </p:tgtEl>
                                        <p:attrNameLst>
                                          <p:attrName>style.visibility</p:attrName>
                                        </p:attrNameLst>
                                      </p:cBhvr>
                                      <p:to>
                                        <p:strVal val="visible"/>
                                      </p:to>
                                    </p:set>
                                    <p:anim calcmode="lin" valueType="num">
                                      <p:cBhvr additive="base">
                                        <p:cTn id="21" dur="500" fill="hold"/>
                                        <p:tgtEl>
                                          <p:spTgt spid="44035">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4035">
                                            <p:txEl>
                                              <p:pRg st="6" end="6"/>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4035">
                                            <p:txEl>
                                              <p:pRg st="7" end="7"/>
                                            </p:txEl>
                                          </p:spTgt>
                                        </p:tgtEl>
                                        <p:attrNameLst>
                                          <p:attrName>style.visibility</p:attrName>
                                        </p:attrNameLst>
                                      </p:cBhvr>
                                      <p:to>
                                        <p:strVal val="visible"/>
                                      </p:to>
                                    </p:set>
                                    <p:anim calcmode="lin" valueType="num">
                                      <p:cBhvr additive="base">
                                        <p:cTn id="25" dur="500" fill="hold"/>
                                        <p:tgtEl>
                                          <p:spTgt spid="44035">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403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b="1" dirty="0"/>
              <a:t>Illness Anxiety Disorder</a:t>
            </a:r>
          </a:p>
        </p:txBody>
      </p:sp>
      <p:sp>
        <p:nvSpPr>
          <p:cNvPr id="45059" name="Rectangle 3"/>
          <p:cNvSpPr>
            <a:spLocks noGrp="1" noChangeArrowheads="1"/>
          </p:cNvSpPr>
          <p:nvPr>
            <p:ph idx="1"/>
          </p:nvPr>
        </p:nvSpPr>
        <p:spPr/>
        <p:txBody>
          <a:bodyPr/>
          <a:lstStyle/>
          <a:p>
            <a:pPr eaLnBrk="1" hangingPunct="1">
              <a:lnSpc>
                <a:spcPct val="90000"/>
              </a:lnSpc>
            </a:pPr>
            <a:r>
              <a:rPr lang="en-US" dirty="0"/>
              <a:t>Treatment</a:t>
            </a:r>
          </a:p>
          <a:p>
            <a:pPr lvl="1" eaLnBrk="1" hangingPunct="1">
              <a:lnSpc>
                <a:spcPct val="90000"/>
              </a:lnSpc>
            </a:pPr>
            <a:r>
              <a:rPr lang="en-US" dirty="0"/>
              <a:t>General aspects</a:t>
            </a:r>
          </a:p>
          <a:p>
            <a:pPr lvl="2" eaLnBrk="1" hangingPunct="1">
              <a:lnSpc>
                <a:spcPct val="90000"/>
              </a:lnSpc>
            </a:pPr>
            <a:r>
              <a:rPr lang="en-US" sz="2000" dirty="0"/>
              <a:t>Establishment of trust</a:t>
            </a:r>
          </a:p>
          <a:p>
            <a:pPr lvl="2" eaLnBrk="1" hangingPunct="1">
              <a:lnSpc>
                <a:spcPct val="90000"/>
              </a:lnSpc>
            </a:pPr>
            <a:r>
              <a:rPr lang="en-US" sz="2000" dirty="0"/>
              <a:t>History taking</a:t>
            </a:r>
          </a:p>
          <a:p>
            <a:pPr lvl="2" eaLnBrk="1" hangingPunct="1">
              <a:lnSpc>
                <a:spcPct val="90000"/>
              </a:lnSpc>
            </a:pPr>
            <a:r>
              <a:rPr lang="en-US" sz="2000" dirty="0"/>
              <a:t>Identification of stressors</a:t>
            </a:r>
          </a:p>
          <a:p>
            <a:pPr lvl="2" eaLnBrk="1" hangingPunct="1">
              <a:lnSpc>
                <a:spcPct val="90000"/>
              </a:lnSpc>
            </a:pPr>
            <a:r>
              <a:rPr lang="en-US" sz="2000" dirty="0"/>
              <a:t>Education</a:t>
            </a:r>
            <a:endParaRPr lang="en-US" dirty="0"/>
          </a:p>
          <a:p>
            <a:pPr lvl="1" eaLnBrk="1" hangingPunct="1">
              <a:lnSpc>
                <a:spcPct val="90000"/>
              </a:lnSpc>
            </a:pPr>
            <a:r>
              <a:rPr lang="en-US" dirty="0"/>
              <a:t>Cognitive-behavioral therapy</a:t>
            </a:r>
          </a:p>
          <a:p>
            <a:pPr lvl="1" eaLnBrk="1" hangingPunct="1">
              <a:lnSpc>
                <a:spcPct val="90000"/>
              </a:lnSpc>
            </a:pPr>
            <a:r>
              <a:rPr lang="en-US" dirty="0"/>
              <a:t>Supportive therapy</a:t>
            </a:r>
          </a:p>
          <a:p>
            <a:pPr lvl="1" eaLnBrk="1" hangingPunct="1">
              <a:lnSpc>
                <a:spcPct val="90000"/>
              </a:lnSpc>
            </a:pPr>
            <a:r>
              <a:rPr lang="en-US" dirty="0"/>
              <a:t>Pharmacotherapy</a:t>
            </a:r>
          </a:p>
          <a:p>
            <a:pPr lvl="2" eaLnBrk="1" hangingPunct="1">
              <a:lnSpc>
                <a:spcPct val="90000"/>
              </a:lnSpc>
            </a:pPr>
            <a:r>
              <a:rPr lang="en-US" dirty="0"/>
              <a:t>Serotonergic meds appear to most beneficial</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47</a:t>
            </a:fld>
            <a:endParaRPr lang="en-US" dirty="0"/>
          </a:p>
        </p:txBody>
      </p:sp>
    </p:spTree>
    <p:extLst>
      <p:ext uri="{BB962C8B-B14F-4D97-AF65-F5344CB8AC3E}">
        <p14:creationId xmlns:p14="http://schemas.microsoft.com/office/powerpoint/2010/main" val="3463112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5059">
                                            <p:txEl>
                                              <p:pRg st="6" end="6"/>
                                            </p:txEl>
                                          </p:spTgt>
                                        </p:tgtEl>
                                        <p:attrNameLst>
                                          <p:attrName>style.visibility</p:attrName>
                                        </p:attrNameLst>
                                      </p:cBhvr>
                                      <p:to>
                                        <p:strVal val="visible"/>
                                      </p:to>
                                    </p:set>
                                    <p:anim calcmode="lin" valueType="num">
                                      <p:cBhvr additive="base">
                                        <p:cTn id="7" dur="500" fill="hold"/>
                                        <p:tgtEl>
                                          <p:spTgt spid="45059">
                                            <p:txEl>
                                              <p:pRg st="6" end="6"/>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059">
                                            <p:txEl>
                                              <p:pRg st="6" end="6"/>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45059">
                                            <p:txEl>
                                              <p:pRg st="7" end="7"/>
                                            </p:txEl>
                                          </p:spTgt>
                                        </p:tgtEl>
                                        <p:attrNameLst>
                                          <p:attrName>style.visibility</p:attrName>
                                        </p:attrNameLst>
                                      </p:cBhvr>
                                      <p:to>
                                        <p:strVal val="visible"/>
                                      </p:to>
                                    </p:set>
                                    <p:anim calcmode="lin" valueType="num">
                                      <p:cBhvr additive="base">
                                        <p:cTn id="11" dur="500" fill="hold"/>
                                        <p:tgtEl>
                                          <p:spTgt spid="45059">
                                            <p:txEl>
                                              <p:pRg st="7" end="7"/>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505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5059">
                                            <p:txEl>
                                              <p:pRg st="8" end="8"/>
                                            </p:txEl>
                                          </p:spTgt>
                                        </p:tgtEl>
                                        <p:attrNameLst>
                                          <p:attrName>style.visibility</p:attrName>
                                        </p:attrNameLst>
                                      </p:cBhvr>
                                      <p:to>
                                        <p:strVal val="visible"/>
                                      </p:to>
                                    </p:set>
                                    <p:anim calcmode="lin" valueType="num">
                                      <p:cBhvr additive="base">
                                        <p:cTn id="17" dur="500" fill="hold"/>
                                        <p:tgtEl>
                                          <p:spTgt spid="45059">
                                            <p:txEl>
                                              <p:pRg st="8" end="8"/>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5059">
                                            <p:txEl>
                                              <p:pRg st="8" end="8"/>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5059">
                                            <p:txEl>
                                              <p:pRg st="9" end="9"/>
                                            </p:txEl>
                                          </p:spTgt>
                                        </p:tgtEl>
                                        <p:attrNameLst>
                                          <p:attrName>style.visibility</p:attrName>
                                        </p:attrNameLst>
                                      </p:cBhvr>
                                      <p:to>
                                        <p:strVal val="visible"/>
                                      </p:to>
                                    </p:set>
                                    <p:anim calcmode="lin" valueType="num">
                                      <p:cBhvr additive="base">
                                        <p:cTn id="21" dur="500" fill="hold"/>
                                        <p:tgtEl>
                                          <p:spTgt spid="45059">
                                            <p:txEl>
                                              <p:pRg st="9" end="9"/>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505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b="1" dirty="0"/>
              <a:t>Factitious Disorder</a:t>
            </a:r>
          </a:p>
        </p:txBody>
      </p:sp>
      <p:sp>
        <p:nvSpPr>
          <p:cNvPr id="51203" name="Rectangle 3"/>
          <p:cNvSpPr>
            <a:spLocks noGrp="1" noChangeArrowheads="1"/>
          </p:cNvSpPr>
          <p:nvPr>
            <p:ph idx="1"/>
          </p:nvPr>
        </p:nvSpPr>
        <p:spPr/>
        <p:txBody>
          <a:bodyPr/>
          <a:lstStyle/>
          <a:p>
            <a:pPr eaLnBrk="1" hangingPunct="1"/>
            <a:r>
              <a:rPr lang="en-US" dirty="0"/>
              <a:t>Definition</a:t>
            </a:r>
          </a:p>
          <a:p>
            <a:pPr lvl="1" eaLnBrk="1" hangingPunct="1"/>
            <a:r>
              <a:rPr lang="en-US" dirty="0"/>
              <a:t>Intentionally exaggerates or induces signs and symptoms of illness.</a:t>
            </a:r>
          </a:p>
          <a:p>
            <a:pPr lvl="1" eaLnBrk="1" hangingPunct="1"/>
            <a:r>
              <a:rPr lang="en-US" dirty="0"/>
              <a:t>Motivation is to assume the sick role</a:t>
            </a:r>
          </a:p>
          <a:p>
            <a:pPr lvl="1" eaLnBrk="1" hangingPunct="1"/>
            <a:r>
              <a:rPr lang="en-US" dirty="0"/>
              <a:t>Other incentives for the illness inducing behavior are absent</a:t>
            </a:r>
          </a:p>
          <a:p>
            <a:pPr lvl="1" eaLnBrk="1" hangingPunct="1"/>
            <a:endParaRPr lang="en-US" dirty="0"/>
          </a:p>
          <a:p>
            <a:r>
              <a:rPr lang="en-US" dirty="0"/>
              <a:t>Criteria</a:t>
            </a:r>
          </a:p>
          <a:p>
            <a:pPr lvl="1"/>
            <a:r>
              <a:rPr lang="en-US" dirty="0"/>
              <a:t>Falsification of physical or psychological signs or symptoms</a:t>
            </a:r>
          </a:p>
          <a:p>
            <a:pPr lvl="1"/>
            <a:r>
              <a:rPr lang="en-US" dirty="0"/>
              <a:t>Induction of injury or disease</a:t>
            </a:r>
          </a:p>
          <a:p>
            <a:pPr lvl="1"/>
            <a:r>
              <a:rPr lang="en-US" dirty="0"/>
              <a:t>Presents self as ill, impaired, or injured</a:t>
            </a:r>
          </a:p>
          <a:p>
            <a:pPr lvl="1"/>
            <a:r>
              <a:rPr lang="en-US" dirty="0"/>
              <a:t>Deceptive behavior in the absence of external rewards</a:t>
            </a:r>
          </a:p>
          <a:p>
            <a:pPr lvl="1"/>
            <a:r>
              <a:rPr lang="en-US" dirty="0"/>
              <a:t>Not better explained by a mental disorder</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48</a:t>
            </a:fld>
            <a:endParaRPr lang="en-US" dirty="0"/>
          </a:p>
        </p:txBody>
      </p:sp>
    </p:spTree>
    <p:extLst>
      <p:ext uri="{BB962C8B-B14F-4D97-AF65-F5344CB8AC3E}">
        <p14:creationId xmlns:p14="http://schemas.microsoft.com/office/powerpoint/2010/main" val="2352839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1203">
                                            <p:txEl>
                                              <p:pRg st="1" end="1"/>
                                            </p:txEl>
                                          </p:spTgt>
                                        </p:tgtEl>
                                        <p:attrNameLst>
                                          <p:attrName>style.visibility</p:attrName>
                                        </p:attrNameLst>
                                      </p:cBhvr>
                                      <p:to>
                                        <p:strVal val="visible"/>
                                      </p:to>
                                    </p:set>
                                    <p:anim calcmode="lin" valueType="num">
                                      <p:cBhvr additive="base">
                                        <p:cTn id="7" dur="500" fill="hold"/>
                                        <p:tgtEl>
                                          <p:spTgt spid="5120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1203">
                                            <p:txEl>
                                              <p:pRg st="2" end="2"/>
                                            </p:txEl>
                                          </p:spTgt>
                                        </p:tgtEl>
                                        <p:attrNameLst>
                                          <p:attrName>style.visibility</p:attrName>
                                        </p:attrNameLst>
                                      </p:cBhvr>
                                      <p:to>
                                        <p:strVal val="visible"/>
                                      </p:to>
                                    </p:set>
                                    <p:anim calcmode="lin" valueType="num">
                                      <p:cBhvr additive="base">
                                        <p:cTn id="13" dur="500" fill="hold"/>
                                        <p:tgtEl>
                                          <p:spTgt spid="5120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1203">
                                            <p:txEl>
                                              <p:pRg st="3" end="3"/>
                                            </p:txEl>
                                          </p:spTgt>
                                        </p:tgtEl>
                                        <p:attrNameLst>
                                          <p:attrName>style.visibility</p:attrName>
                                        </p:attrNameLst>
                                      </p:cBhvr>
                                      <p:to>
                                        <p:strVal val="visible"/>
                                      </p:to>
                                    </p:set>
                                    <p:anim calcmode="lin" valueType="num">
                                      <p:cBhvr additive="base">
                                        <p:cTn id="19" dur="500" fill="hold"/>
                                        <p:tgtEl>
                                          <p:spTgt spid="5120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1203">
                                            <p:txEl>
                                              <p:pRg st="5" end="5"/>
                                            </p:txEl>
                                          </p:spTgt>
                                        </p:tgtEl>
                                        <p:attrNameLst>
                                          <p:attrName>style.visibility</p:attrName>
                                        </p:attrNameLst>
                                      </p:cBhvr>
                                      <p:to>
                                        <p:strVal val="visible"/>
                                      </p:to>
                                    </p:set>
                                    <p:anim calcmode="lin" valueType="num">
                                      <p:cBhvr additive="base">
                                        <p:cTn id="25" dur="500" fill="hold"/>
                                        <p:tgtEl>
                                          <p:spTgt spid="5120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120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1203">
                                            <p:txEl>
                                              <p:pRg st="6" end="6"/>
                                            </p:txEl>
                                          </p:spTgt>
                                        </p:tgtEl>
                                        <p:attrNameLst>
                                          <p:attrName>style.visibility</p:attrName>
                                        </p:attrNameLst>
                                      </p:cBhvr>
                                      <p:to>
                                        <p:strVal val="visible"/>
                                      </p:to>
                                    </p:set>
                                    <p:anim calcmode="lin" valueType="num">
                                      <p:cBhvr additive="base">
                                        <p:cTn id="31" dur="500" fill="hold"/>
                                        <p:tgtEl>
                                          <p:spTgt spid="5120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120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1203">
                                            <p:txEl>
                                              <p:pRg st="7" end="7"/>
                                            </p:txEl>
                                          </p:spTgt>
                                        </p:tgtEl>
                                        <p:attrNameLst>
                                          <p:attrName>style.visibility</p:attrName>
                                        </p:attrNameLst>
                                      </p:cBhvr>
                                      <p:to>
                                        <p:strVal val="visible"/>
                                      </p:to>
                                    </p:set>
                                    <p:anim calcmode="lin" valueType="num">
                                      <p:cBhvr additive="base">
                                        <p:cTn id="37" dur="500" fill="hold"/>
                                        <p:tgtEl>
                                          <p:spTgt spid="5120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120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1203">
                                            <p:txEl>
                                              <p:pRg st="8" end="8"/>
                                            </p:txEl>
                                          </p:spTgt>
                                        </p:tgtEl>
                                        <p:attrNameLst>
                                          <p:attrName>style.visibility</p:attrName>
                                        </p:attrNameLst>
                                      </p:cBhvr>
                                      <p:to>
                                        <p:strVal val="visible"/>
                                      </p:to>
                                    </p:set>
                                    <p:anim calcmode="lin" valueType="num">
                                      <p:cBhvr additive="base">
                                        <p:cTn id="43" dur="500" fill="hold"/>
                                        <p:tgtEl>
                                          <p:spTgt spid="5120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120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1203">
                                            <p:txEl>
                                              <p:pRg st="9" end="9"/>
                                            </p:txEl>
                                          </p:spTgt>
                                        </p:tgtEl>
                                        <p:attrNameLst>
                                          <p:attrName>style.visibility</p:attrName>
                                        </p:attrNameLst>
                                      </p:cBhvr>
                                      <p:to>
                                        <p:strVal val="visible"/>
                                      </p:to>
                                    </p:set>
                                    <p:anim calcmode="lin" valueType="num">
                                      <p:cBhvr additive="base">
                                        <p:cTn id="49" dur="500" fill="hold"/>
                                        <p:tgtEl>
                                          <p:spTgt spid="5120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120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1203">
                                            <p:txEl>
                                              <p:pRg st="10" end="10"/>
                                            </p:txEl>
                                          </p:spTgt>
                                        </p:tgtEl>
                                        <p:attrNameLst>
                                          <p:attrName>style.visibility</p:attrName>
                                        </p:attrNameLst>
                                      </p:cBhvr>
                                      <p:to>
                                        <p:strVal val="visible"/>
                                      </p:to>
                                    </p:set>
                                    <p:anim calcmode="lin" valueType="num">
                                      <p:cBhvr additive="base">
                                        <p:cTn id="55" dur="500" fill="hold"/>
                                        <p:tgtEl>
                                          <p:spTgt spid="5120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120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Factitious Disorder</a:t>
            </a:r>
          </a:p>
        </p:txBody>
      </p:sp>
      <p:sp>
        <p:nvSpPr>
          <p:cNvPr id="3" name="Content Placeholder 2"/>
          <p:cNvSpPr>
            <a:spLocks noGrp="1"/>
          </p:cNvSpPr>
          <p:nvPr>
            <p:ph idx="1"/>
          </p:nvPr>
        </p:nvSpPr>
        <p:spPr/>
        <p:txBody>
          <a:bodyPr/>
          <a:lstStyle/>
          <a:p>
            <a:r>
              <a:rPr lang="en-US" dirty="0"/>
              <a:t>Specify Source </a:t>
            </a:r>
          </a:p>
          <a:p>
            <a:pPr lvl="1"/>
            <a:r>
              <a:rPr lang="en-US" dirty="0"/>
              <a:t>Imposed on Self</a:t>
            </a:r>
          </a:p>
          <a:p>
            <a:pPr lvl="1"/>
            <a:r>
              <a:rPr lang="en-US" dirty="0"/>
              <a:t>Imposed on Another (the perpetrator, not the victim, receives the dx)</a:t>
            </a:r>
          </a:p>
          <a:p>
            <a:pPr lvl="1"/>
            <a:endParaRPr lang="en-US" dirty="0"/>
          </a:p>
          <a:p>
            <a:r>
              <a:rPr lang="en-US" dirty="0"/>
              <a:t>Specify Course</a:t>
            </a:r>
          </a:p>
          <a:p>
            <a:pPr lvl="1"/>
            <a:r>
              <a:rPr lang="en-US" dirty="0"/>
              <a:t>Single Episode</a:t>
            </a:r>
          </a:p>
          <a:p>
            <a:pPr lvl="1"/>
            <a:r>
              <a:rPr lang="en-US" dirty="0"/>
              <a:t>Recurrent Episodes (2+ events)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49</a:t>
            </a:fld>
            <a:endParaRPr lang="en-US" dirty="0"/>
          </a:p>
        </p:txBody>
      </p:sp>
    </p:spTree>
    <p:extLst>
      <p:ext uri="{BB962C8B-B14F-4D97-AF65-F5344CB8AC3E}">
        <p14:creationId xmlns:p14="http://schemas.microsoft.com/office/powerpoint/2010/main" val="2566152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b="1" dirty="0"/>
              <a:t>Somatic Symptom and Related Disorders</a:t>
            </a:r>
          </a:p>
        </p:txBody>
      </p:sp>
      <p:sp>
        <p:nvSpPr>
          <p:cNvPr id="6147" name="Rectangle 3"/>
          <p:cNvSpPr>
            <a:spLocks noGrp="1" noChangeArrowheads="1"/>
          </p:cNvSpPr>
          <p:nvPr>
            <p:ph idx="1"/>
          </p:nvPr>
        </p:nvSpPr>
        <p:spPr/>
        <p:txBody>
          <a:bodyPr/>
          <a:lstStyle/>
          <a:p>
            <a:r>
              <a:rPr lang="en-US" sz="2800" dirty="0"/>
              <a:t>Somatic Symptom Disorder – One syndrome or many?</a:t>
            </a:r>
          </a:p>
          <a:p>
            <a:pPr lvl="1" eaLnBrk="1" hangingPunct="1"/>
            <a:r>
              <a:rPr lang="en-US" sz="2400" dirty="0"/>
              <a:t>Some authors have suggested that the precise diagnosis given depends more on the diagnosing physician’s specialty than on any actual differences between the syndromes</a:t>
            </a:r>
          </a:p>
          <a:p>
            <a:pPr lvl="1" eaLnBrk="1" hangingPunct="1"/>
            <a:r>
              <a:rPr lang="en-US" sz="2400" dirty="0"/>
              <a:t>Categorization</a:t>
            </a:r>
            <a:endParaRPr lang="en-US" sz="1600" dirty="0"/>
          </a:p>
          <a:p>
            <a:pPr lvl="2" eaLnBrk="1" hangingPunct="1"/>
            <a:r>
              <a:rPr lang="en-US" sz="2000" dirty="0"/>
              <a:t>Psychiatric </a:t>
            </a:r>
            <a:r>
              <a:rPr lang="mr-IN" sz="2000" dirty="0"/>
              <a:t>–</a:t>
            </a:r>
            <a:r>
              <a:rPr lang="en-US" sz="2000" dirty="0"/>
              <a:t> derived from primary psychiatric etiology (i.e. an anxiety disorder)</a:t>
            </a:r>
          </a:p>
          <a:p>
            <a:pPr lvl="2" eaLnBrk="1" hangingPunct="1"/>
            <a:r>
              <a:rPr lang="en-US" sz="2000" dirty="0"/>
              <a:t>Hypothetical syndromes based on diagnostic criteria</a:t>
            </a:r>
          </a:p>
          <a:p>
            <a:pPr lvl="2" eaLnBrk="1" hangingPunct="1"/>
            <a:r>
              <a:rPr lang="en-US" sz="2000" dirty="0"/>
              <a:t>Social </a:t>
            </a:r>
            <a:r>
              <a:rPr lang="mr-IN" sz="2000" dirty="0"/>
              <a:t>–</a:t>
            </a:r>
            <a:r>
              <a:rPr lang="en-US" sz="2000" dirty="0"/>
              <a:t> derived from past trauma, exposure, or cultural differences in expression</a:t>
            </a:r>
          </a:p>
          <a:p>
            <a:pPr lvl="1" eaLnBrk="1" hangingPunct="1"/>
            <a:endParaRPr lang="en-US" sz="24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a:t>
            </a:fld>
            <a:endParaRPr lang="en-US" dirty="0"/>
          </a:p>
        </p:txBody>
      </p:sp>
    </p:spTree>
    <p:extLst>
      <p:ext uri="{BB962C8B-B14F-4D97-AF65-F5344CB8AC3E}">
        <p14:creationId xmlns:p14="http://schemas.microsoft.com/office/powerpoint/2010/main" val="3469051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3" end="3"/>
                                            </p:txEl>
                                          </p:spTgt>
                                        </p:tgtEl>
                                        <p:attrNameLst>
                                          <p:attrName>style.visibility</p:attrName>
                                        </p:attrNameLst>
                                      </p:cBhvr>
                                      <p:to>
                                        <p:strVal val="visible"/>
                                      </p:to>
                                    </p:set>
                                    <p:anim calcmode="lin" valueType="num">
                                      <p:cBhvr additive="base">
                                        <p:cTn id="7"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147">
                                            <p:txEl>
                                              <p:pRg st="4" end="4"/>
                                            </p:txEl>
                                          </p:spTgt>
                                        </p:tgtEl>
                                        <p:attrNameLst>
                                          <p:attrName>style.visibility</p:attrName>
                                        </p:attrNameLst>
                                      </p:cBhvr>
                                      <p:to>
                                        <p:strVal val="visible"/>
                                      </p:to>
                                    </p:set>
                                    <p:anim calcmode="lin" valueType="num">
                                      <p:cBhvr additive="base">
                                        <p:cTn id="11"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147">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147">
                                            <p:txEl>
                                              <p:pRg st="5" end="5"/>
                                            </p:txEl>
                                          </p:spTgt>
                                        </p:tgtEl>
                                        <p:attrNameLst>
                                          <p:attrName>style.visibility</p:attrName>
                                        </p:attrNameLst>
                                      </p:cBhvr>
                                      <p:to>
                                        <p:strVal val="visible"/>
                                      </p:to>
                                    </p:set>
                                    <p:anim calcmode="lin" valueType="num">
                                      <p:cBhvr additive="base">
                                        <p:cTn id="15" dur="500" fill="hold"/>
                                        <p:tgtEl>
                                          <p:spTgt spid="6147">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14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b="1" dirty="0"/>
              <a:t>Factitious Disorder</a:t>
            </a:r>
          </a:p>
        </p:txBody>
      </p:sp>
      <p:sp>
        <p:nvSpPr>
          <p:cNvPr id="52227" name="Rectangle 3"/>
          <p:cNvSpPr>
            <a:spLocks noGrp="1" noChangeArrowheads="1"/>
          </p:cNvSpPr>
          <p:nvPr>
            <p:ph idx="1"/>
          </p:nvPr>
        </p:nvSpPr>
        <p:spPr/>
        <p:txBody>
          <a:bodyPr/>
          <a:lstStyle/>
          <a:p>
            <a:pPr eaLnBrk="1" hangingPunct="1"/>
            <a:r>
              <a:rPr lang="en-US" dirty="0"/>
              <a:t>Epidemiology</a:t>
            </a:r>
          </a:p>
          <a:p>
            <a:pPr lvl="1" eaLnBrk="1" hangingPunct="1"/>
            <a:r>
              <a:rPr lang="en-US" dirty="0"/>
              <a:t>Prevalence in general population is unknown</a:t>
            </a:r>
          </a:p>
          <a:p>
            <a:pPr lvl="1" eaLnBrk="1" hangingPunct="1"/>
            <a:r>
              <a:rPr lang="en-US" dirty="0"/>
              <a:t>Diagnosed in about 1% of patients seen in psychiatric consultation in general hospitals</a:t>
            </a:r>
          </a:p>
          <a:p>
            <a:pPr lvl="2" eaLnBrk="1" hangingPunct="1"/>
            <a:r>
              <a:rPr lang="en-US" dirty="0"/>
              <a:t>Likely higher in referral centers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50</a:t>
            </a:fld>
            <a:endParaRPr lang="en-US" dirty="0"/>
          </a:p>
        </p:txBody>
      </p:sp>
    </p:spTree>
    <p:extLst>
      <p:ext uri="{BB962C8B-B14F-4D97-AF65-F5344CB8AC3E}">
        <p14:creationId xmlns:p14="http://schemas.microsoft.com/office/powerpoint/2010/main" val="6317598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b="1" dirty="0"/>
              <a:t>Factitious Disorder</a:t>
            </a:r>
          </a:p>
        </p:txBody>
      </p:sp>
      <p:sp>
        <p:nvSpPr>
          <p:cNvPr id="53251" name="Rectangle 3"/>
          <p:cNvSpPr>
            <a:spLocks noGrp="1" noChangeArrowheads="1"/>
          </p:cNvSpPr>
          <p:nvPr>
            <p:ph idx="1"/>
          </p:nvPr>
        </p:nvSpPr>
        <p:spPr/>
        <p:txBody>
          <a:bodyPr/>
          <a:lstStyle/>
          <a:p>
            <a:pPr eaLnBrk="1" hangingPunct="1"/>
            <a:r>
              <a:rPr lang="en-US" dirty="0"/>
              <a:t>Postulated Etiologies</a:t>
            </a:r>
          </a:p>
          <a:p>
            <a:pPr lvl="1" eaLnBrk="1" hangingPunct="1"/>
            <a:r>
              <a:rPr lang="en-US" dirty="0"/>
              <a:t>Little data is available since these patient resist psychiatric intervention.</a:t>
            </a:r>
          </a:p>
          <a:p>
            <a:pPr lvl="1" eaLnBrk="1" hangingPunct="1"/>
            <a:r>
              <a:rPr lang="en-US" dirty="0"/>
              <a:t>Many patients suffered childhood abuse resulting in frequent hospitalizations</a:t>
            </a:r>
          </a:p>
          <a:p>
            <a:pPr lvl="2" eaLnBrk="1" hangingPunct="1"/>
            <a:r>
              <a:rPr lang="en-US" dirty="0"/>
              <a:t>Hospitals viewed as safe</a:t>
            </a:r>
          </a:p>
          <a:p>
            <a:pPr lvl="1" eaLnBrk="1" hangingPunct="1"/>
            <a:r>
              <a:rPr lang="en-US" dirty="0"/>
              <a:t>Self-enhancement model</a:t>
            </a:r>
          </a:p>
          <a:p>
            <a:pPr lvl="2" eaLnBrk="1" hangingPunct="1"/>
            <a:r>
              <a:rPr lang="en-US" dirty="0"/>
              <a:t>Factitious disorder may be a means of increasing or protecting self-esteem</a:t>
            </a:r>
          </a:p>
          <a:p>
            <a:pPr lvl="2" eaLnBrk="1" hangingPunct="1"/>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51</a:t>
            </a:fld>
            <a:endParaRPr lang="en-US" dirty="0"/>
          </a:p>
        </p:txBody>
      </p:sp>
    </p:spTree>
    <p:extLst>
      <p:ext uri="{BB962C8B-B14F-4D97-AF65-F5344CB8AC3E}">
        <p14:creationId xmlns:p14="http://schemas.microsoft.com/office/powerpoint/2010/main" val="3940932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3251">
                                            <p:txEl>
                                              <p:pRg st="2" end="2"/>
                                            </p:txEl>
                                          </p:spTgt>
                                        </p:tgtEl>
                                        <p:attrNameLst>
                                          <p:attrName>style.visibility</p:attrName>
                                        </p:attrNameLst>
                                      </p:cBhvr>
                                      <p:to>
                                        <p:strVal val="visible"/>
                                      </p:to>
                                    </p:set>
                                    <p:anim calcmode="lin" valueType="num">
                                      <p:cBhvr additive="base">
                                        <p:cTn id="7" dur="500" fill="hold"/>
                                        <p:tgtEl>
                                          <p:spTgt spid="5325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251">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3251">
                                            <p:txEl>
                                              <p:pRg st="3" end="3"/>
                                            </p:txEl>
                                          </p:spTgt>
                                        </p:tgtEl>
                                        <p:attrNameLst>
                                          <p:attrName>style.visibility</p:attrName>
                                        </p:attrNameLst>
                                      </p:cBhvr>
                                      <p:to>
                                        <p:strVal val="visible"/>
                                      </p:to>
                                    </p:set>
                                    <p:anim calcmode="lin" valueType="num">
                                      <p:cBhvr additive="base">
                                        <p:cTn id="11" dur="500" fill="hold"/>
                                        <p:tgtEl>
                                          <p:spTgt spid="53251">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32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3251">
                                            <p:txEl>
                                              <p:pRg st="4" end="4"/>
                                            </p:txEl>
                                          </p:spTgt>
                                        </p:tgtEl>
                                        <p:attrNameLst>
                                          <p:attrName>style.visibility</p:attrName>
                                        </p:attrNameLst>
                                      </p:cBhvr>
                                      <p:to>
                                        <p:strVal val="visible"/>
                                      </p:to>
                                    </p:set>
                                    <p:anim calcmode="lin" valueType="num">
                                      <p:cBhvr additive="base">
                                        <p:cTn id="17" dur="500" fill="hold"/>
                                        <p:tgtEl>
                                          <p:spTgt spid="53251">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3251">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3251">
                                            <p:txEl>
                                              <p:pRg st="5" end="5"/>
                                            </p:txEl>
                                          </p:spTgt>
                                        </p:tgtEl>
                                        <p:attrNameLst>
                                          <p:attrName>style.visibility</p:attrName>
                                        </p:attrNameLst>
                                      </p:cBhvr>
                                      <p:to>
                                        <p:strVal val="visible"/>
                                      </p:to>
                                    </p:set>
                                    <p:anim calcmode="lin" valueType="num">
                                      <p:cBhvr additive="base">
                                        <p:cTn id="21" dur="500" fill="hold"/>
                                        <p:tgtEl>
                                          <p:spTgt spid="53251">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325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b="1" dirty="0"/>
              <a:t>Factitious Disorder</a:t>
            </a:r>
          </a:p>
        </p:txBody>
      </p:sp>
      <p:sp>
        <p:nvSpPr>
          <p:cNvPr id="54275" name="Rectangle 3"/>
          <p:cNvSpPr>
            <a:spLocks noGrp="1" noChangeArrowheads="1"/>
          </p:cNvSpPr>
          <p:nvPr>
            <p:ph idx="1"/>
          </p:nvPr>
        </p:nvSpPr>
        <p:spPr/>
        <p:txBody>
          <a:bodyPr/>
          <a:lstStyle/>
          <a:p>
            <a:pPr eaLnBrk="1" hangingPunct="1">
              <a:lnSpc>
                <a:spcPct val="90000"/>
              </a:lnSpc>
            </a:pPr>
            <a:r>
              <a:rPr lang="en-US" sz="2800" dirty="0"/>
              <a:t>Continuum of severity</a:t>
            </a:r>
          </a:p>
          <a:p>
            <a:pPr lvl="1" eaLnBrk="1" hangingPunct="1">
              <a:lnSpc>
                <a:spcPct val="90000"/>
              </a:lnSpc>
            </a:pPr>
            <a:r>
              <a:rPr lang="en-US" sz="2400" dirty="0"/>
              <a:t>Munchausen syndrome</a:t>
            </a:r>
          </a:p>
          <a:p>
            <a:pPr lvl="2" eaLnBrk="1" hangingPunct="1">
              <a:lnSpc>
                <a:spcPct val="90000"/>
              </a:lnSpc>
            </a:pPr>
            <a:r>
              <a:rPr lang="en-US" sz="2000" dirty="0"/>
              <a:t>10% of factitious disorder patients</a:t>
            </a:r>
          </a:p>
          <a:p>
            <a:pPr lvl="2" eaLnBrk="1" hangingPunct="1">
              <a:lnSpc>
                <a:spcPct val="90000"/>
              </a:lnSpc>
            </a:pPr>
            <a:r>
              <a:rPr lang="en-US" sz="2000" dirty="0"/>
              <a:t>Severe and chronic factitious disorder</a:t>
            </a:r>
          </a:p>
          <a:p>
            <a:pPr lvl="2" eaLnBrk="1" hangingPunct="1">
              <a:lnSpc>
                <a:spcPct val="90000"/>
              </a:lnSpc>
            </a:pPr>
            <a:r>
              <a:rPr lang="en-US" sz="2000" dirty="0"/>
              <a:t>Pseudologia fantastica</a:t>
            </a:r>
          </a:p>
          <a:p>
            <a:pPr lvl="1" eaLnBrk="1" hangingPunct="1">
              <a:lnSpc>
                <a:spcPct val="90000"/>
              </a:lnSpc>
            </a:pPr>
            <a:r>
              <a:rPr lang="en-US" sz="2400" dirty="0"/>
              <a:t>Factitious disorder by proxy</a:t>
            </a:r>
          </a:p>
          <a:p>
            <a:pPr lvl="2" eaLnBrk="1" hangingPunct="1">
              <a:lnSpc>
                <a:spcPct val="90000"/>
              </a:lnSpc>
            </a:pPr>
            <a:r>
              <a:rPr lang="en-US" sz="2000" dirty="0"/>
              <a:t>A person intentionally produces physical signs or symptoms in another person under the first person’s care</a:t>
            </a:r>
          </a:p>
          <a:p>
            <a:pPr lvl="1" eaLnBrk="1" hangingPunct="1">
              <a:lnSpc>
                <a:spcPct val="90000"/>
              </a:lnSpc>
            </a:pPr>
            <a:r>
              <a:rPr lang="en-US" sz="2400" dirty="0"/>
              <a:t>Ganser’s syndrome</a:t>
            </a:r>
          </a:p>
          <a:p>
            <a:pPr lvl="2" eaLnBrk="1" hangingPunct="1">
              <a:lnSpc>
                <a:spcPct val="90000"/>
              </a:lnSpc>
            </a:pPr>
            <a:r>
              <a:rPr lang="en-US" sz="2000" dirty="0"/>
              <a:t>Characterized by the use of approximate answers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52</a:t>
            </a:fld>
            <a:endParaRPr lang="en-US" dirty="0"/>
          </a:p>
        </p:txBody>
      </p:sp>
    </p:spTree>
    <p:extLst>
      <p:ext uri="{BB962C8B-B14F-4D97-AF65-F5344CB8AC3E}">
        <p14:creationId xmlns:p14="http://schemas.microsoft.com/office/powerpoint/2010/main" val="2762794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4275">
                                            <p:txEl>
                                              <p:pRg st="5" end="5"/>
                                            </p:txEl>
                                          </p:spTgt>
                                        </p:tgtEl>
                                        <p:attrNameLst>
                                          <p:attrName>style.visibility</p:attrName>
                                        </p:attrNameLst>
                                      </p:cBhvr>
                                      <p:to>
                                        <p:strVal val="visible"/>
                                      </p:to>
                                    </p:set>
                                    <p:anim calcmode="lin" valueType="num">
                                      <p:cBhvr additive="base">
                                        <p:cTn id="7" dur="500" fill="hold"/>
                                        <p:tgtEl>
                                          <p:spTgt spid="54275">
                                            <p:txEl>
                                              <p:pRg st="5" end="5"/>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4275">
                                            <p:txEl>
                                              <p:pRg st="5" end="5"/>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4275">
                                            <p:txEl>
                                              <p:pRg st="6" end="6"/>
                                            </p:txEl>
                                          </p:spTgt>
                                        </p:tgtEl>
                                        <p:attrNameLst>
                                          <p:attrName>style.visibility</p:attrName>
                                        </p:attrNameLst>
                                      </p:cBhvr>
                                      <p:to>
                                        <p:strVal val="visible"/>
                                      </p:to>
                                    </p:set>
                                    <p:anim calcmode="lin" valueType="num">
                                      <p:cBhvr additive="base">
                                        <p:cTn id="11" dur="500" fill="hold"/>
                                        <p:tgtEl>
                                          <p:spTgt spid="54275">
                                            <p:txEl>
                                              <p:pRg st="6" end="6"/>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427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4275">
                                            <p:txEl>
                                              <p:pRg st="7" end="7"/>
                                            </p:txEl>
                                          </p:spTgt>
                                        </p:tgtEl>
                                        <p:attrNameLst>
                                          <p:attrName>style.visibility</p:attrName>
                                        </p:attrNameLst>
                                      </p:cBhvr>
                                      <p:to>
                                        <p:strVal val="visible"/>
                                      </p:to>
                                    </p:set>
                                    <p:anim calcmode="lin" valueType="num">
                                      <p:cBhvr additive="base">
                                        <p:cTn id="17" dur="500" fill="hold"/>
                                        <p:tgtEl>
                                          <p:spTgt spid="54275">
                                            <p:txEl>
                                              <p:pRg st="7" end="7"/>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4275">
                                            <p:txEl>
                                              <p:pRg st="7" end="7"/>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4275">
                                            <p:txEl>
                                              <p:pRg st="8" end="8"/>
                                            </p:txEl>
                                          </p:spTgt>
                                        </p:tgtEl>
                                        <p:attrNameLst>
                                          <p:attrName>style.visibility</p:attrName>
                                        </p:attrNameLst>
                                      </p:cBhvr>
                                      <p:to>
                                        <p:strVal val="visible"/>
                                      </p:to>
                                    </p:set>
                                    <p:anim calcmode="lin" valueType="num">
                                      <p:cBhvr additive="base">
                                        <p:cTn id="21" dur="500" fill="hold"/>
                                        <p:tgtEl>
                                          <p:spTgt spid="54275">
                                            <p:txEl>
                                              <p:pRg st="8" end="8"/>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427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b="1" dirty="0"/>
              <a:t>Factitious disorder</a:t>
            </a:r>
          </a:p>
        </p:txBody>
      </p:sp>
      <p:sp>
        <p:nvSpPr>
          <p:cNvPr id="55299" name="Rectangle 3"/>
          <p:cNvSpPr>
            <a:spLocks noGrp="1" noChangeArrowheads="1"/>
          </p:cNvSpPr>
          <p:nvPr>
            <p:ph idx="1"/>
          </p:nvPr>
        </p:nvSpPr>
        <p:spPr/>
        <p:txBody>
          <a:bodyPr/>
          <a:lstStyle/>
          <a:p>
            <a:pPr eaLnBrk="1" hangingPunct="1"/>
            <a:r>
              <a:rPr lang="en-US" dirty="0"/>
              <a:t>Subtypes </a:t>
            </a:r>
            <a:r>
              <a:rPr lang="en-US" sz="1800" dirty="0"/>
              <a:t>(not in DSM-5 but can still be helpful framework)</a:t>
            </a:r>
          </a:p>
          <a:p>
            <a:pPr lvl="1" eaLnBrk="1" hangingPunct="1"/>
            <a:r>
              <a:rPr lang="en-US" sz="2400" dirty="0"/>
              <a:t>Predominately physical</a:t>
            </a:r>
            <a:endParaRPr lang="en-US" dirty="0"/>
          </a:p>
          <a:p>
            <a:pPr lvl="2" eaLnBrk="1" hangingPunct="1"/>
            <a:r>
              <a:rPr lang="en-US" sz="2000" dirty="0"/>
              <a:t>Acute abdominal type</a:t>
            </a:r>
          </a:p>
          <a:p>
            <a:pPr lvl="2" eaLnBrk="1" hangingPunct="1"/>
            <a:r>
              <a:rPr lang="en-US" sz="2000" dirty="0"/>
              <a:t>Hematological type</a:t>
            </a:r>
          </a:p>
          <a:p>
            <a:pPr lvl="2" eaLnBrk="1" hangingPunct="1"/>
            <a:r>
              <a:rPr lang="en-US" sz="2000" dirty="0"/>
              <a:t>Neurologic type</a:t>
            </a:r>
          </a:p>
          <a:p>
            <a:pPr lvl="2" eaLnBrk="1" hangingPunct="1"/>
            <a:r>
              <a:rPr lang="en-US" sz="2000" dirty="0"/>
              <a:t>Dermatologic type</a:t>
            </a:r>
          </a:p>
          <a:p>
            <a:pPr lvl="2" eaLnBrk="1" hangingPunct="1"/>
            <a:r>
              <a:rPr lang="en-US" sz="2000" dirty="0"/>
              <a:t>Febrile type</a:t>
            </a:r>
          </a:p>
          <a:p>
            <a:pPr lvl="2" eaLnBrk="1" hangingPunct="1"/>
            <a:r>
              <a:rPr lang="en-US" sz="2000" dirty="0"/>
              <a:t>Endocrine type</a:t>
            </a:r>
          </a:p>
          <a:p>
            <a:pPr lvl="2" eaLnBrk="1" hangingPunct="1"/>
            <a:r>
              <a:rPr lang="en-US" sz="2000" dirty="0"/>
              <a:t>Cardiac type</a:t>
            </a:r>
          </a:p>
          <a:p>
            <a:pPr lvl="1" eaLnBrk="1" hangingPunct="1"/>
            <a:r>
              <a:rPr lang="en-US" sz="2400" dirty="0"/>
              <a:t>Predominately psychological</a:t>
            </a:r>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53</a:t>
            </a:fld>
            <a:endParaRPr lang="en-US" dirty="0"/>
          </a:p>
        </p:txBody>
      </p:sp>
    </p:spTree>
    <p:extLst>
      <p:ext uri="{BB962C8B-B14F-4D97-AF65-F5344CB8AC3E}">
        <p14:creationId xmlns:p14="http://schemas.microsoft.com/office/powerpoint/2010/main" val="2446405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5299">
                                            <p:txEl>
                                              <p:pRg st="2" end="2"/>
                                            </p:txEl>
                                          </p:spTgt>
                                        </p:tgtEl>
                                        <p:attrNameLst>
                                          <p:attrName>style.visibility</p:attrName>
                                        </p:attrNameLst>
                                      </p:cBhvr>
                                      <p:to>
                                        <p:strVal val="visible"/>
                                      </p:to>
                                    </p:set>
                                    <p:anim calcmode="lin" valueType="num">
                                      <p:cBhvr additive="base">
                                        <p:cTn id="7" dur="500" fill="hold"/>
                                        <p:tgtEl>
                                          <p:spTgt spid="55299">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5299">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5299">
                                            <p:txEl>
                                              <p:pRg st="3" end="3"/>
                                            </p:txEl>
                                          </p:spTgt>
                                        </p:tgtEl>
                                        <p:attrNameLst>
                                          <p:attrName>style.visibility</p:attrName>
                                        </p:attrNameLst>
                                      </p:cBhvr>
                                      <p:to>
                                        <p:strVal val="visible"/>
                                      </p:to>
                                    </p:set>
                                    <p:anim calcmode="lin" valueType="num">
                                      <p:cBhvr additive="base">
                                        <p:cTn id="11" dur="500" fill="hold"/>
                                        <p:tgtEl>
                                          <p:spTgt spid="55299">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5299">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55299">
                                            <p:txEl>
                                              <p:pRg st="4" end="4"/>
                                            </p:txEl>
                                          </p:spTgt>
                                        </p:tgtEl>
                                        <p:attrNameLst>
                                          <p:attrName>style.visibility</p:attrName>
                                        </p:attrNameLst>
                                      </p:cBhvr>
                                      <p:to>
                                        <p:strVal val="visible"/>
                                      </p:to>
                                    </p:set>
                                    <p:anim calcmode="lin" valueType="num">
                                      <p:cBhvr additive="base">
                                        <p:cTn id="15" dur="500" fill="hold"/>
                                        <p:tgtEl>
                                          <p:spTgt spid="55299">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55299">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55299">
                                            <p:txEl>
                                              <p:pRg st="5" end="5"/>
                                            </p:txEl>
                                          </p:spTgt>
                                        </p:tgtEl>
                                        <p:attrNameLst>
                                          <p:attrName>style.visibility</p:attrName>
                                        </p:attrNameLst>
                                      </p:cBhvr>
                                      <p:to>
                                        <p:strVal val="visible"/>
                                      </p:to>
                                    </p:set>
                                    <p:anim calcmode="lin" valueType="num">
                                      <p:cBhvr additive="base">
                                        <p:cTn id="19" dur="500" fill="hold"/>
                                        <p:tgtEl>
                                          <p:spTgt spid="55299">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5299">
                                            <p:txEl>
                                              <p:pRg st="5" end="5"/>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55299">
                                            <p:txEl>
                                              <p:pRg st="6" end="6"/>
                                            </p:txEl>
                                          </p:spTgt>
                                        </p:tgtEl>
                                        <p:attrNameLst>
                                          <p:attrName>style.visibility</p:attrName>
                                        </p:attrNameLst>
                                      </p:cBhvr>
                                      <p:to>
                                        <p:strVal val="visible"/>
                                      </p:to>
                                    </p:set>
                                    <p:anim calcmode="lin" valueType="num">
                                      <p:cBhvr additive="base">
                                        <p:cTn id="23" dur="500" fill="hold"/>
                                        <p:tgtEl>
                                          <p:spTgt spid="55299">
                                            <p:txEl>
                                              <p:pRg st="6" end="6"/>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55299">
                                            <p:txEl>
                                              <p:pRg st="6" end="6"/>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55299">
                                            <p:txEl>
                                              <p:pRg st="7" end="7"/>
                                            </p:txEl>
                                          </p:spTgt>
                                        </p:tgtEl>
                                        <p:attrNameLst>
                                          <p:attrName>style.visibility</p:attrName>
                                        </p:attrNameLst>
                                      </p:cBhvr>
                                      <p:to>
                                        <p:strVal val="visible"/>
                                      </p:to>
                                    </p:set>
                                    <p:anim calcmode="lin" valueType="num">
                                      <p:cBhvr additive="base">
                                        <p:cTn id="27" dur="500" fill="hold"/>
                                        <p:tgtEl>
                                          <p:spTgt spid="55299">
                                            <p:txEl>
                                              <p:pRg st="7" end="7"/>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55299">
                                            <p:txEl>
                                              <p:pRg st="7" end="7"/>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55299">
                                            <p:txEl>
                                              <p:pRg st="8" end="8"/>
                                            </p:txEl>
                                          </p:spTgt>
                                        </p:tgtEl>
                                        <p:attrNameLst>
                                          <p:attrName>style.visibility</p:attrName>
                                        </p:attrNameLst>
                                      </p:cBhvr>
                                      <p:to>
                                        <p:strVal val="visible"/>
                                      </p:to>
                                    </p:set>
                                    <p:anim calcmode="lin" valueType="num">
                                      <p:cBhvr additive="base">
                                        <p:cTn id="31" dur="500" fill="hold"/>
                                        <p:tgtEl>
                                          <p:spTgt spid="55299">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5299">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b="1" dirty="0"/>
              <a:t>Factitious disorder</a:t>
            </a:r>
          </a:p>
        </p:txBody>
      </p:sp>
      <p:sp>
        <p:nvSpPr>
          <p:cNvPr id="56323" name="Rectangle 3"/>
          <p:cNvSpPr>
            <a:spLocks noGrp="1" noChangeArrowheads="1"/>
          </p:cNvSpPr>
          <p:nvPr>
            <p:ph idx="1"/>
          </p:nvPr>
        </p:nvSpPr>
        <p:spPr/>
        <p:txBody>
          <a:bodyPr/>
          <a:lstStyle/>
          <a:p>
            <a:pPr eaLnBrk="1" hangingPunct="1"/>
            <a:r>
              <a:rPr lang="en-US" dirty="0"/>
              <a:t>Methods of inducing factitious illness</a:t>
            </a:r>
          </a:p>
          <a:p>
            <a:pPr lvl="1" eaLnBrk="1" hangingPunct="1"/>
            <a:r>
              <a:rPr lang="en-US" dirty="0"/>
              <a:t>Exaggerations</a:t>
            </a:r>
          </a:p>
          <a:p>
            <a:pPr lvl="1" eaLnBrk="1" hangingPunct="1"/>
            <a:r>
              <a:rPr lang="en-US" dirty="0"/>
              <a:t>Lies</a:t>
            </a:r>
          </a:p>
          <a:p>
            <a:pPr lvl="1" eaLnBrk="1" hangingPunct="1"/>
            <a:r>
              <a:rPr lang="en-US" dirty="0"/>
              <a:t>Tampering with tests to produce positive results</a:t>
            </a:r>
          </a:p>
          <a:p>
            <a:pPr lvl="1" eaLnBrk="1" hangingPunct="1"/>
            <a:r>
              <a:rPr lang="en-US" dirty="0"/>
              <a:t>Manipulations that cause actual physical harm</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54</a:t>
            </a:fld>
            <a:endParaRPr lang="en-US" dirty="0"/>
          </a:p>
        </p:txBody>
      </p:sp>
    </p:spTree>
    <p:extLst>
      <p:ext uri="{BB962C8B-B14F-4D97-AF65-F5344CB8AC3E}">
        <p14:creationId xmlns:p14="http://schemas.microsoft.com/office/powerpoint/2010/main" val="3316493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6323">
                                            <p:txEl>
                                              <p:pRg st="2" end="2"/>
                                            </p:txEl>
                                          </p:spTgt>
                                        </p:tgtEl>
                                        <p:attrNameLst>
                                          <p:attrName>style.visibility</p:attrName>
                                        </p:attrNameLst>
                                      </p:cBhvr>
                                      <p:to>
                                        <p:strVal val="visible"/>
                                      </p:to>
                                    </p:set>
                                    <p:anim calcmode="lin" valueType="num">
                                      <p:cBhvr additive="base">
                                        <p:cTn id="7" dur="500" fill="hold"/>
                                        <p:tgtEl>
                                          <p:spTgt spid="5632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63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6323">
                                            <p:txEl>
                                              <p:pRg st="3" end="3"/>
                                            </p:txEl>
                                          </p:spTgt>
                                        </p:tgtEl>
                                        <p:attrNameLst>
                                          <p:attrName>style.visibility</p:attrName>
                                        </p:attrNameLst>
                                      </p:cBhvr>
                                      <p:to>
                                        <p:strVal val="visible"/>
                                      </p:to>
                                    </p:set>
                                    <p:anim calcmode="lin" valueType="num">
                                      <p:cBhvr additive="base">
                                        <p:cTn id="13" dur="500" fill="hold"/>
                                        <p:tgtEl>
                                          <p:spTgt spid="56323">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63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6323">
                                            <p:txEl>
                                              <p:pRg st="4" end="4"/>
                                            </p:txEl>
                                          </p:spTgt>
                                        </p:tgtEl>
                                        <p:attrNameLst>
                                          <p:attrName>style.visibility</p:attrName>
                                        </p:attrNameLst>
                                      </p:cBhvr>
                                      <p:to>
                                        <p:strVal val="visible"/>
                                      </p:to>
                                    </p:set>
                                    <p:anim calcmode="lin" valueType="num">
                                      <p:cBhvr additive="base">
                                        <p:cTn id="19" dur="500" fill="hold"/>
                                        <p:tgtEl>
                                          <p:spTgt spid="5632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632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b="1" dirty="0"/>
              <a:t>Factitious disorder</a:t>
            </a:r>
          </a:p>
        </p:txBody>
      </p:sp>
      <p:sp>
        <p:nvSpPr>
          <p:cNvPr id="57347" name="Rectangle 3"/>
          <p:cNvSpPr>
            <a:spLocks noGrp="1" noChangeArrowheads="1"/>
          </p:cNvSpPr>
          <p:nvPr>
            <p:ph idx="1"/>
          </p:nvPr>
        </p:nvSpPr>
        <p:spPr/>
        <p:txBody>
          <a:bodyPr/>
          <a:lstStyle/>
          <a:p>
            <a:pPr eaLnBrk="1" hangingPunct="1"/>
            <a:r>
              <a:rPr lang="en-US" dirty="0"/>
              <a:t>Differential diagnosis</a:t>
            </a:r>
          </a:p>
          <a:p>
            <a:pPr lvl="1" eaLnBrk="1" hangingPunct="1"/>
            <a:r>
              <a:rPr lang="en-US" dirty="0"/>
              <a:t>Must establish the intentional and conscious production of symptoms</a:t>
            </a:r>
          </a:p>
          <a:p>
            <a:pPr lvl="2" eaLnBrk="1" hangingPunct="1"/>
            <a:r>
              <a:rPr lang="en-US" dirty="0"/>
              <a:t>Direct evidence</a:t>
            </a:r>
          </a:p>
          <a:p>
            <a:pPr lvl="2" eaLnBrk="1" hangingPunct="1"/>
            <a:r>
              <a:rPr lang="en-US" dirty="0"/>
              <a:t>Excluding other causes</a:t>
            </a:r>
          </a:p>
          <a:p>
            <a:pPr lvl="1" eaLnBrk="1" hangingPunct="1"/>
            <a:r>
              <a:rPr lang="en-US" dirty="0"/>
              <a:t>True physical illness</a:t>
            </a:r>
          </a:p>
          <a:p>
            <a:pPr lvl="1" eaLnBrk="1" hangingPunct="1"/>
            <a:r>
              <a:rPr lang="en-US" dirty="0"/>
              <a:t>Other somatoform disorders</a:t>
            </a:r>
          </a:p>
          <a:p>
            <a:pPr lvl="1" eaLnBrk="1" hangingPunct="1"/>
            <a:r>
              <a:rPr lang="en-US" dirty="0"/>
              <a:t>Malingering</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55</a:t>
            </a:fld>
            <a:endParaRPr lang="en-US" dirty="0"/>
          </a:p>
        </p:txBody>
      </p:sp>
    </p:spTree>
    <p:extLst>
      <p:ext uri="{BB962C8B-B14F-4D97-AF65-F5344CB8AC3E}">
        <p14:creationId xmlns:p14="http://schemas.microsoft.com/office/powerpoint/2010/main" val="3899980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7347">
                                            <p:txEl>
                                              <p:pRg st="2" end="2"/>
                                            </p:txEl>
                                          </p:spTgt>
                                        </p:tgtEl>
                                        <p:attrNameLst>
                                          <p:attrName>style.visibility</p:attrName>
                                        </p:attrNameLst>
                                      </p:cBhvr>
                                      <p:to>
                                        <p:strVal val="visible"/>
                                      </p:to>
                                    </p:set>
                                    <p:anim calcmode="lin" valueType="num">
                                      <p:cBhvr additive="base">
                                        <p:cTn id="7" dur="500" fill="hold"/>
                                        <p:tgtEl>
                                          <p:spTgt spid="57347">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7347">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7347">
                                            <p:txEl>
                                              <p:pRg st="3" end="3"/>
                                            </p:txEl>
                                          </p:spTgt>
                                        </p:tgtEl>
                                        <p:attrNameLst>
                                          <p:attrName>style.visibility</p:attrName>
                                        </p:attrNameLst>
                                      </p:cBhvr>
                                      <p:to>
                                        <p:strVal val="visible"/>
                                      </p:to>
                                    </p:set>
                                    <p:anim calcmode="lin" valueType="num">
                                      <p:cBhvr additive="base">
                                        <p:cTn id="11" dur="500" fill="hold"/>
                                        <p:tgtEl>
                                          <p:spTgt spid="57347">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73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57347">
                                            <p:txEl>
                                              <p:pRg st="4" end="4"/>
                                            </p:txEl>
                                          </p:spTgt>
                                        </p:tgtEl>
                                        <p:attrNameLst>
                                          <p:attrName>style.visibility</p:attrName>
                                        </p:attrNameLst>
                                      </p:cBhvr>
                                      <p:to>
                                        <p:strVal val="visible"/>
                                      </p:to>
                                    </p:set>
                                    <p:anim calcmode="lin" valueType="num">
                                      <p:cBhvr additive="base">
                                        <p:cTn id="17" dur="500" fill="hold"/>
                                        <p:tgtEl>
                                          <p:spTgt spid="57347">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734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57347">
                                            <p:txEl>
                                              <p:pRg st="5" end="5"/>
                                            </p:txEl>
                                          </p:spTgt>
                                        </p:tgtEl>
                                        <p:attrNameLst>
                                          <p:attrName>style.visibility</p:attrName>
                                        </p:attrNameLst>
                                      </p:cBhvr>
                                      <p:to>
                                        <p:strVal val="visible"/>
                                      </p:to>
                                    </p:set>
                                    <p:anim calcmode="lin" valueType="num">
                                      <p:cBhvr additive="base">
                                        <p:cTn id="23" dur="500" fill="hold"/>
                                        <p:tgtEl>
                                          <p:spTgt spid="57347">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5734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7347">
                                            <p:txEl>
                                              <p:pRg st="6" end="6"/>
                                            </p:txEl>
                                          </p:spTgt>
                                        </p:tgtEl>
                                        <p:attrNameLst>
                                          <p:attrName>style.visibility</p:attrName>
                                        </p:attrNameLst>
                                      </p:cBhvr>
                                      <p:to>
                                        <p:strVal val="visible"/>
                                      </p:to>
                                    </p:set>
                                    <p:anim calcmode="lin" valueType="num">
                                      <p:cBhvr additive="base">
                                        <p:cTn id="29" dur="500" fill="hold"/>
                                        <p:tgtEl>
                                          <p:spTgt spid="57347">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734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b="1" dirty="0"/>
              <a:t>Factitious disorder</a:t>
            </a:r>
          </a:p>
        </p:txBody>
      </p:sp>
      <p:sp>
        <p:nvSpPr>
          <p:cNvPr id="58371" name="Rectangle 3"/>
          <p:cNvSpPr>
            <a:spLocks noGrp="1" noChangeArrowheads="1"/>
          </p:cNvSpPr>
          <p:nvPr>
            <p:ph idx="1"/>
          </p:nvPr>
        </p:nvSpPr>
        <p:spPr/>
        <p:txBody>
          <a:bodyPr/>
          <a:lstStyle/>
          <a:p>
            <a:pPr eaLnBrk="1" hangingPunct="1"/>
            <a:r>
              <a:rPr lang="en-US" dirty="0"/>
              <a:t>Predisposing factors</a:t>
            </a:r>
          </a:p>
          <a:p>
            <a:pPr lvl="1" eaLnBrk="1" hangingPunct="1"/>
            <a:r>
              <a:rPr lang="en-US" dirty="0"/>
              <a:t>True physical disorders in childhood leading to extensive medical treatment</a:t>
            </a:r>
          </a:p>
          <a:p>
            <a:pPr lvl="1" eaLnBrk="1" hangingPunct="1"/>
            <a:r>
              <a:rPr lang="en-US" dirty="0"/>
              <a:t>Employment (present or past) as a medical paraprofessional</a:t>
            </a:r>
          </a:p>
          <a:p>
            <a:pPr lvl="1" eaLnBrk="1" hangingPunct="1"/>
            <a:r>
              <a:rPr lang="en-US" dirty="0"/>
              <a:t>Severe personality disorder</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56</a:t>
            </a:fld>
            <a:endParaRPr lang="en-US" dirty="0"/>
          </a:p>
        </p:txBody>
      </p:sp>
    </p:spTree>
    <p:extLst>
      <p:ext uri="{BB962C8B-B14F-4D97-AF65-F5344CB8AC3E}">
        <p14:creationId xmlns:p14="http://schemas.microsoft.com/office/powerpoint/2010/main" val="3212878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8371">
                                            <p:txEl>
                                              <p:pRg st="2" end="2"/>
                                            </p:txEl>
                                          </p:spTgt>
                                        </p:tgtEl>
                                        <p:attrNameLst>
                                          <p:attrName>style.visibility</p:attrName>
                                        </p:attrNameLst>
                                      </p:cBhvr>
                                      <p:to>
                                        <p:strVal val="visible"/>
                                      </p:to>
                                    </p:set>
                                    <p:anim calcmode="lin" valueType="num">
                                      <p:cBhvr additive="base">
                                        <p:cTn id="7" dur="500" fill="hold"/>
                                        <p:tgtEl>
                                          <p:spTgt spid="5837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83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8371">
                                            <p:txEl>
                                              <p:pRg st="3" end="3"/>
                                            </p:txEl>
                                          </p:spTgt>
                                        </p:tgtEl>
                                        <p:attrNameLst>
                                          <p:attrName>style.visibility</p:attrName>
                                        </p:attrNameLst>
                                      </p:cBhvr>
                                      <p:to>
                                        <p:strVal val="visible"/>
                                      </p:to>
                                    </p:set>
                                    <p:anim calcmode="lin" valueType="num">
                                      <p:cBhvr additive="base">
                                        <p:cTn id="13" dur="500" fill="hold"/>
                                        <p:tgtEl>
                                          <p:spTgt spid="58371">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37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b="1" dirty="0"/>
              <a:t>Factitious disorder</a:t>
            </a:r>
          </a:p>
        </p:txBody>
      </p:sp>
      <p:sp>
        <p:nvSpPr>
          <p:cNvPr id="59395" name="Rectangle 3"/>
          <p:cNvSpPr>
            <a:spLocks noGrp="1" noChangeArrowheads="1"/>
          </p:cNvSpPr>
          <p:nvPr>
            <p:ph idx="1"/>
          </p:nvPr>
        </p:nvSpPr>
        <p:spPr/>
        <p:txBody>
          <a:bodyPr/>
          <a:lstStyle/>
          <a:p>
            <a:pPr eaLnBrk="1" hangingPunct="1"/>
            <a:r>
              <a:rPr lang="en-US" dirty="0"/>
              <a:t>Comorbidity</a:t>
            </a:r>
          </a:p>
          <a:p>
            <a:pPr lvl="1" eaLnBrk="1" hangingPunct="1"/>
            <a:r>
              <a:rPr lang="en-US" dirty="0"/>
              <a:t>Anxiety</a:t>
            </a:r>
          </a:p>
          <a:p>
            <a:pPr lvl="1" eaLnBrk="1" hangingPunct="1"/>
            <a:r>
              <a:rPr lang="en-US" dirty="0"/>
              <a:t>Depression</a:t>
            </a:r>
          </a:p>
          <a:p>
            <a:pPr lvl="1" eaLnBrk="1" hangingPunct="1"/>
            <a:r>
              <a:rPr lang="en-US" dirty="0"/>
              <a:t>Personality disorders</a:t>
            </a:r>
          </a:p>
          <a:p>
            <a:pPr lvl="2" eaLnBrk="1" hangingPunct="1"/>
            <a:r>
              <a:rPr lang="en-US" dirty="0"/>
              <a:t>Borderline personality disorder is the most prevalent</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57</a:t>
            </a:fld>
            <a:endParaRPr lang="en-US" dirty="0"/>
          </a:p>
        </p:txBody>
      </p:sp>
    </p:spTree>
    <p:extLst>
      <p:ext uri="{BB962C8B-B14F-4D97-AF65-F5344CB8AC3E}">
        <p14:creationId xmlns:p14="http://schemas.microsoft.com/office/powerpoint/2010/main" val="16344703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b="1" dirty="0"/>
              <a:t>Factitious disorder</a:t>
            </a:r>
          </a:p>
        </p:txBody>
      </p:sp>
      <p:sp>
        <p:nvSpPr>
          <p:cNvPr id="60419" name="Rectangle 3"/>
          <p:cNvSpPr>
            <a:spLocks noGrp="1" noChangeArrowheads="1"/>
          </p:cNvSpPr>
          <p:nvPr>
            <p:ph idx="1"/>
          </p:nvPr>
        </p:nvSpPr>
        <p:spPr/>
        <p:txBody>
          <a:bodyPr/>
          <a:lstStyle/>
          <a:p>
            <a:pPr eaLnBrk="1" hangingPunct="1"/>
            <a:r>
              <a:rPr lang="en-US" dirty="0"/>
              <a:t>Typical hospital admission</a:t>
            </a:r>
          </a:p>
          <a:p>
            <a:pPr lvl="1" eaLnBrk="1" hangingPunct="1"/>
            <a:r>
              <a:rPr lang="en-US" dirty="0"/>
              <a:t>Weekend or late night admission</a:t>
            </a:r>
          </a:p>
          <a:p>
            <a:pPr lvl="1" eaLnBrk="1" hangingPunct="1"/>
            <a:r>
              <a:rPr lang="en-US" dirty="0"/>
              <a:t>Praise then punish and demand behavior while hospitalized</a:t>
            </a:r>
          </a:p>
          <a:p>
            <a:pPr lvl="1" eaLnBrk="1" hangingPunct="1"/>
            <a:r>
              <a:rPr lang="en-US" dirty="0"/>
              <a:t>Anger from treatment team</a:t>
            </a:r>
          </a:p>
          <a:p>
            <a:pPr lvl="1" eaLnBrk="1" hangingPunct="1"/>
            <a:r>
              <a:rPr lang="en-US" dirty="0"/>
              <a:t>Discharge</a:t>
            </a:r>
          </a:p>
          <a:p>
            <a:pPr lvl="1" eaLnBrk="1" hangingPunct="1"/>
            <a:r>
              <a:rPr lang="en-US" dirty="0"/>
              <a:t>Readmission to another hospital</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58</a:t>
            </a:fld>
            <a:endParaRPr lang="en-US" dirty="0"/>
          </a:p>
        </p:txBody>
      </p:sp>
    </p:spTree>
    <p:extLst>
      <p:ext uri="{BB962C8B-B14F-4D97-AF65-F5344CB8AC3E}">
        <p14:creationId xmlns:p14="http://schemas.microsoft.com/office/powerpoint/2010/main" val="3753716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0419">
                                            <p:txEl>
                                              <p:pRg st="1" end="1"/>
                                            </p:txEl>
                                          </p:spTgt>
                                        </p:tgtEl>
                                        <p:attrNameLst>
                                          <p:attrName>style.visibility</p:attrName>
                                        </p:attrNameLst>
                                      </p:cBhvr>
                                      <p:to>
                                        <p:strVal val="visible"/>
                                      </p:to>
                                    </p:set>
                                    <p:anim calcmode="lin" valueType="num">
                                      <p:cBhvr additive="base">
                                        <p:cTn id="7" dur="500" fill="hold"/>
                                        <p:tgtEl>
                                          <p:spTgt spid="6041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04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0419">
                                            <p:txEl>
                                              <p:pRg st="2" end="2"/>
                                            </p:txEl>
                                          </p:spTgt>
                                        </p:tgtEl>
                                        <p:attrNameLst>
                                          <p:attrName>style.visibility</p:attrName>
                                        </p:attrNameLst>
                                      </p:cBhvr>
                                      <p:to>
                                        <p:strVal val="visible"/>
                                      </p:to>
                                    </p:set>
                                    <p:anim calcmode="lin" valueType="num">
                                      <p:cBhvr additive="base">
                                        <p:cTn id="13" dur="500" fill="hold"/>
                                        <p:tgtEl>
                                          <p:spTgt spid="6041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04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60419">
                                            <p:txEl>
                                              <p:pRg st="3" end="3"/>
                                            </p:txEl>
                                          </p:spTgt>
                                        </p:tgtEl>
                                        <p:attrNameLst>
                                          <p:attrName>style.visibility</p:attrName>
                                        </p:attrNameLst>
                                      </p:cBhvr>
                                      <p:to>
                                        <p:strVal val="visible"/>
                                      </p:to>
                                    </p:set>
                                    <p:anim calcmode="lin" valueType="num">
                                      <p:cBhvr additive="base">
                                        <p:cTn id="19" dur="500" fill="hold"/>
                                        <p:tgtEl>
                                          <p:spTgt spid="6041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04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60419">
                                            <p:txEl>
                                              <p:pRg st="4" end="4"/>
                                            </p:txEl>
                                          </p:spTgt>
                                        </p:tgtEl>
                                        <p:attrNameLst>
                                          <p:attrName>style.visibility</p:attrName>
                                        </p:attrNameLst>
                                      </p:cBhvr>
                                      <p:to>
                                        <p:strVal val="visible"/>
                                      </p:to>
                                    </p:set>
                                    <p:anim calcmode="lin" valueType="num">
                                      <p:cBhvr additive="base">
                                        <p:cTn id="25" dur="500" fill="hold"/>
                                        <p:tgtEl>
                                          <p:spTgt spid="60419">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041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0419">
                                            <p:txEl>
                                              <p:pRg st="5" end="5"/>
                                            </p:txEl>
                                          </p:spTgt>
                                        </p:tgtEl>
                                        <p:attrNameLst>
                                          <p:attrName>style.visibility</p:attrName>
                                        </p:attrNameLst>
                                      </p:cBhvr>
                                      <p:to>
                                        <p:strVal val="visible"/>
                                      </p:to>
                                    </p:set>
                                    <p:anim calcmode="lin" valueType="num">
                                      <p:cBhvr additive="base">
                                        <p:cTn id="31" dur="500" fill="hold"/>
                                        <p:tgtEl>
                                          <p:spTgt spid="60419">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041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b="1" dirty="0"/>
              <a:t>Factitious disorder</a:t>
            </a:r>
          </a:p>
        </p:txBody>
      </p:sp>
      <p:sp>
        <p:nvSpPr>
          <p:cNvPr id="61443" name="Rectangle 3"/>
          <p:cNvSpPr>
            <a:spLocks noGrp="1" noChangeArrowheads="1"/>
          </p:cNvSpPr>
          <p:nvPr>
            <p:ph idx="1"/>
          </p:nvPr>
        </p:nvSpPr>
        <p:spPr/>
        <p:txBody>
          <a:bodyPr/>
          <a:lstStyle/>
          <a:p>
            <a:pPr eaLnBrk="1" hangingPunct="1">
              <a:lnSpc>
                <a:spcPct val="90000"/>
              </a:lnSpc>
            </a:pPr>
            <a:r>
              <a:rPr lang="en-US" dirty="0"/>
              <a:t>Management</a:t>
            </a:r>
          </a:p>
          <a:p>
            <a:pPr lvl="1" eaLnBrk="1" hangingPunct="1">
              <a:lnSpc>
                <a:spcPct val="90000"/>
              </a:lnSpc>
            </a:pPr>
            <a:r>
              <a:rPr lang="en-US" dirty="0"/>
              <a:t>No specific treatment shown effective</a:t>
            </a:r>
          </a:p>
          <a:p>
            <a:pPr lvl="1" eaLnBrk="1" hangingPunct="1">
              <a:lnSpc>
                <a:spcPct val="90000"/>
              </a:lnSpc>
            </a:pPr>
            <a:r>
              <a:rPr lang="en-US" dirty="0"/>
              <a:t>Early identification</a:t>
            </a:r>
          </a:p>
          <a:p>
            <a:pPr lvl="1" eaLnBrk="1" hangingPunct="1">
              <a:lnSpc>
                <a:spcPct val="90000"/>
              </a:lnSpc>
            </a:pPr>
            <a:r>
              <a:rPr lang="en-US" dirty="0"/>
              <a:t>Prevent iatrogenesis</a:t>
            </a:r>
          </a:p>
          <a:p>
            <a:pPr lvl="1" eaLnBrk="1" hangingPunct="1">
              <a:lnSpc>
                <a:spcPct val="90000"/>
              </a:lnSpc>
            </a:pPr>
            <a:r>
              <a:rPr lang="en-US" dirty="0"/>
              <a:t>Beware of negative countertransference</a:t>
            </a:r>
          </a:p>
          <a:p>
            <a:pPr lvl="1" eaLnBrk="1" hangingPunct="1">
              <a:lnSpc>
                <a:spcPct val="90000"/>
              </a:lnSpc>
            </a:pPr>
            <a:r>
              <a:rPr lang="en-US" dirty="0"/>
              <a:t>Be mindful of legal and ethical issues</a:t>
            </a:r>
          </a:p>
          <a:p>
            <a:pPr lvl="1" eaLnBrk="1" hangingPunct="1">
              <a:lnSpc>
                <a:spcPct val="90000"/>
              </a:lnSpc>
            </a:pPr>
            <a:r>
              <a:rPr lang="en-US" dirty="0"/>
              <a:t>Address any psychiatric diagnosis underlying the factitious disorder diagnosis</a:t>
            </a:r>
          </a:p>
          <a:p>
            <a:pPr lvl="2" eaLnBrk="1" hangingPunct="1">
              <a:lnSpc>
                <a:spcPct val="90000"/>
              </a:lnSpc>
            </a:pPr>
            <a:r>
              <a:rPr lang="en-US" dirty="0"/>
              <a:t>Rarely allowed by the patient</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59</a:t>
            </a:fld>
            <a:endParaRPr lang="en-US" dirty="0"/>
          </a:p>
        </p:txBody>
      </p:sp>
    </p:spTree>
    <p:extLst>
      <p:ext uri="{BB962C8B-B14F-4D97-AF65-F5344CB8AC3E}">
        <p14:creationId xmlns:p14="http://schemas.microsoft.com/office/powerpoint/2010/main" val="2770088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1443">
                                            <p:txEl>
                                              <p:pRg st="2" end="2"/>
                                            </p:txEl>
                                          </p:spTgt>
                                        </p:tgtEl>
                                        <p:attrNameLst>
                                          <p:attrName>style.visibility</p:attrName>
                                        </p:attrNameLst>
                                      </p:cBhvr>
                                      <p:to>
                                        <p:strVal val="visible"/>
                                      </p:to>
                                    </p:set>
                                    <p:anim calcmode="lin" valueType="num">
                                      <p:cBhvr additive="base">
                                        <p:cTn id="7" dur="500" fill="hold"/>
                                        <p:tgtEl>
                                          <p:spTgt spid="6144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43">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61443">
                                            <p:txEl>
                                              <p:pRg st="3" end="3"/>
                                            </p:txEl>
                                          </p:spTgt>
                                        </p:tgtEl>
                                        <p:attrNameLst>
                                          <p:attrName>style.visibility</p:attrName>
                                        </p:attrNameLst>
                                      </p:cBhvr>
                                      <p:to>
                                        <p:strVal val="visible"/>
                                      </p:to>
                                    </p:set>
                                    <p:anim calcmode="lin" valueType="num">
                                      <p:cBhvr additive="base">
                                        <p:cTn id="11" dur="500" fill="hold"/>
                                        <p:tgtEl>
                                          <p:spTgt spid="61443">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14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61443">
                                            <p:txEl>
                                              <p:pRg st="4" end="4"/>
                                            </p:txEl>
                                          </p:spTgt>
                                        </p:tgtEl>
                                        <p:attrNameLst>
                                          <p:attrName>style.visibility</p:attrName>
                                        </p:attrNameLst>
                                      </p:cBhvr>
                                      <p:to>
                                        <p:strVal val="visible"/>
                                      </p:to>
                                    </p:set>
                                    <p:anim calcmode="lin" valueType="num">
                                      <p:cBhvr additive="base">
                                        <p:cTn id="17" dur="500" fill="hold"/>
                                        <p:tgtEl>
                                          <p:spTgt spid="61443">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1443">
                                            <p:txEl>
                                              <p:pRg st="4" end="4"/>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61443">
                                            <p:txEl>
                                              <p:pRg st="5" end="5"/>
                                            </p:txEl>
                                          </p:spTgt>
                                        </p:tgtEl>
                                        <p:attrNameLst>
                                          <p:attrName>style.visibility</p:attrName>
                                        </p:attrNameLst>
                                      </p:cBhvr>
                                      <p:to>
                                        <p:strVal val="visible"/>
                                      </p:to>
                                    </p:set>
                                    <p:anim calcmode="lin" valueType="num">
                                      <p:cBhvr additive="base">
                                        <p:cTn id="21" dur="500" fill="hold"/>
                                        <p:tgtEl>
                                          <p:spTgt spid="61443">
                                            <p:txEl>
                                              <p:pRg st="5" end="5"/>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614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61443">
                                            <p:txEl>
                                              <p:pRg st="6" end="6"/>
                                            </p:txEl>
                                          </p:spTgt>
                                        </p:tgtEl>
                                        <p:attrNameLst>
                                          <p:attrName>style.visibility</p:attrName>
                                        </p:attrNameLst>
                                      </p:cBhvr>
                                      <p:to>
                                        <p:strVal val="visible"/>
                                      </p:to>
                                    </p:set>
                                    <p:anim calcmode="lin" valueType="num">
                                      <p:cBhvr additive="base">
                                        <p:cTn id="27" dur="500" fill="hold"/>
                                        <p:tgtEl>
                                          <p:spTgt spid="6144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144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1443">
                                            <p:txEl>
                                              <p:pRg st="7" end="7"/>
                                            </p:txEl>
                                          </p:spTgt>
                                        </p:tgtEl>
                                        <p:attrNameLst>
                                          <p:attrName>style.visibility</p:attrName>
                                        </p:attrNameLst>
                                      </p:cBhvr>
                                      <p:to>
                                        <p:strVal val="visible"/>
                                      </p:to>
                                    </p:set>
                                    <p:anim calcmode="lin" valueType="num">
                                      <p:cBhvr additive="base">
                                        <p:cTn id="31" dur="500" fill="hold"/>
                                        <p:tgtEl>
                                          <p:spTgt spid="6144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44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b="1" dirty="0"/>
              <a:t>Somatic Symptom and Related Disorders</a:t>
            </a:r>
          </a:p>
        </p:txBody>
      </p:sp>
      <p:sp>
        <p:nvSpPr>
          <p:cNvPr id="7171" name="Rectangle 3"/>
          <p:cNvSpPr>
            <a:spLocks noGrp="1" noChangeArrowheads="1"/>
          </p:cNvSpPr>
          <p:nvPr>
            <p:ph idx="1"/>
          </p:nvPr>
        </p:nvSpPr>
        <p:spPr/>
        <p:txBody>
          <a:bodyPr/>
          <a:lstStyle/>
          <a:p>
            <a:pPr>
              <a:lnSpc>
                <a:spcPct val="80000"/>
              </a:lnSpc>
            </a:pPr>
            <a:r>
              <a:rPr lang="en-US" sz="2000" dirty="0"/>
              <a:t>Somatic Symptom Disorder – One syndrome or many?</a:t>
            </a:r>
          </a:p>
          <a:p>
            <a:pPr lvl="1" eaLnBrk="1" hangingPunct="1">
              <a:lnSpc>
                <a:spcPct val="80000"/>
              </a:lnSpc>
            </a:pPr>
            <a:r>
              <a:rPr lang="en-US" sz="1800" dirty="0"/>
              <a:t>Internal Medicine</a:t>
            </a:r>
          </a:p>
          <a:p>
            <a:pPr lvl="2" eaLnBrk="1" hangingPunct="1">
              <a:lnSpc>
                <a:spcPct val="80000"/>
              </a:lnSpc>
            </a:pPr>
            <a:r>
              <a:rPr lang="en-US" sz="1600" dirty="0"/>
              <a:t>Chronic fatigue</a:t>
            </a:r>
          </a:p>
          <a:p>
            <a:pPr lvl="1" eaLnBrk="1" hangingPunct="1">
              <a:lnSpc>
                <a:spcPct val="80000"/>
              </a:lnSpc>
            </a:pPr>
            <a:r>
              <a:rPr lang="en-US" sz="1800" dirty="0"/>
              <a:t>Gynecology</a:t>
            </a:r>
          </a:p>
          <a:p>
            <a:pPr lvl="2" eaLnBrk="1" hangingPunct="1">
              <a:lnSpc>
                <a:spcPct val="80000"/>
              </a:lnSpc>
            </a:pPr>
            <a:r>
              <a:rPr lang="en-US" sz="1600" dirty="0"/>
              <a:t>Chronic pelvic pain</a:t>
            </a:r>
          </a:p>
          <a:p>
            <a:pPr lvl="1" eaLnBrk="1" hangingPunct="1">
              <a:lnSpc>
                <a:spcPct val="80000"/>
              </a:lnSpc>
            </a:pPr>
            <a:r>
              <a:rPr lang="en-US" sz="1800" dirty="0"/>
              <a:t>ENT</a:t>
            </a:r>
          </a:p>
          <a:p>
            <a:pPr lvl="2" eaLnBrk="1" hangingPunct="1">
              <a:lnSpc>
                <a:spcPct val="80000"/>
              </a:lnSpc>
            </a:pPr>
            <a:r>
              <a:rPr lang="en-US" sz="1600" dirty="0"/>
              <a:t>Idiopathic tinnitus</a:t>
            </a:r>
          </a:p>
          <a:p>
            <a:pPr lvl="1" eaLnBrk="1" hangingPunct="1">
              <a:lnSpc>
                <a:spcPct val="80000"/>
              </a:lnSpc>
            </a:pPr>
            <a:r>
              <a:rPr lang="en-US" sz="1800" dirty="0"/>
              <a:t>Dentistry</a:t>
            </a:r>
          </a:p>
          <a:p>
            <a:pPr lvl="2" eaLnBrk="1" hangingPunct="1">
              <a:lnSpc>
                <a:spcPct val="80000"/>
              </a:lnSpc>
            </a:pPr>
            <a:r>
              <a:rPr lang="en-US" sz="1600" dirty="0"/>
              <a:t>Temporomandibular dysfunction</a:t>
            </a:r>
          </a:p>
          <a:p>
            <a:pPr lvl="1" eaLnBrk="1" hangingPunct="1">
              <a:lnSpc>
                <a:spcPct val="80000"/>
              </a:lnSpc>
            </a:pPr>
            <a:r>
              <a:rPr lang="en-US" sz="1800" dirty="0"/>
              <a:t>Rheumatology</a:t>
            </a:r>
          </a:p>
          <a:p>
            <a:pPr lvl="2" eaLnBrk="1" hangingPunct="1">
              <a:lnSpc>
                <a:spcPct val="80000"/>
              </a:lnSpc>
            </a:pPr>
            <a:r>
              <a:rPr lang="en-US" sz="1600" dirty="0"/>
              <a:t>Fibromyalgia  </a:t>
            </a:r>
          </a:p>
          <a:p>
            <a:pPr lvl="1" eaLnBrk="1" hangingPunct="1">
              <a:lnSpc>
                <a:spcPct val="80000"/>
              </a:lnSpc>
            </a:pPr>
            <a:r>
              <a:rPr lang="en-US" sz="1800" dirty="0"/>
              <a:t>GI</a:t>
            </a:r>
          </a:p>
          <a:p>
            <a:pPr lvl="2" eaLnBrk="1" hangingPunct="1">
              <a:lnSpc>
                <a:spcPct val="80000"/>
              </a:lnSpc>
            </a:pPr>
            <a:r>
              <a:rPr lang="en-US" sz="1600" dirty="0"/>
              <a:t>Irritable bowel syndrome</a:t>
            </a:r>
          </a:p>
          <a:p>
            <a:pPr lvl="1" eaLnBrk="1" hangingPunct="1">
              <a:lnSpc>
                <a:spcPct val="80000"/>
              </a:lnSpc>
            </a:pPr>
            <a:r>
              <a:rPr lang="en-US" sz="1800" dirty="0"/>
              <a:t>Neurology</a:t>
            </a:r>
          </a:p>
          <a:p>
            <a:pPr lvl="2" eaLnBrk="1" hangingPunct="1">
              <a:lnSpc>
                <a:spcPct val="80000"/>
              </a:lnSpc>
            </a:pPr>
            <a:r>
              <a:rPr lang="en-US" sz="1600" dirty="0"/>
              <a:t>Nonepileptic seizures</a:t>
            </a:r>
          </a:p>
          <a:p>
            <a:pPr lvl="1" eaLnBrk="1" hangingPunct="1">
              <a:lnSpc>
                <a:spcPct val="80000"/>
              </a:lnSpc>
            </a:pPr>
            <a:endParaRPr lang="en-US" sz="18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6</a:t>
            </a:fld>
            <a:endParaRPr lang="en-US" dirty="0"/>
          </a:p>
        </p:txBody>
      </p:sp>
    </p:spTree>
    <p:extLst>
      <p:ext uri="{BB962C8B-B14F-4D97-AF65-F5344CB8AC3E}">
        <p14:creationId xmlns:p14="http://schemas.microsoft.com/office/powerpoint/2010/main" val="3228797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171">
                                            <p:txEl>
                                              <p:pRg st="2" end="2"/>
                                            </p:txEl>
                                          </p:spTgt>
                                        </p:tgtEl>
                                        <p:attrNameLst>
                                          <p:attrName>style.visibility</p:attrName>
                                        </p:attrNameLst>
                                      </p:cBhvr>
                                      <p:to>
                                        <p:strVal val="visible"/>
                                      </p:to>
                                    </p:set>
                                    <p:anim calcmode="lin" valueType="num">
                                      <p:cBhvr additive="base">
                                        <p:cTn id="7" dur="500" fill="hold"/>
                                        <p:tgtEl>
                                          <p:spTgt spid="717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7171">
                                            <p:txEl>
                                              <p:pRg st="4" end="4"/>
                                            </p:txEl>
                                          </p:spTgt>
                                        </p:tgtEl>
                                        <p:attrNameLst>
                                          <p:attrName>style.visibility</p:attrName>
                                        </p:attrNameLst>
                                      </p:cBhvr>
                                      <p:to>
                                        <p:strVal val="visible"/>
                                      </p:to>
                                    </p:set>
                                    <p:anim calcmode="lin" valueType="num">
                                      <p:cBhvr additive="base">
                                        <p:cTn id="13" dur="500" fill="hold"/>
                                        <p:tgtEl>
                                          <p:spTgt spid="7171">
                                            <p:txEl>
                                              <p:pRg st="4" end="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7171">
                                            <p:txEl>
                                              <p:pRg st="6" end="6"/>
                                            </p:txEl>
                                          </p:spTgt>
                                        </p:tgtEl>
                                        <p:attrNameLst>
                                          <p:attrName>style.visibility</p:attrName>
                                        </p:attrNameLst>
                                      </p:cBhvr>
                                      <p:to>
                                        <p:strVal val="visible"/>
                                      </p:to>
                                    </p:set>
                                    <p:anim calcmode="lin" valueType="num">
                                      <p:cBhvr additive="base">
                                        <p:cTn id="19" dur="500" fill="hold"/>
                                        <p:tgtEl>
                                          <p:spTgt spid="7171">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7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7171">
                                            <p:txEl>
                                              <p:pRg st="8" end="8"/>
                                            </p:txEl>
                                          </p:spTgt>
                                        </p:tgtEl>
                                        <p:attrNameLst>
                                          <p:attrName>style.visibility</p:attrName>
                                        </p:attrNameLst>
                                      </p:cBhvr>
                                      <p:to>
                                        <p:strVal val="visible"/>
                                      </p:to>
                                    </p:set>
                                    <p:anim calcmode="lin" valueType="num">
                                      <p:cBhvr additive="base">
                                        <p:cTn id="25" dur="500" fill="hold"/>
                                        <p:tgtEl>
                                          <p:spTgt spid="7171">
                                            <p:txEl>
                                              <p:pRg st="8" end="8"/>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171">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7171">
                                            <p:txEl>
                                              <p:pRg st="10" end="10"/>
                                            </p:txEl>
                                          </p:spTgt>
                                        </p:tgtEl>
                                        <p:attrNameLst>
                                          <p:attrName>style.visibility</p:attrName>
                                        </p:attrNameLst>
                                      </p:cBhvr>
                                      <p:to>
                                        <p:strVal val="visible"/>
                                      </p:to>
                                    </p:set>
                                    <p:anim calcmode="lin" valueType="num">
                                      <p:cBhvr additive="base">
                                        <p:cTn id="31" dur="500" fill="hold"/>
                                        <p:tgtEl>
                                          <p:spTgt spid="7171">
                                            <p:txEl>
                                              <p:pRg st="10" end="10"/>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171">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7171">
                                            <p:txEl>
                                              <p:pRg st="12" end="12"/>
                                            </p:txEl>
                                          </p:spTgt>
                                        </p:tgtEl>
                                        <p:attrNameLst>
                                          <p:attrName>style.visibility</p:attrName>
                                        </p:attrNameLst>
                                      </p:cBhvr>
                                      <p:to>
                                        <p:strVal val="visible"/>
                                      </p:to>
                                    </p:set>
                                    <p:anim calcmode="lin" valueType="num">
                                      <p:cBhvr additive="base">
                                        <p:cTn id="37" dur="500" fill="hold"/>
                                        <p:tgtEl>
                                          <p:spTgt spid="7171">
                                            <p:txEl>
                                              <p:pRg st="12" end="12"/>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171">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7171">
                                            <p:txEl>
                                              <p:pRg st="14" end="14"/>
                                            </p:txEl>
                                          </p:spTgt>
                                        </p:tgtEl>
                                        <p:attrNameLst>
                                          <p:attrName>style.visibility</p:attrName>
                                        </p:attrNameLst>
                                      </p:cBhvr>
                                      <p:to>
                                        <p:strVal val="visible"/>
                                      </p:to>
                                    </p:set>
                                    <p:anim calcmode="lin" valueType="num">
                                      <p:cBhvr additive="base">
                                        <p:cTn id="43" dur="500" fill="hold"/>
                                        <p:tgtEl>
                                          <p:spTgt spid="7171">
                                            <p:txEl>
                                              <p:pRg st="14" end="1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171">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US" b="1" dirty="0"/>
              <a:t>Malingering</a:t>
            </a:r>
          </a:p>
        </p:txBody>
      </p:sp>
      <p:sp>
        <p:nvSpPr>
          <p:cNvPr id="62467" name="Rectangle 3"/>
          <p:cNvSpPr>
            <a:spLocks noGrp="1" noChangeArrowheads="1"/>
          </p:cNvSpPr>
          <p:nvPr>
            <p:ph idx="1"/>
          </p:nvPr>
        </p:nvSpPr>
        <p:spPr/>
        <p:txBody>
          <a:bodyPr/>
          <a:lstStyle/>
          <a:p>
            <a:pPr eaLnBrk="1" hangingPunct="1"/>
            <a:r>
              <a:rPr lang="en-US" dirty="0"/>
              <a:t>Definition</a:t>
            </a:r>
          </a:p>
          <a:p>
            <a:pPr lvl="1" eaLnBrk="1" hangingPunct="1"/>
            <a:r>
              <a:rPr lang="en-US" dirty="0"/>
              <a:t>The intentional production of feigning illness</a:t>
            </a:r>
          </a:p>
          <a:p>
            <a:pPr lvl="1" eaLnBrk="1" hangingPunct="1"/>
            <a:r>
              <a:rPr lang="en-US" dirty="0"/>
              <a:t>Motivated by external incentives</a:t>
            </a:r>
          </a:p>
          <a:p>
            <a:pPr lvl="2" eaLnBrk="1" hangingPunct="1"/>
            <a:r>
              <a:rPr lang="en-US" sz="2000" dirty="0"/>
              <a:t>Drugs</a:t>
            </a:r>
          </a:p>
          <a:p>
            <a:pPr lvl="2" eaLnBrk="1" hangingPunct="1"/>
            <a:r>
              <a:rPr lang="en-US" sz="2000" dirty="0"/>
              <a:t>Litigation</a:t>
            </a:r>
          </a:p>
          <a:p>
            <a:pPr lvl="2" eaLnBrk="1" hangingPunct="1"/>
            <a:r>
              <a:rPr lang="en-US" sz="2000" dirty="0"/>
              <a:t>Financial compensation</a:t>
            </a:r>
          </a:p>
          <a:p>
            <a:pPr lvl="2" eaLnBrk="1" hangingPunct="1"/>
            <a:r>
              <a:rPr lang="en-US" sz="2000" dirty="0"/>
              <a:t>Avoid work/military service</a:t>
            </a:r>
          </a:p>
          <a:p>
            <a:pPr lvl="2" eaLnBrk="1" hangingPunct="1"/>
            <a:r>
              <a:rPr lang="en-US" sz="2000" dirty="0"/>
              <a:t>Evade criminal prosecution</a:t>
            </a:r>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60</a:t>
            </a:fld>
            <a:endParaRPr lang="en-US" dirty="0"/>
          </a:p>
        </p:txBody>
      </p:sp>
    </p:spTree>
    <p:extLst>
      <p:ext uri="{BB962C8B-B14F-4D97-AF65-F5344CB8AC3E}">
        <p14:creationId xmlns:p14="http://schemas.microsoft.com/office/powerpoint/2010/main" val="2707609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2467">
                                            <p:txEl>
                                              <p:pRg st="1" end="1"/>
                                            </p:txEl>
                                          </p:spTgt>
                                        </p:tgtEl>
                                        <p:attrNameLst>
                                          <p:attrName>style.visibility</p:attrName>
                                        </p:attrNameLst>
                                      </p:cBhvr>
                                      <p:to>
                                        <p:strVal val="visible"/>
                                      </p:to>
                                    </p:set>
                                    <p:anim calcmode="lin" valueType="num">
                                      <p:cBhvr additive="base">
                                        <p:cTn id="7" dur="500" fill="hold"/>
                                        <p:tgtEl>
                                          <p:spTgt spid="6246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24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2467">
                                            <p:txEl>
                                              <p:pRg st="2" end="2"/>
                                            </p:txEl>
                                          </p:spTgt>
                                        </p:tgtEl>
                                        <p:attrNameLst>
                                          <p:attrName>style.visibility</p:attrName>
                                        </p:attrNameLst>
                                      </p:cBhvr>
                                      <p:to>
                                        <p:strVal val="visible"/>
                                      </p:to>
                                    </p:set>
                                    <p:anim calcmode="lin" valueType="num">
                                      <p:cBhvr additive="base">
                                        <p:cTn id="13" dur="500" fill="hold"/>
                                        <p:tgtEl>
                                          <p:spTgt spid="6246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24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2467">
                                            <p:txEl>
                                              <p:pRg st="3" end="3"/>
                                            </p:txEl>
                                          </p:spTgt>
                                        </p:tgtEl>
                                        <p:attrNameLst>
                                          <p:attrName>style.visibility</p:attrName>
                                        </p:attrNameLst>
                                      </p:cBhvr>
                                      <p:to>
                                        <p:strVal val="visible"/>
                                      </p:to>
                                    </p:set>
                                    <p:anim calcmode="lin" valueType="num">
                                      <p:cBhvr additive="base">
                                        <p:cTn id="19" dur="500" fill="hold"/>
                                        <p:tgtEl>
                                          <p:spTgt spid="6246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246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2467">
                                            <p:txEl>
                                              <p:pRg st="4" end="4"/>
                                            </p:txEl>
                                          </p:spTgt>
                                        </p:tgtEl>
                                        <p:attrNameLst>
                                          <p:attrName>style.visibility</p:attrName>
                                        </p:attrNameLst>
                                      </p:cBhvr>
                                      <p:to>
                                        <p:strVal val="visible"/>
                                      </p:to>
                                    </p:set>
                                    <p:anim calcmode="lin" valueType="num">
                                      <p:cBhvr additive="base">
                                        <p:cTn id="23" dur="500" fill="hold"/>
                                        <p:tgtEl>
                                          <p:spTgt spid="6246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2467">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2467">
                                            <p:txEl>
                                              <p:pRg st="5" end="5"/>
                                            </p:txEl>
                                          </p:spTgt>
                                        </p:tgtEl>
                                        <p:attrNameLst>
                                          <p:attrName>style.visibility</p:attrName>
                                        </p:attrNameLst>
                                      </p:cBhvr>
                                      <p:to>
                                        <p:strVal val="visible"/>
                                      </p:to>
                                    </p:set>
                                    <p:anim calcmode="lin" valueType="num">
                                      <p:cBhvr additive="base">
                                        <p:cTn id="27" dur="500" fill="hold"/>
                                        <p:tgtEl>
                                          <p:spTgt spid="62467">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2467">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2467">
                                            <p:txEl>
                                              <p:pRg st="6" end="6"/>
                                            </p:txEl>
                                          </p:spTgt>
                                        </p:tgtEl>
                                        <p:attrNameLst>
                                          <p:attrName>style.visibility</p:attrName>
                                        </p:attrNameLst>
                                      </p:cBhvr>
                                      <p:to>
                                        <p:strVal val="visible"/>
                                      </p:to>
                                    </p:set>
                                    <p:anim calcmode="lin" valueType="num">
                                      <p:cBhvr additive="base">
                                        <p:cTn id="31" dur="500" fill="hold"/>
                                        <p:tgtEl>
                                          <p:spTgt spid="6246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2467">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2467">
                                            <p:txEl>
                                              <p:pRg st="7" end="7"/>
                                            </p:txEl>
                                          </p:spTgt>
                                        </p:tgtEl>
                                        <p:attrNameLst>
                                          <p:attrName>style.visibility</p:attrName>
                                        </p:attrNameLst>
                                      </p:cBhvr>
                                      <p:to>
                                        <p:strVal val="visible"/>
                                      </p:to>
                                    </p:set>
                                    <p:anim calcmode="lin" valueType="num">
                                      <p:cBhvr additive="base">
                                        <p:cTn id="35" dur="500" fill="hold"/>
                                        <p:tgtEl>
                                          <p:spTgt spid="62467">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246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b="1" dirty="0"/>
              <a:t>Malingering</a:t>
            </a:r>
          </a:p>
        </p:txBody>
      </p:sp>
      <p:sp>
        <p:nvSpPr>
          <p:cNvPr id="63491" name="Rectangle 3"/>
          <p:cNvSpPr>
            <a:spLocks noGrp="1" noChangeArrowheads="1"/>
          </p:cNvSpPr>
          <p:nvPr>
            <p:ph idx="1"/>
          </p:nvPr>
        </p:nvSpPr>
        <p:spPr/>
        <p:txBody>
          <a:bodyPr/>
          <a:lstStyle/>
          <a:p>
            <a:pPr eaLnBrk="1" hangingPunct="1"/>
            <a:r>
              <a:rPr lang="en-US" dirty="0"/>
              <a:t>Clinical features</a:t>
            </a:r>
          </a:p>
          <a:p>
            <a:pPr lvl="1" eaLnBrk="1" hangingPunct="1"/>
            <a:r>
              <a:rPr lang="en-US" dirty="0"/>
              <a:t>Suspect malingering when:</a:t>
            </a:r>
          </a:p>
          <a:p>
            <a:pPr lvl="2" eaLnBrk="1" hangingPunct="1"/>
            <a:r>
              <a:rPr lang="en-US" dirty="0"/>
              <a:t>Discrepancy between complaints and findings</a:t>
            </a:r>
          </a:p>
          <a:p>
            <a:pPr lvl="2" eaLnBrk="1" hangingPunct="1"/>
            <a:r>
              <a:rPr lang="en-US" dirty="0"/>
              <a:t>Lack of cooperation with evaluation</a:t>
            </a:r>
          </a:p>
          <a:p>
            <a:pPr lvl="2" eaLnBrk="1" hangingPunct="1"/>
            <a:r>
              <a:rPr lang="en-US" dirty="0"/>
              <a:t>Obvious gains</a:t>
            </a:r>
          </a:p>
          <a:p>
            <a:pPr lvl="2" eaLnBrk="1" hangingPunct="1"/>
            <a:r>
              <a:rPr lang="en-US" dirty="0"/>
              <a:t>Concurrent antisocial personality</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61</a:t>
            </a:fld>
            <a:endParaRPr lang="en-US" dirty="0"/>
          </a:p>
        </p:txBody>
      </p:sp>
    </p:spTree>
    <p:extLst>
      <p:ext uri="{BB962C8B-B14F-4D97-AF65-F5344CB8AC3E}">
        <p14:creationId xmlns:p14="http://schemas.microsoft.com/office/powerpoint/2010/main" val="4207545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3491">
                                            <p:txEl>
                                              <p:pRg st="2" end="2"/>
                                            </p:txEl>
                                          </p:spTgt>
                                        </p:tgtEl>
                                        <p:attrNameLst>
                                          <p:attrName>style.visibility</p:attrName>
                                        </p:attrNameLst>
                                      </p:cBhvr>
                                      <p:to>
                                        <p:strVal val="visible"/>
                                      </p:to>
                                    </p:set>
                                    <p:anim calcmode="lin" valueType="num">
                                      <p:cBhvr additive="base">
                                        <p:cTn id="7" dur="500" fill="hold"/>
                                        <p:tgtEl>
                                          <p:spTgt spid="6349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34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3491">
                                            <p:txEl>
                                              <p:pRg st="3" end="3"/>
                                            </p:txEl>
                                          </p:spTgt>
                                        </p:tgtEl>
                                        <p:attrNameLst>
                                          <p:attrName>style.visibility</p:attrName>
                                        </p:attrNameLst>
                                      </p:cBhvr>
                                      <p:to>
                                        <p:strVal val="visible"/>
                                      </p:to>
                                    </p:set>
                                    <p:anim calcmode="lin" valueType="num">
                                      <p:cBhvr additive="base">
                                        <p:cTn id="13" dur="500" fill="hold"/>
                                        <p:tgtEl>
                                          <p:spTgt spid="63491">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349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63491">
                                            <p:txEl>
                                              <p:pRg st="4" end="4"/>
                                            </p:txEl>
                                          </p:spTgt>
                                        </p:tgtEl>
                                        <p:attrNameLst>
                                          <p:attrName>style.visibility</p:attrName>
                                        </p:attrNameLst>
                                      </p:cBhvr>
                                      <p:to>
                                        <p:strVal val="visible"/>
                                      </p:to>
                                    </p:set>
                                    <p:anim calcmode="lin" valueType="num">
                                      <p:cBhvr additive="base">
                                        <p:cTn id="19" dur="500" fill="hold"/>
                                        <p:tgtEl>
                                          <p:spTgt spid="63491">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349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3491">
                                            <p:txEl>
                                              <p:pRg st="5" end="5"/>
                                            </p:txEl>
                                          </p:spTgt>
                                        </p:tgtEl>
                                        <p:attrNameLst>
                                          <p:attrName>style.visibility</p:attrName>
                                        </p:attrNameLst>
                                      </p:cBhvr>
                                      <p:to>
                                        <p:strVal val="visible"/>
                                      </p:to>
                                    </p:set>
                                    <p:anim calcmode="lin" valueType="num">
                                      <p:cBhvr additive="base">
                                        <p:cTn id="25" dur="500" fill="hold"/>
                                        <p:tgtEl>
                                          <p:spTgt spid="63491">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49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b="1" dirty="0"/>
              <a:t>Malingering</a:t>
            </a:r>
          </a:p>
        </p:txBody>
      </p:sp>
      <p:sp>
        <p:nvSpPr>
          <p:cNvPr id="64515" name="Rectangle 3"/>
          <p:cNvSpPr>
            <a:spLocks noGrp="1" noChangeArrowheads="1"/>
          </p:cNvSpPr>
          <p:nvPr>
            <p:ph idx="1"/>
          </p:nvPr>
        </p:nvSpPr>
        <p:spPr/>
        <p:txBody>
          <a:bodyPr/>
          <a:lstStyle/>
          <a:p>
            <a:pPr eaLnBrk="1" hangingPunct="1"/>
            <a:r>
              <a:rPr lang="en-US" dirty="0"/>
              <a:t>Management</a:t>
            </a:r>
          </a:p>
          <a:p>
            <a:pPr lvl="1" eaLnBrk="1" hangingPunct="1"/>
            <a:r>
              <a:rPr lang="en-US" dirty="0"/>
              <a:t>Identification without placating</a:t>
            </a:r>
          </a:p>
          <a:p>
            <a:pPr lvl="1" eaLnBrk="1" hangingPunct="1"/>
            <a:r>
              <a:rPr lang="en-US" dirty="0"/>
              <a:t>Non-judgmental approach</a:t>
            </a:r>
          </a:p>
          <a:p>
            <a:pPr lvl="1" eaLnBrk="1" hangingPunct="1"/>
            <a:r>
              <a:rPr lang="en-US" dirty="0"/>
              <a:t>Matter-of-fact based on evidence that is available</a:t>
            </a:r>
          </a:p>
          <a:p>
            <a:pPr lvl="1" eaLnBrk="1" hangingPunct="1"/>
            <a:r>
              <a:rPr lang="en-US" dirty="0"/>
              <a:t>Offer support available to manage distress related to current psychosocial stressors</a:t>
            </a:r>
          </a:p>
          <a:p>
            <a:pPr lvl="1" eaLnBrk="1" hangingPunct="1"/>
            <a:endParaRPr lang="en-US" dirty="0"/>
          </a:p>
          <a:p>
            <a:pPr lvl="1" eaLnBrk="1" hangingPunct="1"/>
            <a:endParaRPr lang="en-US" dirty="0"/>
          </a:p>
          <a:p>
            <a:pPr eaLnBrk="1" hangingPunct="1"/>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62</a:t>
            </a:fld>
            <a:endParaRPr lang="en-US" dirty="0"/>
          </a:p>
        </p:txBody>
      </p:sp>
    </p:spTree>
    <p:extLst>
      <p:ext uri="{BB962C8B-B14F-4D97-AF65-F5344CB8AC3E}">
        <p14:creationId xmlns:p14="http://schemas.microsoft.com/office/powerpoint/2010/main" val="944685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51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45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451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45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10972800" cy="1143000"/>
          </a:xfrm>
        </p:spPr>
        <p:txBody>
          <a:bodyPr/>
          <a:lstStyle/>
          <a:p>
            <a:r>
              <a:rPr lang="en-US" sz="4000" b="1" dirty="0"/>
              <a:t>Psychological Factors Affecting Other Medical Conditions</a:t>
            </a:r>
            <a:endParaRPr lang="en-US" sz="4000" dirty="0"/>
          </a:p>
        </p:txBody>
      </p:sp>
      <p:sp>
        <p:nvSpPr>
          <p:cNvPr id="3" name="Content Placeholder 2"/>
          <p:cNvSpPr>
            <a:spLocks noGrp="1"/>
          </p:cNvSpPr>
          <p:nvPr>
            <p:ph idx="1"/>
          </p:nvPr>
        </p:nvSpPr>
        <p:spPr>
          <a:xfrm>
            <a:off x="609600" y="1905000"/>
            <a:ext cx="10972800" cy="4724400"/>
          </a:xfrm>
        </p:spPr>
        <p:txBody>
          <a:bodyPr/>
          <a:lstStyle/>
          <a:p>
            <a:r>
              <a:rPr lang="en-US" sz="2400" dirty="0"/>
              <a:t>A medical symptom or condition is present. </a:t>
            </a:r>
          </a:p>
          <a:p>
            <a:r>
              <a:rPr lang="en-US" sz="2400" dirty="0"/>
              <a:t>Psychological and/or behavioral factors adversely affect the medical condition in one of the following ways: </a:t>
            </a:r>
          </a:p>
          <a:p>
            <a:pPr lvl="1"/>
            <a:r>
              <a:rPr lang="en-US" sz="2000" dirty="0"/>
              <a:t>The factors have influenced the course of the medical condition.</a:t>
            </a:r>
          </a:p>
          <a:p>
            <a:pPr lvl="1"/>
            <a:r>
              <a:rPr lang="en-US" sz="2000" dirty="0"/>
              <a:t>The factors interfere with the treatment of the medical condition.</a:t>
            </a:r>
          </a:p>
          <a:p>
            <a:pPr lvl="1"/>
            <a:r>
              <a:rPr lang="en-US" sz="2000" dirty="0"/>
              <a:t>The factors constitute health risks for the individual.</a:t>
            </a:r>
          </a:p>
          <a:p>
            <a:pPr lvl="1"/>
            <a:r>
              <a:rPr lang="en-US" sz="2000" dirty="0"/>
              <a:t>The factors influence the underlying pathophysiology, resulting in symptoms or necessitating medical attention.</a:t>
            </a:r>
          </a:p>
          <a:p>
            <a:r>
              <a:rPr lang="en-US" sz="2400" dirty="0"/>
              <a:t>The psychological and behavioral factors are not better explained by another mental disorder.</a:t>
            </a:r>
          </a:p>
          <a:p>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63</a:t>
            </a:fld>
            <a:endParaRPr lang="en-US" dirty="0"/>
          </a:p>
        </p:txBody>
      </p:sp>
    </p:spTree>
    <p:extLst>
      <p:ext uri="{BB962C8B-B14F-4D97-AF65-F5344CB8AC3E}">
        <p14:creationId xmlns:p14="http://schemas.microsoft.com/office/powerpoint/2010/main" val="27872946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609600" y="381000"/>
            <a:ext cx="10972800" cy="1036638"/>
          </a:xfrm>
        </p:spPr>
        <p:txBody>
          <a:bodyPr/>
          <a:lstStyle/>
          <a:p>
            <a:r>
              <a:rPr lang="en-US" altLang="en-US" b="1" dirty="0">
                <a:effectLst/>
                <a:ea typeface="ＭＳ Ｐゴシック" pitchFamily="34" charset="-128"/>
              </a:rPr>
              <a:t>Somatic Symptom Disorders</a:t>
            </a:r>
            <a:br>
              <a:rPr lang="en-US" altLang="en-US" b="1" dirty="0">
                <a:effectLst/>
                <a:ea typeface="ＭＳ Ｐゴシック" pitchFamily="34" charset="-128"/>
              </a:rPr>
            </a:br>
            <a:r>
              <a:rPr lang="en-US" altLang="en-US" sz="3600" b="1" dirty="0">
                <a:ea typeface="ＭＳ Ｐゴシック" pitchFamily="34" charset="-128"/>
              </a:rPr>
              <a:t>Summary</a:t>
            </a:r>
            <a:endParaRPr lang="en-US" altLang="en-US" b="1" dirty="0">
              <a:effectLst/>
              <a:ea typeface="ＭＳ Ｐゴシック" pitchFamily="34" charset="-128"/>
            </a:endParaRPr>
          </a:p>
        </p:txBody>
      </p:sp>
      <p:sp>
        <p:nvSpPr>
          <p:cNvPr id="2" name="TextBox 1"/>
          <p:cNvSpPr txBox="1"/>
          <p:nvPr/>
        </p:nvSpPr>
        <p:spPr>
          <a:xfrm>
            <a:off x="369455" y="1600200"/>
            <a:ext cx="11277600" cy="3139321"/>
          </a:xfrm>
          <a:prstGeom prst="rect">
            <a:avLst/>
          </a:prstGeom>
          <a:noFill/>
        </p:spPr>
        <p:txBody>
          <a:bodyPr wrap="square" rtlCol="0">
            <a:spAutoFit/>
          </a:bodyPr>
          <a:lstStyle/>
          <a:p>
            <a:pPr marL="342900" lvl="0" indent="-342900">
              <a:buFont typeface="Arial" panose="020B0604020202020204" pitchFamily="34" charset="0"/>
              <a:buChar char="•"/>
            </a:pPr>
            <a:r>
              <a:rPr lang="en-US" sz="2200" dirty="0"/>
              <a:t>Patients with somatic symptoms respond to the presence of physical complaints and health concerns with excessive and maladaptive thoughts, feelings, and/or behaviors.</a:t>
            </a:r>
          </a:p>
          <a:p>
            <a:pPr marL="342900" indent="-342900">
              <a:buFont typeface="Arial" panose="020B0604020202020204" pitchFamily="34" charset="0"/>
              <a:buChar char="•"/>
            </a:pPr>
            <a:r>
              <a:rPr lang="en-US" sz="2200" dirty="0"/>
              <a:t>It is not the absence of an identified medical etiology of the physical complaints that is the focus of the somatic symptom disorders, but rather how they interpret and adapt to them.</a:t>
            </a:r>
          </a:p>
          <a:p>
            <a:pPr marL="342900" indent="-342900">
              <a:buFont typeface="Arial" panose="020B0604020202020204" pitchFamily="34" charset="0"/>
              <a:buChar char="•"/>
            </a:pPr>
            <a:r>
              <a:rPr lang="en-US" sz="2200" dirty="0"/>
              <a:t>Conversion Disorder (Functional Neurological Symptom Disorder) differs from the other somatic symptoms disorders in that a medically unexplained symptom of the voluntary motor and sensory nervous system remains a key feature of this diagnosis.   </a:t>
            </a:r>
          </a:p>
          <a:p>
            <a:pPr marL="342900" indent="-342900">
              <a:buFont typeface="Arial" panose="020B0604020202020204" pitchFamily="34" charset="0"/>
              <a:buChar char="•"/>
            </a:pPr>
            <a:r>
              <a:rPr lang="en-US" sz="2200" dirty="0"/>
              <a:t>In Illness Anxiety Disorder a patient experiences intense concern about acquiring or preoccupation with having, an undiagnosed medical illness</a:t>
            </a:r>
            <a:r>
              <a:rPr lang="en-US" sz="2000" dirty="0"/>
              <a:t>.  </a:t>
            </a:r>
          </a:p>
        </p:txBody>
      </p:sp>
    </p:spTree>
    <p:extLst>
      <p:ext uri="{BB962C8B-B14F-4D97-AF65-F5344CB8AC3E}">
        <p14:creationId xmlns:p14="http://schemas.microsoft.com/office/powerpoint/2010/main" val="3297082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09600" y="274638"/>
            <a:ext cx="10972800" cy="944562"/>
          </a:xfrm>
        </p:spPr>
        <p:txBody>
          <a:bodyPr/>
          <a:lstStyle/>
          <a:p>
            <a:r>
              <a:rPr lang="en-US" sz="4000" b="1" dirty="0"/>
              <a:t>Selected References</a:t>
            </a:r>
          </a:p>
        </p:txBody>
      </p:sp>
      <p:sp>
        <p:nvSpPr>
          <p:cNvPr id="8" name="Content Placeholder 7"/>
          <p:cNvSpPr>
            <a:spLocks noGrp="1"/>
          </p:cNvSpPr>
          <p:nvPr>
            <p:ph idx="1"/>
          </p:nvPr>
        </p:nvSpPr>
        <p:spPr>
          <a:xfrm>
            <a:off x="609600" y="1295401"/>
            <a:ext cx="10972800" cy="4830763"/>
          </a:xfrm>
        </p:spPr>
        <p:txBody>
          <a:bodyPr/>
          <a:lstStyle/>
          <a:p>
            <a:r>
              <a:rPr lang="en-US" sz="1800" dirty="0"/>
              <a:t>LaFrance WC . Somatoform disorders.  Semin Neurol. 2009; 29(3):234-46.</a:t>
            </a:r>
          </a:p>
          <a:p>
            <a:endParaRPr lang="en-US" sz="1800" dirty="0"/>
          </a:p>
          <a:p>
            <a:r>
              <a:rPr lang="en-US" sz="1800" dirty="0"/>
              <a:t>Hatcher S, Arroll B.  Assessment and management of medically unexplained symptoms.  BMJ. 2008;336(7653):1124-8.</a:t>
            </a:r>
          </a:p>
          <a:p>
            <a:endParaRPr lang="en-US" sz="1800" dirty="0"/>
          </a:p>
          <a:p>
            <a:r>
              <a:rPr lang="en-US" sz="1800" dirty="0"/>
              <a:t>Henningsen P, Zipfel S, Herzog W.  Management of functional somatic syndromes. Lancet. 2007;369(9565):946-55.</a:t>
            </a:r>
          </a:p>
          <a:p>
            <a:endParaRPr lang="en-US" sz="1800" dirty="0"/>
          </a:p>
          <a:p>
            <a:r>
              <a:rPr lang="en-US" sz="1800" dirty="0"/>
              <a:t>Kirmayer LJ, Groleau D, Looper KJ, Dao MD. Explaining medically unexplained symptoms. Can J Psychiatry. 2004;49(10):663-72. </a:t>
            </a:r>
          </a:p>
          <a:p>
            <a:endParaRPr lang="en-US" sz="1800" dirty="0"/>
          </a:p>
          <a:p>
            <a:r>
              <a:rPr lang="en-US" sz="1800" dirty="0"/>
              <a:t>Wise MG, Ford CV. Factitious disorders. Prim Care. 1999;26(2):315-26.</a:t>
            </a:r>
          </a:p>
          <a:p>
            <a:endParaRPr lang="en-US" sz="1800" dirty="0"/>
          </a:p>
          <a:p>
            <a:r>
              <a:rPr lang="en-US" sz="1800" dirty="0"/>
              <a:t>McDermott BE, Feldman MD. Malingering in the medical setting. Psychiatr Clin North Am. 2007;30(4):645-62.</a:t>
            </a:r>
          </a:p>
          <a:p>
            <a:endParaRPr lang="en-US" sz="1800" dirty="0"/>
          </a:p>
          <a:p>
            <a:endParaRPr lang="en-US" sz="1800" dirty="0"/>
          </a:p>
          <a:p>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65</a:t>
            </a:fld>
            <a:endParaRPr lang="en-US" dirty="0"/>
          </a:p>
        </p:txBody>
      </p:sp>
    </p:spTree>
    <p:extLst>
      <p:ext uri="{BB962C8B-B14F-4D97-AF65-F5344CB8AC3E}">
        <p14:creationId xmlns:p14="http://schemas.microsoft.com/office/powerpoint/2010/main" val="193740160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Part II</a:t>
            </a:r>
          </a:p>
        </p:txBody>
      </p:sp>
      <p:sp>
        <p:nvSpPr>
          <p:cNvPr id="3" name="Subtitle 2"/>
          <p:cNvSpPr>
            <a:spLocks noGrp="1"/>
          </p:cNvSpPr>
          <p:nvPr>
            <p:ph type="subTitle" idx="1"/>
          </p:nvPr>
        </p:nvSpPr>
        <p:spPr/>
        <p:txBody>
          <a:bodyPr/>
          <a:lstStyle/>
          <a:p>
            <a:r>
              <a:rPr lang="en-US" dirty="0"/>
              <a:t>Case Presentations</a:t>
            </a:r>
          </a:p>
        </p:txBody>
      </p:sp>
    </p:spTree>
    <p:extLst>
      <p:ext uri="{BB962C8B-B14F-4D97-AF65-F5344CB8AC3E}">
        <p14:creationId xmlns:p14="http://schemas.microsoft.com/office/powerpoint/2010/main" val="33698242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n-US" b="1" dirty="0"/>
              <a:t>Case Presentation - Case I</a:t>
            </a:r>
            <a:endParaRPr lang="en-US" sz="3200" b="1" dirty="0"/>
          </a:p>
        </p:txBody>
      </p:sp>
      <p:sp>
        <p:nvSpPr>
          <p:cNvPr id="65539" name="Rectangle 3"/>
          <p:cNvSpPr>
            <a:spLocks noGrp="1" noChangeArrowheads="1"/>
          </p:cNvSpPr>
          <p:nvPr>
            <p:ph idx="1"/>
          </p:nvPr>
        </p:nvSpPr>
        <p:spPr/>
        <p:txBody>
          <a:bodyPr/>
          <a:lstStyle/>
          <a:p>
            <a:pPr eaLnBrk="1" hangingPunct="1"/>
            <a:r>
              <a:rPr lang="en-US" sz="2800" dirty="0"/>
              <a:t>History of Present Illness (Chart)</a:t>
            </a:r>
          </a:p>
          <a:p>
            <a:pPr lvl="1" eaLnBrk="1" hangingPunct="1"/>
            <a:r>
              <a:rPr lang="en-US" sz="2000" dirty="0"/>
              <a:t>50 year-old female admitted from the neurology clinic with complaints of bilateral ankle pain, right shoulder pain, and right hip pain.</a:t>
            </a:r>
          </a:p>
          <a:p>
            <a:pPr lvl="1" eaLnBrk="1" hangingPunct="1"/>
            <a:r>
              <a:rPr lang="en-US" sz="2000" dirty="0"/>
              <a:t>She reports the ankle pain started with an injury suffered at work, while the hip pain and shoulder pain were suffered in a fall.</a:t>
            </a:r>
          </a:p>
          <a:p>
            <a:pPr lvl="1" eaLnBrk="1" hangingPunct="1"/>
            <a:r>
              <a:rPr lang="en-US" sz="2000" dirty="0"/>
              <a:t>A “very thorough” outpatient evaluation has not revealed a clear etiology for the pain complaints.</a:t>
            </a:r>
          </a:p>
          <a:p>
            <a:pPr lvl="1" eaLnBrk="1" hangingPunct="1"/>
            <a:r>
              <a:rPr lang="en-US" sz="2000" dirty="0"/>
              <a:t>Psychiatry has been asked to evaluate for depression contributing to her pain, which were felt to be disproportionate to injury.</a:t>
            </a:r>
            <a:endParaRPr lang="en-US" sz="2400" dirty="0"/>
          </a:p>
          <a:p>
            <a:pPr eaLnBrk="1" hangingPunct="1"/>
            <a:endParaRPr lang="en-US" sz="2400" dirty="0"/>
          </a:p>
          <a:p>
            <a:pPr lvl="2" eaLnBrk="1" hangingPunct="1"/>
            <a:endParaRPr lang="en-US" sz="18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67</a:t>
            </a:fld>
            <a:endParaRPr lang="en-US" dirty="0"/>
          </a:p>
        </p:txBody>
      </p:sp>
    </p:spTree>
    <p:extLst>
      <p:ext uri="{BB962C8B-B14F-4D97-AF65-F5344CB8AC3E}">
        <p14:creationId xmlns:p14="http://schemas.microsoft.com/office/powerpoint/2010/main" val="2236670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5539">
                                            <p:txEl>
                                              <p:pRg st="2" end="2"/>
                                            </p:txEl>
                                          </p:spTgt>
                                        </p:tgtEl>
                                        <p:attrNameLst>
                                          <p:attrName>style.visibility</p:attrName>
                                        </p:attrNameLst>
                                      </p:cBhvr>
                                      <p:to>
                                        <p:strVal val="visible"/>
                                      </p:to>
                                    </p:set>
                                    <p:anim calcmode="lin" valueType="num">
                                      <p:cBhvr additive="base">
                                        <p:cTn id="7" dur="500" fill="hold"/>
                                        <p:tgtEl>
                                          <p:spTgt spid="65539">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55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5539">
                                            <p:txEl>
                                              <p:pRg st="3" end="3"/>
                                            </p:txEl>
                                          </p:spTgt>
                                        </p:tgtEl>
                                        <p:attrNameLst>
                                          <p:attrName>style.visibility</p:attrName>
                                        </p:attrNameLst>
                                      </p:cBhvr>
                                      <p:to>
                                        <p:strVal val="visible"/>
                                      </p:to>
                                    </p:set>
                                    <p:anim calcmode="lin" valueType="num">
                                      <p:cBhvr additive="base">
                                        <p:cTn id="13" dur="500" fill="hold"/>
                                        <p:tgtEl>
                                          <p:spTgt spid="65539">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553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5539">
                                            <p:txEl>
                                              <p:pRg st="4" end="4"/>
                                            </p:txEl>
                                          </p:spTgt>
                                        </p:tgtEl>
                                        <p:attrNameLst>
                                          <p:attrName>style.visibility</p:attrName>
                                        </p:attrNameLst>
                                      </p:cBhvr>
                                      <p:to>
                                        <p:strVal val="visible"/>
                                      </p:to>
                                    </p:set>
                                    <p:anim calcmode="lin" valueType="num">
                                      <p:cBhvr additive="base">
                                        <p:cTn id="19" dur="500" fill="hold"/>
                                        <p:tgtEl>
                                          <p:spTgt spid="6553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553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b="1" dirty="0"/>
              <a:t>Case Presentation - Case I</a:t>
            </a:r>
            <a:endParaRPr lang="en-US" sz="3200" b="1" dirty="0"/>
          </a:p>
        </p:txBody>
      </p:sp>
      <p:sp>
        <p:nvSpPr>
          <p:cNvPr id="66563" name="Rectangle 3"/>
          <p:cNvSpPr>
            <a:spLocks noGrp="1" noChangeArrowheads="1"/>
          </p:cNvSpPr>
          <p:nvPr>
            <p:ph idx="1"/>
          </p:nvPr>
        </p:nvSpPr>
        <p:spPr/>
        <p:txBody>
          <a:bodyPr/>
          <a:lstStyle/>
          <a:p>
            <a:pPr eaLnBrk="1" hangingPunct="1">
              <a:lnSpc>
                <a:spcPct val="80000"/>
              </a:lnSpc>
            </a:pPr>
            <a:r>
              <a:rPr lang="en-US" sz="2400" dirty="0"/>
              <a:t>History of Present Illness (Patient)</a:t>
            </a:r>
          </a:p>
          <a:p>
            <a:pPr lvl="1" eaLnBrk="1" hangingPunct="1">
              <a:lnSpc>
                <a:spcPct val="80000"/>
              </a:lnSpc>
            </a:pPr>
            <a:r>
              <a:rPr lang="en-US" sz="1800" dirty="0"/>
              <a:t>Suffered ankle injury in a rather dramatic fashion while at work.</a:t>
            </a:r>
          </a:p>
          <a:p>
            <a:pPr lvl="2" eaLnBrk="1" hangingPunct="1">
              <a:lnSpc>
                <a:spcPct val="80000"/>
              </a:lnSpc>
            </a:pPr>
            <a:r>
              <a:rPr lang="en-US" sz="1600" dirty="0"/>
              <a:t>Multiple physicians involved</a:t>
            </a:r>
          </a:p>
          <a:p>
            <a:pPr lvl="2" eaLnBrk="1" hangingPunct="1">
              <a:lnSpc>
                <a:spcPct val="80000"/>
              </a:lnSpc>
            </a:pPr>
            <a:r>
              <a:rPr lang="en-US" sz="1600" dirty="0"/>
              <a:t>Legal action for worker’s compensation is pending</a:t>
            </a:r>
          </a:p>
          <a:p>
            <a:pPr lvl="2" eaLnBrk="1" hangingPunct="1">
              <a:lnSpc>
                <a:spcPct val="80000"/>
              </a:lnSpc>
            </a:pPr>
            <a:r>
              <a:rPr lang="en-US" sz="1600" dirty="0"/>
              <a:t>She would not allow us to confirm this chain of events</a:t>
            </a:r>
          </a:p>
          <a:p>
            <a:pPr lvl="1" eaLnBrk="1" hangingPunct="1">
              <a:lnSpc>
                <a:spcPct val="80000"/>
              </a:lnSpc>
            </a:pPr>
            <a:r>
              <a:rPr lang="en-US" sz="1800" dirty="0"/>
              <a:t>The shoulder and hip pain were suffered after slipping on ice in front of the hotel in which she had been staying.</a:t>
            </a:r>
          </a:p>
          <a:p>
            <a:pPr lvl="2" eaLnBrk="1" hangingPunct="1">
              <a:lnSpc>
                <a:spcPct val="80000"/>
              </a:lnSpc>
            </a:pPr>
            <a:r>
              <a:rPr lang="en-US" sz="1600" dirty="0"/>
              <a:t>Legal action is pending for compensation from this fall.</a:t>
            </a:r>
          </a:p>
          <a:p>
            <a:pPr lvl="2" eaLnBrk="1" hangingPunct="1">
              <a:lnSpc>
                <a:spcPct val="80000"/>
              </a:lnSpc>
            </a:pPr>
            <a:r>
              <a:rPr lang="en-US" sz="1600" dirty="0"/>
              <a:t>Staying in a hotel after selling her home.</a:t>
            </a:r>
          </a:p>
          <a:p>
            <a:pPr lvl="2" eaLnBrk="1" hangingPunct="1">
              <a:lnSpc>
                <a:spcPct val="80000"/>
              </a:lnSpc>
            </a:pPr>
            <a:r>
              <a:rPr lang="en-US" sz="1600" dirty="0"/>
              <a:t>Plans to move home to CA</a:t>
            </a:r>
          </a:p>
          <a:p>
            <a:pPr lvl="1" eaLnBrk="1" hangingPunct="1">
              <a:lnSpc>
                <a:spcPct val="80000"/>
              </a:lnSpc>
            </a:pPr>
            <a:r>
              <a:rPr lang="en-US" sz="1800" dirty="0"/>
              <a:t>Moved to WI about a year ago to be close to her in-laws after the death of her husband in Iraq  about one year PTA.</a:t>
            </a:r>
          </a:p>
          <a:p>
            <a:pPr lvl="1" eaLnBrk="1" hangingPunct="1">
              <a:lnSpc>
                <a:spcPct val="80000"/>
              </a:lnSpc>
            </a:pPr>
            <a:r>
              <a:rPr lang="en-US" sz="1800" dirty="0"/>
              <a:t>Denied any depression, psychosis, or anxiety symptoms.</a:t>
            </a:r>
          </a:p>
          <a:p>
            <a:pPr lvl="1" eaLnBrk="1" hangingPunct="1">
              <a:lnSpc>
                <a:spcPct val="80000"/>
              </a:lnSpc>
            </a:pPr>
            <a:r>
              <a:rPr lang="en-US" sz="1800" dirty="0"/>
              <a:t>Denied any family history of psychiatric issues.</a:t>
            </a:r>
          </a:p>
          <a:p>
            <a:pPr lvl="2" eaLnBrk="1" hangingPunct="1">
              <a:lnSpc>
                <a:spcPct val="80000"/>
              </a:lnSpc>
            </a:pPr>
            <a:endParaRPr lang="en-US" sz="1600" dirty="0"/>
          </a:p>
          <a:p>
            <a:pPr lvl="2" eaLnBrk="1" hangingPunct="1">
              <a:lnSpc>
                <a:spcPct val="80000"/>
              </a:lnSpc>
            </a:pPr>
            <a:endParaRPr lang="en-US" sz="16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68</a:t>
            </a:fld>
            <a:endParaRPr lang="en-US" dirty="0"/>
          </a:p>
        </p:txBody>
      </p:sp>
    </p:spTree>
    <p:extLst>
      <p:ext uri="{BB962C8B-B14F-4D97-AF65-F5344CB8AC3E}">
        <p14:creationId xmlns:p14="http://schemas.microsoft.com/office/powerpoint/2010/main" val="673689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6563">
                                            <p:txEl>
                                              <p:pRg st="2" end="2"/>
                                            </p:txEl>
                                          </p:spTgt>
                                        </p:tgtEl>
                                        <p:attrNameLst>
                                          <p:attrName>style.visibility</p:attrName>
                                        </p:attrNameLst>
                                      </p:cBhvr>
                                      <p:to>
                                        <p:strVal val="visible"/>
                                      </p:to>
                                    </p:set>
                                    <p:anim calcmode="lin" valueType="num">
                                      <p:cBhvr additive="base">
                                        <p:cTn id="7" dur="500" fill="hold"/>
                                        <p:tgtEl>
                                          <p:spTgt spid="6656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6563">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66563">
                                            <p:txEl>
                                              <p:pRg st="3" end="3"/>
                                            </p:txEl>
                                          </p:spTgt>
                                        </p:tgtEl>
                                        <p:attrNameLst>
                                          <p:attrName>style.visibility</p:attrName>
                                        </p:attrNameLst>
                                      </p:cBhvr>
                                      <p:to>
                                        <p:strVal val="visible"/>
                                      </p:to>
                                    </p:set>
                                    <p:anim calcmode="lin" valueType="num">
                                      <p:cBhvr additive="base">
                                        <p:cTn id="11" dur="500" fill="hold"/>
                                        <p:tgtEl>
                                          <p:spTgt spid="66563">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6563">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66563">
                                            <p:txEl>
                                              <p:pRg st="4" end="4"/>
                                            </p:txEl>
                                          </p:spTgt>
                                        </p:tgtEl>
                                        <p:attrNameLst>
                                          <p:attrName>style.visibility</p:attrName>
                                        </p:attrNameLst>
                                      </p:cBhvr>
                                      <p:to>
                                        <p:strVal val="visible"/>
                                      </p:to>
                                    </p:set>
                                    <p:anim calcmode="lin" valueType="num">
                                      <p:cBhvr additive="base">
                                        <p:cTn id="15" dur="500" fill="hold"/>
                                        <p:tgtEl>
                                          <p:spTgt spid="66563">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6656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nodeType="clickEffect">
                                  <p:stCondLst>
                                    <p:cond delay="0"/>
                                  </p:stCondLst>
                                  <p:childTnLst>
                                    <p:set>
                                      <p:cBhvr>
                                        <p:cTn id="20" dur="1" fill="hold">
                                          <p:stCondLst>
                                            <p:cond delay="0"/>
                                          </p:stCondLst>
                                        </p:cTn>
                                        <p:tgtEl>
                                          <p:spTgt spid="66563">
                                            <p:txEl>
                                              <p:pRg st="5" end="5"/>
                                            </p:txEl>
                                          </p:spTgt>
                                        </p:tgtEl>
                                        <p:attrNameLst>
                                          <p:attrName>style.visibility</p:attrName>
                                        </p:attrNameLst>
                                      </p:cBhvr>
                                      <p:to>
                                        <p:strVal val="visible"/>
                                      </p:to>
                                    </p:set>
                                    <p:anim calcmode="lin" valueType="num">
                                      <p:cBhvr additive="base">
                                        <p:cTn id="21" dur="500" fill="hold"/>
                                        <p:tgtEl>
                                          <p:spTgt spid="66563">
                                            <p:txEl>
                                              <p:pRg st="5" end="5"/>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66563">
                                            <p:txEl>
                                              <p:pRg st="5" end="5"/>
                                            </p:txEl>
                                          </p:spTgt>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66563">
                                            <p:txEl>
                                              <p:pRg st="6" end="6"/>
                                            </p:txEl>
                                          </p:spTgt>
                                        </p:tgtEl>
                                        <p:attrNameLst>
                                          <p:attrName>style.visibility</p:attrName>
                                        </p:attrNameLst>
                                      </p:cBhvr>
                                      <p:to>
                                        <p:strVal val="visible"/>
                                      </p:to>
                                    </p:set>
                                    <p:anim calcmode="lin" valueType="num">
                                      <p:cBhvr additive="base">
                                        <p:cTn id="25" dur="500" fill="hold"/>
                                        <p:tgtEl>
                                          <p:spTgt spid="6656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6563">
                                            <p:txEl>
                                              <p:pRg st="6" end="6"/>
                                            </p:txEl>
                                          </p:spTgt>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66563">
                                            <p:txEl>
                                              <p:pRg st="7" end="7"/>
                                            </p:txEl>
                                          </p:spTgt>
                                        </p:tgtEl>
                                        <p:attrNameLst>
                                          <p:attrName>style.visibility</p:attrName>
                                        </p:attrNameLst>
                                      </p:cBhvr>
                                      <p:to>
                                        <p:strVal val="visible"/>
                                      </p:to>
                                    </p:set>
                                    <p:anim calcmode="lin" valueType="num">
                                      <p:cBhvr additive="base">
                                        <p:cTn id="29" dur="500" fill="hold"/>
                                        <p:tgtEl>
                                          <p:spTgt spid="66563">
                                            <p:txEl>
                                              <p:pRg st="7" end="7"/>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66563">
                                            <p:txEl>
                                              <p:pRg st="7" end="7"/>
                                            </p:txEl>
                                          </p:spTgt>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66563">
                                            <p:txEl>
                                              <p:pRg st="8" end="8"/>
                                            </p:txEl>
                                          </p:spTgt>
                                        </p:tgtEl>
                                        <p:attrNameLst>
                                          <p:attrName>style.visibility</p:attrName>
                                        </p:attrNameLst>
                                      </p:cBhvr>
                                      <p:to>
                                        <p:strVal val="visible"/>
                                      </p:to>
                                    </p:set>
                                    <p:anim calcmode="lin" valueType="num">
                                      <p:cBhvr additive="base">
                                        <p:cTn id="33" dur="500" fill="hold"/>
                                        <p:tgtEl>
                                          <p:spTgt spid="66563">
                                            <p:txEl>
                                              <p:pRg st="8" end="8"/>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6656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nodeType="clickEffect">
                                  <p:stCondLst>
                                    <p:cond delay="0"/>
                                  </p:stCondLst>
                                  <p:childTnLst>
                                    <p:set>
                                      <p:cBhvr>
                                        <p:cTn id="38" dur="1" fill="hold">
                                          <p:stCondLst>
                                            <p:cond delay="0"/>
                                          </p:stCondLst>
                                        </p:cTn>
                                        <p:tgtEl>
                                          <p:spTgt spid="66563">
                                            <p:txEl>
                                              <p:pRg st="9" end="9"/>
                                            </p:txEl>
                                          </p:spTgt>
                                        </p:tgtEl>
                                        <p:attrNameLst>
                                          <p:attrName>style.visibility</p:attrName>
                                        </p:attrNameLst>
                                      </p:cBhvr>
                                      <p:to>
                                        <p:strVal val="visible"/>
                                      </p:to>
                                    </p:set>
                                    <p:anim calcmode="lin" valueType="num">
                                      <p:cBhvr additive="base">
                                        <p:cTn id="39" dur="500" fill="hold"/>
                                        <p:tgtEl>
                                          <p:spTgt spid="66563">
                                            <p:txEl>
                                              <p:pRg st="9" end="9"/>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6656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nodeType="clickEffect">
                                  <p:stCondLst>
                                    <p:cond delay="0"/>
                                  </p:stCondLst>
                                  <p:childTnLst>
                                    <p:set>
                                      <p:cBhvr>
                                        <p:cTn id="44" dur="1" fill="hold">
                                          <p:stCondLst>
                                            <p:cond delay="0"/>
                                          </p:stCondLst>
                                        </p:cTn>
                                        <p:tgtEl>
                                          <p:spTgt spid="66563">
                                            <p:txEl>
                                              <p:pRg st="10" end="10"/>
                                            </p:txEl>
                                          </p:spTgt>
                                        </p:tgtEl>
                                        <p:attrNameLst>
                                          <p:attrName>style.visibility</p:attrName>
                                        </p:attrNameLst>
                                      </p:cBhvr>
                                      <p:to>
                                        <p:strVal val="visible"/>
                                      </p:to>
                                    </p:set>
                                    <p:anim calcmode="lin" valueType="num">
                                      <p:cBhvr additive="base">
                                        <p:cTn id="45" dur="500" fill="hold"/>
                                        <p:tgtEl>
                                          <p:spTgt spid="66563">
                                            <p:txEl>
                                              <p:pRg st="10" end="10"/>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6656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66563">
                                            <p:txEl>
                                              <p:pRg st="11" end="11"/>
                                            </p:txEl>
                                          </p:spTgt>
                                        </p:tgtEl>
                                        <p:attrNameLst>
                                          <p:attrName>style.visibility</p:attrName>
                                        </p:attrNameLst>
                                      </p:cBhvr>
                                      <p:to>
                                        <p:strVal val="visible"/>
                                      </p:to>
                                    </p:set>
                                    <p:anim calcmode="lin" valueType="num">
                                      <p:cBhvr additive="base">
                                        <p:cTn id="51" dur="500" fill="hold"/>
                                        <p:tgtEl>
                                          <p:spTgt spid="66563">
                                            <p:txEl>
                                              <p:pRg st="11" end="1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6656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b="1" dirty="0"/>
              <a:t>Case Presentation - Case I</a:t>
            </a:r>
            <a:endParaRPr lang="en-US" sz="3200" b="1" dirty="0"/>
          </a:p>
        </p:txBody>
      </p:sp>
      <p:sp>
        <p:nvSpPr>
          <p:cNvPr id="67587" name="Rectangle 3"/>
          <p:cNvSpPr>
            <a:spLocks noGrp="1" noChangeArrowheads="1"/>
          </p:cNvSpPr>
          <p:nvPr>
            <p:ph idx="1"/>
          </p:nvPr>
        </p:nvSpPr>
        <p:spPr/>
        <p:txBody>
          <a:bodyPr/>
          <a:lstStyle/>
          <a:p>
            <a:pPr eaLnBrk="1" hangingPunct="1">
              <a:lnSpc>
                <a:spcPct val="80000"/>
              </a:lnSpc>
            </a:pPr>
            <a:r>
              <a:rPr lang="en-US" sz="2000" dirty="0"/>
              <a:t>Past Medical History</a:t>
            </a:r>
          </a:p>
          <a:p>
            <a:pPr lvl="1" eaLnBrk="1" hangingPunct="1">
              <a:lnSpc>
                <a:spcPct val="80000"/>
              </a:lnSpc>
            </a:pPr>
            <a:r>
              <a:rPr lang="en-US" sz="1800" dirty="0"/>
              <a:t>Cholecystectomy</a:t>
            </a:r>
          </a:p>
          <a:p>
            <a:pPr lvl="1" eaLnBrk="1" hangingPunct="1">
              <a:lnSpc>
                <a:spcPct val="80000"/>
              </a:lnSpc>
            </a:pPr>
            <a:r>
              <a:rPr lang="en-US" sz="1800" dirty="0"/>
              <a:t>Breast cysts</a:t>
            </a:r>
          </a:p>
          <a:p>
            <a:pPr lvl="1" eaLnBrk="1" hangingPunct="1">
              <a:lnSpc>
                <a:spcPct val="80000"/>
              </a:lnSpc>
            </a:pPr>
            <a:r>
              <a:rPr lang="en-US" sz="1800" dirty="0"/>
              <a:t>Bilateral ankle injury</a:t>
            </a:r>
          </a:p>
          <a:p>
            <a:pPr lvl="2" eaLnBrk="1" hangingPunct="1">
              <a:lnSpc>
                <a:spcPct val="80000"/>
              </a:lnSpc>
            </a:pPr>
            <a:r>
              <a:rPr lang="en-US" sz="1600" dirty="0"/>
              <a:t>Using bilateral soft casts and crutches</a:t>
            </a:r>
          </a:p>
          <a:p>
            <a:pPr lvl="1" eaLnBrk="1" hangingPunct="1">
              <a:lnSpc>
                <a:spcPct val="80000"/>
              </a:lnSpc>
            </a:pPr>
            <a:r>
              <a:rPr lang="en-US" sz="1800" dirty="0"/>
              <a:t>Shoulder and hip pain</a:t>
            </a:r>
          </a:p>
          <a:p>
            <a:pPr lvl="2" eaLnBrk="1" hangingPunct="1">
              <a:lnSpc>
                <a:spcPct val="80000"/>
              </a:lnSpc>
            </a:pPr>
            <a:r>
              <a:rPr lang="en-US" sz="1600" dirty="0"/>
              <a:t>Using arm immobilizer</a:t>
            </a:r>
          </a:p>
          <a:p>
            <a:pPr eaLnBrk="1" hangingPunct="1">
              <a:lnSpc>
                <a:spcPct val="80000"/>
              </a:lnSpc>
            </a:pPr>
            <a:r>
              <a:rPr lang="en-US" sz="2000" dirty="0"/>
              <a:t>Data available</a:t>
            </a:r>
          </a:p>
          <a:p>
            <a:pPr lvl="1" eaLnBrk="1" hangingPunct="1">
              <a:lnSpc>
                <a:spcPct val="80000"/>
              </a:lnSpc>
            </a:pPr>
            <a:r>
              <a:rPr lang="en-US" sz="1800" dirty="0"/>
              <a:t>All laboratory test – WNL</a:t>
            </a:r>
          </a:p>
          <a:p>
            <a:pPr lvl="1" eaLnBrk="1" hangingPunct="1">
              <a:lnSpc>
                <a:spcPct val="80000"/>
              </a:lnSpc>
            </a:pPr>
            <a:r>
              <a:rPr lang="en-US" sz="1800" dirty="0"/>
              <a:t>MRI of brain – normal</a:t>
            </a:r>
          </a:p>
          <a:p>
            <a:pPr lvl="1" eaLnBrk="1" hangingPunct="1">
              <a:lnSpc>
                <a:spcPct val="80000"/>
              </a:lnSpc>
            </a:pPr>
            <a:r>
              <a:rPr lang="en-US" sz="1800" dirty="0"/>
              <a:t>EMG of lower extremities – normal</a:t>
            </a:r>
          </a:p>
          <a:p>
            <a:pPr lvl="1" eaLnBrk="1" hangingPunct="1">
              <a:lnSpc>
                <a:spcPct val="80000"/>
              </a:lnSpc>
            </a:pPr>
            <a:r>
              <a:rPr lang="en-US" sz="1800" dirty="0"/>
              <a:t>MRI of cervical spine – mild budging</a:t>
            </a:r>
          </a:p>
          <a:p>
            <a:pPr lvl="1" eaLnBrk="1" hangingPunct="1">
              <a:lnSpc>
                <a:spcPct val="80000"/>
              </a:lnSpc>
            </a:pPr>
            <a:r>
              <a:rPr lang="en-US" sz="1800" dirty="0"/>
              <a:t>MRI of shoulder – no injury</a:t>
            </a:r>
          </a:p>
          <a:p>
            <a:pPr lvl="1" eaLnBrk="1" hangingPunct="1">
              <a:lnSpc>
                <a:spcPct val="80000"/>
              </a:lnSpc>
            </a:pPr>
            <a:r>
              <a:rPr lang="en-US" sz="1800" dirty="0"/>
              <a:t>Hip &amp; Ankle films – normal</a:t>
            </a:r>
          </a:p>
          <a:p>
            <a:pPr lvl="1" eaLnBrk="1" hangingPunct="1">
              <a:lnSpc>
                <a:spcPct val="80000"/>
              </a:lnSpc>
            </a:pPr>
            <a:r>
              <a:rPr lang="en-US" sz="1800" dirty="0"/>
              <a:t>Bone scan and QSART of LE - normal</a:t>
            </a:r>
          </a:p>
          <a:p>
            <a:pPr lvl="1" eaLnBrk="1" hangingPunct="1">
              <a:lnSpc>
                <a:spcPct val="80000"/>
              </a:lnSpc>
            </a:pPr>
            <a:endParaRPr lang="en-US" sz="16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69</a:t>
            </a:fld>
            <a:endParaRPr lang="en-US" dirty="0"/>
          </a:p>
        </p:txBody>
      </p:sp>
    </p:spTree>
    <p:extLst>
      <p:ext uri="{BB962C8B-B14F-4D97-AF65-F5344CB8AC3E}">
        <p14:creationId xmlns:p14="http://schemas.microsoft.com/office/powerpoint/2010/main" val="1349567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7587">
                                            <p:txEl>
                                              <p:pRg st="1" end="1"/>
                                            </p:txEl>
                                          </p:spTgt>
                                        </p:tgtEl>
                                        <p:attrNameLst>
                                          <p:attrName>style.visibility</p:attrName>
                                        </p:attrNameLst>
                                      </p:cBhvr>
                                      <p:to>
                                        <p:strVal val="visible"/>
                                      </p:to>
                                    </p:set>
                                    <p:anim calcmode="lin" valueType="num">
                                      <p:cBhvr additive="base">
                                        <p:cTn id="7" dur="500" fill="hold"/>
                                        <p:tgtEl>
                                          <p:spTgt spid="6758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7587">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67587">
                                            <p:txEl>
                                              <p:pRg st="2" end="2"/>
                                            </p:txEl>
                                          </p:spTgt>
                                        </p:tgtEl>
                                        <p:attrNameLst>
                                          <p:attrName>style.visibility</p:attrName>
                                        </p:attrNameLst>
                                      </p:cBhvr>
                                      <p:to>
                                        <p:strVal val="visible"/>
                                      </p:to>
                                    </p:set>
                                    <p:anim calcmode="lin" valueType="num">
                                      <p:cBhvr additive="base">
                                        <p:cTn id="11" dur="500" fill="hold"/>
                                        <p:tgtEl>
                                          <p:spTgt spid="67587">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7587">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67587">
                                            <p:txEl>
                                              <p:pRg st="3" end="3"/>
                                            </p:txEl>
                                          </p:spTgt>
                                        </p:tgtEl>
                                        <p:attrNameLst>
                                          <p:attrName>style.visibility</p:attrName>
                                        </p:attrNameLst>
                                      </p:cBhvr>
                                      <p:to>
                                        <p:strVal val="visible"/>
                                      </p:to>
                                    </p:set>
                                    <p:anim calcmode="lin" valueType="num">
                                      <p:cBhvr additive="base">
                                        <p:cTn id="15" dur="500" fill="hold"/>
                                        <p:tgtEl>
                                          <p:spTgt spid="67587">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67587">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67587">
                                            <p:txEl>
                                              <p:pRg st="4" end="4"/>
                                            </p:txEl>
                                          </p:spTgt>
                                        </p:tgtEl>
                                        <p:attrNameLst>
                                          <p:attrName>style.visibility</p:attrName>
                                        </p:attrNameLst>
                                      </p:cBhvr>
                                      <p:to>
                                        <p:strVal val="visible"/>
                                      </p:to>
                                    </p:set>
                                    <p:anim calcmode="lin" valueType="num">
                                      <p:cBhvr additive="base">
                                        <p:cTn id="19" dur="500" fill="hold"/>
                                        <p:tgtEl>
                                          <p:spTgt spid="67587">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7587">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67587">
                                            <p:txEl>
                                              <p:pRg st="5" end="5"/>
                                            </p:txEl>
                                          </p:spTgt>
                                        </p:tgtEl>
                                        <p:attrNameLst>
                                          <p:attrName>style.visibility</p:attrName>
                                        </p:attrNameLst>
                                      </p:cBhvr>
                                      <p:to>
                                        <p:strVal val="visible"/>
                                      </p:to>
                                    </p:set>
                                    <p:anim calcmode="lin" valueType="num">
                                      <p:cBhvr additive="base">
                                        <p:cTn id="23" dur="500" fill="hold"/>
                                        <p:tgtEl>
                                          <p:spTgt spid="67587">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67587">
                                            <p:txEl>
                                              <p:pRg st="5" end="5"/>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67587">
                                            <p:txEl>
                                              <p:pRg st="6" end="6"/>
                                            </p:txEl>
                                          </p:spTgt>
                                        </p:tgtEl>
                                        <p:attrNameLst>
                                          <p:attrName>style.visibility</p:attrName>
                                        </p:attrNameLst>
                                      </p:cBhvr>
                                      <p:to>
                                        <p:strVal val="visible"/>
                                      </p:to>
                                    </p:set>
                                    <p:anim calcmode="lin" valueType="num">
                                      <p:cBhvr additive="base">
                                        <p:cTn id="27" dur="500" fill="hold"/>
                                        <p:tgtEl>
                                          <p:spTgt spid="67587">
                                            <p:txEl>
                                              <p:pRg st="6" end="6"/>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6758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67587">
                                            <p:txEl>
                                              <p:pRg st="8" end="8"/>
                                            </p:txEl>
                                          </p:spTgt>
                                        </p:tgtEl>
                                        <p:attrNameLst>
                                          <p:attrName>style.visibility</p:attrName>
                                        </p:attrNameLst>
                                      </p:cBhvr>
                                      <p:to>
                                        <p:strVal val="visible"/>
                                      </p:to>
                                    </p:set>
                                    <p:anim calcmode="lin" valueType="num">
                                      <p:cBhvr additive="base">
                                        <p:cTn id="33" dur="500" fill="hold"/>
                                        <p:tgtEl>
                                          <p:spTgt spid="67587">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7587">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67587">
                                            <p:txEl>
                                              <p:pRg st="9" end="9"/>
                                            </p:txEl>
                                          </p:spTgt>
                                        </p:tgtEl>
                                        <p:attrNameLst>
                                          <p:attrName>style.visibility</p:attrName>
                                        </p:attrNameLst>
                                      </p:cBhvr>
                                      <p:to>
                                        <p:strVal val="visible"/>
                                      </p:to>
                                    </p:set>
                                    <p:anim calcmode="lin" valueType="num">
                                      <p:cBhvr additive="base">
                                        <p:cTn id="37" dur="500" fill="hold"/>
                                        <p:tgtEl>
                                          <p:spTgt spid="67587">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7587">
                                            <p:txEl>
                                              <p:pRg st="9" end="9"/>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67587">
                                            <p:txEl>
                                              <p:pRg st="10" end="10"/>
                                            </p:txEl>
                                          </p:spTgt>
                                        </p:tgtEl>
                                        <p:attrNameLst>
                                          <p:attrName>style.visibility</p:attrName>
                                        </p:attrNameLst>
                                      </p:cBhvr>
                                      <p:to>
                                        <p:strVal val="visible"/>
                                      </p:to>
                                    </p:set>
                                    <p:anim calcmode="lin" valueType="num">
                                      <p:cBhvr additive="base">
                                        <p:cTn id="41" dur="500" fill="hold"/>
                                        <p:tgtEl>
                                          <p:spTgt spid="67587">
                                            <p:txEl>
                                              <p:pRg st="10" end="1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7587">
                                            <p:txEl>
                                              <p:pRg st="10" end="10"/>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67587">
                                            <p:txEl>
                                              <p:pRg st="11" end="11"/>
                                            </p:txEl>
                                          </p:spTgt>
                                        </p:tgtEl>
                                        <p:attrNameLst>
                                          <p:attrName>style.visibility</p:attrName>
                                        </p:attrNameLst>
                                      </p:cBhvr>
                                      <p:to>
                                        <p:strVal val="visible"/>
                                      </p:to>
                                    </p:set>
                                    <p:anim calcmode="lin" valueType="num">
                                      <p:cBhvr additive="base">
                                        <p:cTn id="45" dur="500" fill="hold"/>
                                        <p:tgtEl>
                                          <p:spTgt spid="67587">
                                            <p:txEl>
                                              <p:pRg st="11" end="11"/>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7587">
                                            <p:txEl>
                                              <p:pRg st="11" end="11"/>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67587">
                                            <p:txEl>
                                              <p:pRg st="12" end="12"/>
                                            </p:txEl>
                                          </p:spTgt>
                                        </p:tgtEl>
                                        <p:attrNameLst>
                                          <p:attrName>style.visibility</p:attrName>
                                        </p:attrNameLst>
                                      </p:cBhvr>
                                      <p:to>
                                        <p:strVal val="visible"/>
                                      </p:to>
                                    </p:set>
                                    <p:anim calcmode="lin" valueType="num">
                                      <p:cBhvr additive="base">
                                        <p:cTn id="49" dur="500" fill="hold"/>
                                        <p:tgtEl>
                                          <p:spTgt spid="67587">
                                            <p:txEl>
                                              <p:pRg st="12" end="1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7587">
                                            <p:txEl>
                                              <p:pRg st="12" end="12"/>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67587">
                                            <p:txEl>
                                              <p:pRg st="13" end="13"/>
                                            </p:txEl>
                                          </p:spTgt>
                                        </p:tgtEl>
                                        <p:attrNameLst>
                                          <p:attrName>style.visibility</p:attrName>
                                        </p:attrNameLst>
                                      </p:cBhvr>
                                      <p:to>
                                        <p:strVal val="visible"/>
                                      </p:to>
                                    </p:set>
                                    <p:anim calcmode="lin" valueType="num">
                                      <p:cBhvr additive="base">
                                        <p:cTn id="53" dur="500" fill="hold"/>
                                        <p:tgtEl>
                                          <p:spTgt spid="67587">
                                            <p:txEl>
                                              <p:pRg st="13" end="13"/>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67587">
                                            <p:txEl>
                                              <p:pRg st="13" end="13"/>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67587">
                                            <p:txEl>
                                              <p:pRg st="14" end="14"/>
                                            </p:txEl>
                                          </p:spTgt>
                                        </p:tgtEl>
                                        <p:attrNameLst>
                                          <p:attrName>style.visibility</p:attrName>
                                        </p:attrNameLst>
                                      </p:cBhvr>
                                      <p:to>
                                        <p:strVal val="visible"/>
                                      </p:to>
                                    </p:set>
                                    <p:anim calcmode="lin" valueType="num">
                                      <p:cBhvr additive="base">
                                        <p:cTn id="57" dur="500" fill="hold"/>
                                        <p:tgtEl>
                                          <p:spTgt spid="67587">
                                            <p:txEl>
                                              <p:pRg st="14" end="14"/>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67587">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b="1" dirty="0"/>
              <a:t>Somatic Symptom and Related Disorders</a:t>
            </a:r>
          </a:p>
        </p:txBody>
      </p:sp>
      <p:sp>
        <p:nvSpPr>
          <p:cNvPr id="8195" name="Rectangle 3"/>
          <p:cNvSpPr>
            <a:spLocks noGrp="1" noChangeArrowheads="1"/>
          </p:cNvSpPr>
          <p:nvPr>
            <p:ph idx="1"/>
          </p:nvPr>
        </p:nvSpPr>
        <p:spPr/>
        <p:txBody>
          <a:bodyPr/>
          <a:lstStyle/>
          <a:p>
            <a:pPr>
              <a:lnSpc>
                <a:spcPct val="90000"/>
              </a:lnSpc>
            </a:pPr>
            <a:r>
              <a:rPr lang="en-US" dirty="0"/>
              <a:t>Somatic Symptom Disorder – Consequences</a:t>
            </a:r>
          </a:p>
          <a:p>
            <a:pPr lvl="1" eaLnBrk="1" hangingPunct="1">
              <a:lnSpc>
                <a:spcPct val="90000"/>
              </a:lnSpc>
            </a:pPr>
            <a:r>
              <a:rPr lang="en-US" dirty="0"/>
              <a:t>Impaired physician-patient relationship</a:t>
            </a:r>
          </a:p>
          <a:p>
            <a:pPr lvl="2" eaLnBrk="1" hangingPunct="1">
              <a:lnSpc>
                <a:spcPct val="90000"/>
              </a:lnSpc>
            </a:pPr>
            <a:r>
              <a:rPr lang="en-US" dirty="0"/>
              <a:t>Physician frustration</a:t>
            </a:r>
          </a:p>
          <a:p>
            <a:pPr lvl="3" eaLnBrk="1" hangingPunct="1">
              <a:lnSpc>
                <a:spcPct val="90000"/>
              </a:lnSpc>
            </a:pPr>
            <a:r>
              <a:rPr lang="en-US" dirty="0"/>
              <a:t>1/6 primary care visits are considered “difficult”</a:t>
            </a:r>
          </a:p>
          <a:p>
            <a:pPr lvl="4" eaLnBrk="1" hangingPunct="1">
              <a:lnSpc>
                <a:spcPct val="90000"/>
              </a:lnSpc>
            </a:pPr>
            <a:r>
              <a:rPr lang="en-US" sz="1600" dirty="0"/>
              <a:t>Hahn, 2001</a:t>
            </a:r>
          </a:p>
          <a:p>
            <a:pPr lvl="3" eaLnBrk="1" hangingPunct="1">
              <a:lnSpc>
                <a:spcPct val="90000"/>
              </a:lnSpc>
            </a:pPr>
            <a:r>
              <a:rPr lang="en-US" dirty="0"/>
              <a:t>“Dose-response” relationship between symptoms and physician frustration</a:t>
            </a:r>
          </a:p>
          <a:p>
            <a:pPr lvl="4" eaLnBrk="1" hangingPunct="1">
              <a:lnSpc>
                <a:spcPct val="90000"/>
              </a:lnSpc>
            </a:pPr>
            <a:r>
              <a:rPr lang="en-US" dirty="0"/>
              <a:t>0-1 symptom </a:t>
            </a:r>
            <a:r>
              <a:rPr lang="en-US" dirty="0">
                <a:sym typeface="Wingdings" pitchFamily="2" charset="2"/>
              </a:rPr>
              <a:t> 6% difficult</a:t>
            </a:r>
          </a:p>
          <a:p>
            <a:pPr lvl="4" eaLnBrk="1" hangingPunct="1">
              <a:lnSpc>
                <a:spcPct val="90000"/>
              </a:lnSpc>
            </a:pPr>
            <a:r>
              <a:rPr lang="en-US" dirty="0">
                <a:sym typeface="Wingdings" pitchFamily="2" charset="2"/>
              </a:rPr>
              <a:t>2-5 symptoms  13% difficult</a:t>
            </a:r>
          </a:p>
          <a:p>
            <a:pPr lvl="4" eaLnBrk="1" hangingPunct="1">
              <a:lnSpc>
                <a:spcPct val="90000"/>
              </a:lnSpc>
            </a:pPr>
            <a:r>
              <a:rPr lang="en-US" dirty="0">
                <a:sym typeface="Wingdings" pitchFamily="2" charset="2"/>
              </a:rPr>
              <a:t>6-9 symptoms  23% difficult</a:t>
            </a:r>
          </a:p>
          <a:p>
            <a:pPr lvl="4" eaLnBrk="1" hangingPunct="1">
              <a:lnSpc>
                <a:spcPct val="90000"/>
              </a:lnSpc>
            </a:pPr>
            <a:r>
              <a:rPr lang="en-US" dirty="0"/>
              <a:t>10 or more symptoms </a:t>
            </a:r>
            <a:r>
              <a:rPr lang="en-US" dirty="0">
                <a:sym typeface="Wingdings" pitchFamily="2" charset="2"/>
              </a:rPr>
              <a:t> 36% difficult</a:t>
            </a:r>
            <a:r>
              <a:rPr lang="en-US" dirty="0"/>
              <a:t> </a:t>
            </a:r>
          </a:p>
          <a:p>
            <a:pPr lvl="2" eaLnBrk="1" hangingPunct="1">
              <a:lnSpc>
                <a:spcPct val="90000"/>
              </a:lnSpc>
            </a:pPr>
            <a:r>
              <a:rPr lang="en-US" dirty="0"/>
              <a:t>Patient dissatisfaction</a:t>
            </a:r>
          </a:p>
          <a:p>
            <a:pPr lvl="2" eaLnBrk="1" hangingPunct="1">
              <a:lnSpc>
                <a:spcPct val="90000"/>
              </a:lnSpc>
            </a:pPr>
            <a:endParaRPr lang="en-US" dirty="0"/>
          </a:p>
          <a:p>
            <a:pPr lvl="1" eaLnBrk="1" hangingPunct="1">
              <a:lnSpc>
                <a:spcPct val="90000"/>
              </a:lnSpc>
            </a:pPr>
            <a:endParaRPr lang="en-US" dirty="0"/>
          </a:p>
          <a:p>
            <a:pPr lvl="2" eaLnBrk="1" hangingPunct="1">
              <a:lnSpc>
                <a:spcPct val="90000"/>
              </a:lnSpc>
            </a:pPr>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7</a:t>
            </a:fld>
            <a:endParaRPr lang="en-US" dirty="0"/>
          </a:p>
        </p:txBody>
      </p:sp>
    </p:spTree>
    <p:extLst>
      <p:ext uri="{BB962C8B-B14F-4D97-AF65-F5344CB8AC3E}">
        <p14:creationId xmlns:p14="http://schemas.microsoft.com/office/powerpoint/2010/main" val="1863233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195">
                                            <p:txEl>
                                              <p:pRg st="6" end="6"/>
                                            </p:txEl>
                                          </p:spTgt>
                                        </p:tgtEl>
                                        <p:attrNameLst>
                                          <p:attrName>style.visibility</p:attrName>
                                        </p:attrNameLst>
                                      </p:cBhvr>
                                      <p:to>
                                        <p:strVal val="visible"/>
                                      </p:to>
                                    </p:set>
                                    <p:anim calcmode="lin" valueType="num">
                                      <p:cBhvr additive="base">
                                        <p:cTn id="7" dur="500" fill="hold"/>
                                        <p:tgtEl>
                                          <p:spTgt spid="8195">
                                            <p:txEl>
                                              <p:pRg st="6" end="6"/>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5">
                                            <p:txEl>
                                              <p:pRg st="6" end="6"/>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8195">
                                            <p:txEl>
                                              <p:pRg st="7" end="7"/>
                                            </p:txEl>
                                          </p:spTgt>
                                        </p:tgtEl>
                                        <p:attrNameLst>
                                          <p:attrName>style.visibility</p:attrName>
                                        </p:attrNameLst>
                                      </p:cBhvr>
                                      <p:to>
                                        <p:strVal val="visible"/>
                                      </p:to>
                                    </p:set>
                                    <p:anim calcmode="lin" valueType="num">
                                      <p:cBhvr additive="base">
                                        <p:cTn id="11" dur="500" fill="hold"/>
                                        <p:tgtEl>
                                          <p:spTgt spid="8195">
                                            <p:txEl>
                                              <p:pRg st="7" end="7"/>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8195">
                                            <p:txEl>
                                              <p:pRg st="7" end="7"/>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8195">
                                            <p:txEl>
                                              <p:pRg st="8" end="8"/>
                                            </p:txEl>
                                          </p:spTgt>
                                        </p:tgtEl>
                                        <p:attrNameLst>
                                          <p:attrName>style.visibility</p:attrName>
                                        </p:attrNameLst>
                                      </p:cBhvr>
                                      <p:to>
                                        <p:strVal val="visible"/>
                                      </p:to>
                                    </p:set>
                                    <p:anim calcmode="lin" valueType="num">
                                      <p:cBhvr additive="base">
                                        <p:cTn id="15" dur="500" fill="hold"/>
                                        <p:tgtEl>
                                          <p:spTgt spid="8195">
                                            <p:txEl>
                                              <p:pRg st="8" end="8"/>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8195">
                                            <p:txEl>
                                              <p:pRg st="8" end="8"/>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8195">
                                            <p:txEl>
                                              <p:pRg st="9" end="9"/>
                                            </p:txEl>
                                          </p:spTgt>
                                        </p:tgtEl>
                                        <p:attrNameLst>
                                          <p:attrName>style.visibility</p:attrName>
                                        </p:attrNameLst>
                                      </p:cBhvr>
                                      <p:to>
                                        <p:strVal val="visible"/>
                                      </p:to>
                                    </p:set>
                                    <p:anim calcmode="lin" valueType="num">
                                      <p:cBhvr additive="base">
                                        <p:cTn id="19" dur="500" fill="hold"/>
                                        <p:tgtEl>
                                          <p:spTgt spid="8195">
                                            <p:txEl>
                                              <p:pRg st="9" end="9"/>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195">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195">
                                            <p:txEl>
                                              <p:pRg st="10" end="10"/>
                                            </p:txEl>
                                          </p:spTgt>
                                        </p:tgtEl>
                                        <p:attrNameLst>
                                          <p:attrName>style.visibility</p:attrName>
                                        </p:attrNameLst>
                                      </p:cBhvr>
                                      <p:to>
                                        <p:strVal val="visible"/>
                                      </p:to>
                                    </p:set>
                                    <p:anim calcmode="lin" valueType="num">
                                      <p:cBhvr additive="base">
                                        <p:cTn id="25" dur="500" fill="hold"/>
                                        <p:tgtEl>
                                          <p:spTgt spid="8195">
                                            <p:txEl>
                                              <p:pRg st="10" end="1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195">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b="1" dirty="0"/>
              <a:t>Case Presentation - Case I</a:t>
            </a:r>
          </a:p>
        </p:txBody>
      </p:sp>
      <p:sp>
        <p:nvSpPr>
          <p:cNvPr id="68611" name="Rectangle 3"/>
          <p:cNvSpPr>
            <a:spLocks noGrp="1" noChangeArrowheads="1"/>
          </p:cNvSpPr>
          <p:nvPr>
            <p:ph idx="1"/>
          </p:nvPr>
        </p:nvSpPr>
        <p:spPr/>
        <p:txBody>
          <a:bodyPr/>
          <a:lstStyle/>
          <a:p>
            <a:pPr eaLnBrk="1" hangingPunct="1"/>
            <a:r>
              <a:rPr lang="en-US" sz="2000" dirty="0"/>
              <a:t>Mental status examination</a:t>
            </a:r>
          </a:p>
          <a:p>
            <a:pPr lvl="1" eaLnBrk="1" hangingPunct="1"/>
            <a:r>
              <a:rPr lang="en-US" sz="1800" dirty="0"/>
              <a:t>Middle-aged female sitting up in bed with bilateral soft-casts in place and right arm in sling.</a:t>
            </a:r>
          </a:p>
          <a:p>
            <a:pPr lvl="1" eaLnBrk="1" hangingPunct="1"/>
            <a:r>
              <a:rPr lang="en-US" sz="1800" dirty="0"/>
              <a:t>Very pleasant as interview began</a:t>
            </a:r>
          </a:p>
          <a:p>
            <a:pPr lvl="1" eaLnBrk="1" hangingPunct="1"/>
            <a:r>
              <a:rPr lang="en-US" sz="1800" dirty="0"/>
              <a:t>Good eye contact.</a:t>
            </a:r>
          </a:p>
          <a:p>
            <a:pPr lvl="1" eaLnBrk="1" hangingPunct="1"/>
            <a:r>
              <a:rPr lang="en-US" sz="1800" dirty="0"/>
              <a:t>Speech was fluent and conversational.</a:t>
            </a:r>
          </a:p>
          <a:p>
            <a:pPr lvl="1" eaLnBrk="1" hangingPunct="1"/>
            <a:r>
              <a:rPr lang="en-US" sz="1800" dirty="0"/>
              <a:t>Mood was described as “OK” and affect appeared rather dramatic, bright and somewhat inappropriate to the situation.</a:t>
            </a:r>
          </a:p>
          <a:p>
            <a:pPr lvl="1" eaLnBrk="1" hangingPunct="1"/>
            <a:r>
              <a:rPr lang="en-US" sz="1800" dirty="0"/>
              <a:t>Thought process was logical and grossly goal directed, although she did tend to perseverate on her injuries and pain.</a:t>
            </a:r>
          </a:p>
          <a:p>
            <a:pPr lvl="1" eaLnBrk="1" hangingPunct="1"/>
            <a:r>
              <a:rPr lang="en-US" sz="1800" dirty="0"/>
              <a:t>Thought content was without SI/HI or evidence of psychosis.</a:t>
            </a:r>
          </a:p>
          <a:p>
            <a:pPr lvl="1" eaLnBrk="1" hangingPunct="1"/>
            <a:r>
              <a:rPr lang="en-US" sz="1800" dirty="0"/>
              <a:t>Attention was intact.</a:t>
            </a:r>
          </a:p>
          <a:p>
            <a:pPr lvl="1" eaLnBrk="1" hangingPunct="1"/>
            <a:endParaRPr lang="en-US" sz="2000" dirty="0"/>
          </a:p>
          <a:p>
            <a:pPr lvl="1" eaLnBrk="1" hangingPunct="1"/>
            <a:endParaRPr lang="en-US" sz="2000" dirty="0"/>
          </a:p>
          <a:p>
            <a:pPr eaLnBrk="1" hangingPunct="1"/>
            <a:endParaRPr lang="en-US" sz="24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70</a:t>
            </a:fld>
            <a:endParaRPr lang="en-US" dirty="0"/>
          </a:p>
        </p:txBody>
      </p:sp>
    </p:spTree>
    <p:extLst>
      <p:ext uri="{BB962C8B-B14F-4D97-AF65-F5344CB8AC3E}">
        <p14:creationId xmlns:p14="http://schemas.microsoft.com/office/powerpoint/2010/main" val="2537747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8611">
                                            <p:txEl>
                                              <p:pRg st="2" end="2"/>
                                            </p:txEl>
                                          </p:spTgt>
                                        </p:tgtEl>
                                        <p:attrNameLst>
                                          <p:attrName>style.visibility</p:attrName>
                                        </p:attrNameLst>
                                      </p:cBhvr>
                                      <p:to>
                                        <p:strVal val="visible"/>
                                      </p:to>
                                    </p:set>
                                    <p:anim calcmode="lin" valueType="num">
                                      <p:cBhvr additive="base">
                                        <p:cTn id="7" dur="500" fill="hold"/>
                                        <p:tgtEl>
                                          <p:spTgt spid="6861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8611">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68611">
                                            <p:txEl>
                                              <p:pRg st="3" end="3"/>
                                            </p:txEl>
                                          </p:spTgt>
                                        </p:tgtEl>
                                        <p:attrNameLst>
                                          <p:attrName>style.visibility</p:attrName>
                                        </p:attrNameLst>
                                      </p:cBhvr>
                                      <p:to>
                                        <p:strVal val="visible"/>
                                      </p:to>
                                    </p:set>
                                    <p:anim calcmode="lin" valueType="num">
                                      <p:cBhvr additive="base">
                                        <p:cTn id="11" dur="500" fill="hold"/>
                                        <p:tgtEl>
                                          <p:spTgt spid="68611">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86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68611">
                                            <p:txEl>
                                              <p:pRg st="4" end="4"/>
                                            </p:txEl>
                                          </p:spTgt>
                                        </p:tgtEl>
                                        <p:attrNameLst>
                                          <p:attrName>style.visibility</p:attrName>
                                        </p:attrNameLst>
                                      </p:cBhvr>
                                      <p:to>
                                        <p:strVal val="visible"/>
                                      </p:to>
                                    </p:set>
                                    <p:anim calcmode="lin" valueType="num">
                                      <p:cBhvr additive="base">
                                        <p:cTn id="17" dur="500" fill="hold"/>
                                        <p:tgtEl>
                                          <p:spTgt spid="68611">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861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68611">
                                            <p:txEl>
                                              <p:pRg st="5" end="5"/>
                                            </p:txEl>
                                          </p:spTgt>
                                        </p:tgtEl>
                                        <p:attrNameLst>
                                          <p:attrName>style.visibility</p:attrName>
                                        </p:attrNameLst>
                                      </p:cBhvr>
                                      <p:to>
                                        <p:strVal val="visible"/>
                                      </p:to>
                                    </p:set>
                                    <p:anim calcmode="lin" valueType="num">
                                      <p:cBhvr additive="base">
                                        <p:cTn id="23" dur="500" fill="hold"/>
                                        <p:tgtEl>
                                          <p:spTgt spid="68611">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6861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68611">
                                            <p:txEl>
                                              <p:pRg st="6" end="6"/>
                                            </p:txEl>
                                          </p:spTgt>
                                        </p:tgtEl>
                                        <p:attrNameLst>
                                          <p:attrName>style.visibility</p:attrName>
                                        </p:attrNameLst>
                                      </p:cBhvr>
                                      <p:to>
                                        <p:strVal val="visible"/>
                                      </p:to>
                                    </p:set>
                                    <p:anim calcmode="lin" valueType="num">
                                      <p:cBhvr additive="base">
                                        <p:cTn id="29" dur="500" fill="hold"/>
                                        <p:tgtEl>
                                          <p:spTgt spid="68611">
                                            <p:txEl>
                                              <p:pRg st="6" end="6"/>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6861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68611">
                                            <p:txEl>
                                              <p:pRg st="7" end="7"/>
                                            </p:txEl>
                                          </p:spTgt>
                                        </p:tgtEl>
                                        <p:attrNameLst>
                                          <p:attrName>style.visibility</p:attrName>
                                        </p:attrNameLst>
                                      </p:cBhvr>
                                      <p:to>
                                        <p:strVal val="visible"/>
                                      </p:to>
                                    </p:set>
                                    <p:anim calcmode="lin" valueType="num">
                                      <p:cBhvr additive="base">
                                        <p:cTn id="35" dur="500" fill="hold"/>
                                        <p:tgtEl>
                                          <p:spTgt spid="68611">
                                            <p:txEl>
                                              <p:pRg st="7" end="7"/>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6861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68611">
                                            <p:txEl>
                                              <p:pRg st="8" end="8"/>
                                            </p:txEl>
                                          </p:spTgt>
                                        </p:tgtEl>
                                        <p:attrNameLst>
                                          <p:attrName>style.visibility</p:attrName>
                                        </p:attrNameLst>
                                      </p:cBhvr>
                                      <p:to>
                                        <p:strVal val="visible"/>
                                      </p:to>
                                    </p:set>
                                    <p:anim calcmode="lin" valueType="num">
                                      <p:cBhvr additive="base">
                                        <p:cTn id="41" dur="500" fill="hold"/>
                                        <p:tgtEl>
                                          <p:spTgt spid="68611">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861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en-US" b="1" dirty="0"/>
              <a:t>Case Presentation - Case I</a:t>
            </a:r>
          </a:p>
        </p:txBody>
      </p:sp>
      <p:sp>
        <p:nvSpPr>
          <p:cNvPr id="69635" name="Rectangle 3"/>
          <p:cNvSpPr>
            <a:spLocks noGrp="1" noChangeArrowheads="1"/>
          </p:cNvSpPr>
          <p:nvPr>
            <p:ph idx="1"/>
          </p:nvPr>
        </p:nvSpPr>
        <p:spPr/>
        <p:txBody>
          <a:bodyPr/>
          <a:lstStyle/>
          <a:p>
            <a:pPr eaLnBrk="1" hangingPunct="1"/>
            <a:r>
              <a:rPr lang="en-US" sz="4000" dirty="0"/>
              <a:t>Initial impression….</a:t>
            </a:r>
          </a:p>
          <a:p>
            <a:pPr eaLnBrk="1" hangingPunct="1"/>
            <a:r>
              <a:rPr lang="en-US" sz="4000" dirty="0"/>
              <a:t>Initial recommendations….</a:t>
            </a:r>
          </a:p>
          <a:p>
            <a:pPr lvl="1" eaLnBrk="1" hangingPunct="1"/>
            <a:endParaRPr lang="en-US" sz="1800" dirty="0"/>
          </a:p>
          <a:p>
            <a:pPr lvl="1" eaLnBrk="1" hangingPunct="1"/>
            <a:endParaRPr lang="en-US" sz="2000" dirty="0"/>
          </a:p>
          <a:p>
            <a:pPr eaLnBrk="1" hangingPunct="1"/>
            <a:endParaRPr lang="en-US" sz="24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71</a:t>
            </a:fld>
            <a:endParaRPr lang="en-US" dirty="0"/>
          </a:p>
        </p:txBody>
      </p:sp>
    </p:spTree>
    <p:extLst>
      <p:ext uri="{BB962C8B-B14F-4D97-AF65-F5344CB8AC3E}">
        <p14:creationId xmlns:p14="http://schemas.microsoft.com/office/powerpoint/2010/main" val="119165877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en-US" b="1" dirty="0"/>
              <a:t>Case Presentation - Case I</a:t>
            </a:r>
          </a:p>
        </p:txBody>
      </p:sp>
      <p:sp>
        <p:nvSpPr>
          <p:cNvPr id="71683" name="Rectangle 3"/>
          <p:cNvSpPr>
            <a:spLocks noGrp="1" noChangeArrowheads="1"/>
          </p:cNvSpPr>
          <p:nvPr>
            <p:ph idx="1"/>
          </p:nvPr>
        </p:nvSpPr>
        <p:spPr/>
        <p:txBody>
          <a:bodyPr/>
          <a:lstStyle/>
          <a:p>
            <a:pPr eaLnBrk="1" hangingPunct="1"/>
            <a:r>
              <a:rPr lang="en-US" sz="2800" dirty="0"/>
              <a:t>Hospital Course</a:t>
            </a:r>
          </a:p>
          <a:p>
            <a:pPr lvl="1" eaLnBrk="1" hangingPunct="1"/>
            <a:r>
              <a:rPr lang="en-US" sz="2200" dirty="0"/>
              <a:t>The negative results of the work-up begin to return and she becomes increasing labile and irritable.  Demanding a more aggressive work-up to find out what is wrong.</a:t>
            </a:r>
          </a:p>
          <a:p>
            <a:pPr lvl="1" eaLnBrk="1" hangingPunct="1"/>
            <a:r>
              <a:rPr lang="en-US" sz="2200" dirty="0"/>
              <a:t>Patient continued to complain of 10/10 pain without appearing subjectively distressed.</a:t>
            </a:r>
          </a:p>
          <a:p>
            <a:pPr lvl="1" eaLnBrk="1" hangingPunct="1"/>
            <a:r>
              <a:rPr lang="en-US" sz="2200" dirty="0"/>
              <a:t>Refuses contact with outside providers due to “pending legal action.”</a:t>
            </a:r>
          </a:p>
          <a:p>
            <a:pPr lvl="1" eaLnBrk="1" hangingPunct="1"/>
            <a:r>
              <a:rPr lang="en-US" sz="2200" dirty="0"/>
              <a:t>The primary team does attempt to address her pain without the use of opiates.</a:t>
            </a:r>
          </a:p>
          <a:p>
            <a:pPr lvl="2" eaLnBrk="1" hangingPunct="1"/>
            <a:r>
              <a:rPr lang="en-US" sz="2000" dirty="0"/>
              <a:t>Instead utilizing gabapentin and prn acetaminophen.</a:t>
            </a:r>
          </a:p>
          <a:p>
            <a:pPr lvl="1" eaLnBrk="1" hangingPunct="1">
              <a:buNone/>
            </a:pPr>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72</a:t>
            </a:fld>
            <a:endParaRPr lang="en-US" dirty="0"/>
          </a:p>
        </p:txBody>
      </p:sp>
    </p:spTree>
    <p:extLst>
      <p:ext uri="{BB962C8B-B14F-4D97-AF65-F5344CB8AC3E}">
        <p14:creationId xmlns:p14="http://schemas.microsoft.com/office/powerpoint/2010/main" val="2151746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1683">
                                            <p:txEl>
                                              <p:pRg st="2" end="2"/>
                                            </p:txEl>
                                          </p:spTgt>
                                        </p:tgtEl>
                                        <p:attrNameLst>
                                          <p:attrName>style.visibility</p:attrName>
                                        </p:attrNameLst>
                                      </p:cBhvr>
                                      <p:to>
                                        <p:strVal val="visible"/>
                                      </p:to>
                                    </p:set>
                                    <p:anim calcmode="lin" valueType="num">
                                      <p:cBhvr additive="base">
                                        <p:cTn id="7" dur="500" fill="hold"/>
                                        <p:tgtEl>
                                          <p:spTgt spid="7168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6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71683">
                                            <p:txEl>
                                              <p:pRg st="3" end="3"/>
                                            </p:txEl>
                                          </p:spTgt>
                                        </p:tgtEl>
                                        <p:attrNameLst>
                                          <p:attrName>style.visibility</p:attrName>
                                        </p:attrNameLst>
                                      </p:cBhvr>
                                      <p:to>
                                        <p:strVal val="visible"/>
                                      </p:to>
                                    </p:set>
                                    <p:anim calcmode="lin" valueType="num">
                                      <p:cBhvr additive="base">
                                        <p:cTn id="13" dur="500" fill="hold"/>
                                        <p:tgtEl>
                                          <p:spTgt spid="71683">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68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71683">
                                            <p:txEl>
                                              <p:pRg st="4" end="4"/>
                                            </p:txEl>
                                          </p:spTgt>
                                        </p:tgtEl>
                                        <p:attrNameLst>
                                          <p:attrName>style.visibility</p:attrName>
                                        </p:attrNameLst>
                                      </p:cBhvr>
                                      <p:to>
                                        <p:strVal val="visible"/>
                                      </p:to>
                                    </p:set>
                                    <p:anim calcmode="lin" valueType="num">
                                      <p:cBhvr additive="base">
                                        <p:cTn id="19" dur="500" fill="hold"/>
                                        <p:tgtEl>
                                          <p:spTgt spid="7168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683">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71683">
                                            <p:txEl>
                                              <p:pRg st="5" end="5"/>
                                            </p:txEl>
                                          </p:spTgt>
                                        </p:tgtEl>
                                        <p:attrNameLst>
                                          <p:attrName>style.visibility</p:attrName>
                                        </p:attrNameLst>
                                      </p:cBhvr>
                                      <p:to>
                                        <p:strVal val="visible"/>
                                      </p:to>
                                    </p:set>
                                    <p:anim calcmode="lin" valueType="num">
                                      <p:cBhvr additive="base">
                                        <p:cTn id="23" dur="500" fill="hold"/>
                                        <p:tgtEl>
                                          <p:spTgt spid="71683">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7168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en-US" b="1" dirty="0"/>
              <a:t>Case Presentation - Case I</a:t>
            </a:r>
          </a:p>
        </p:txBody>
      </p:sp>
      <p:sp>
        <p:nvSpPr>
          <p:cNvPr id="71683" name="Rectangle 3"/>
          <p:cNvSpPr>
            <a:spLocks noGrp="1" noChangeArrowheads="1"/>
          </p:cNvSpPr>
          <p:nvPr>
            <p:ph idx="1"/>
          </p:nvPr>
        </p:nvSpPr>
        <p:spPr/>
        <p:txBody>
          <a:bodyPr/>
          <a:lstStyle/>
          <a:p>
            <a:pPr eaLnBrk="1" hangingPunct="1"/>
            <a:r>
              <a:rPr lang="en-US" sz="2800" dirty="0"/>
              <a:t>Did your impression change based on the hospital course?</a:t>
            </a:r>
          </a:p>
          <a:p>
            <a:pPr eaLnBrk="1" hangingPunct="1"/>
            <a:r>
              <a:rPr lang="en-US" sz="2800" dirty="0"/>
              <a:t>How about your recommendations?</a:t>
            </a:r>
            <a:endParaRPr lang="en-US" sz="2000" dirty="0"/>
          </a:p>
          <a:p>
            <a:pPr lvl="1" eaLnBrk="1" hangingPunct="1">
              <a:buNone/>
            </a:pPr>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73</a:t>
            </a:fld>
            <a:endParaRPr lang="en-US" dirty="0"/>
          </a:p>
        </p:txBody>
      </p:sp>
    </p:spTree>
    <p:extLst>
      <p:ext uri="{BB962C8B-B14F-4D97-AF65-F5344CB8AC3E}">
        <p14:creationId xmlns:p14="http://schemas.microsoft.com/office/powerpoint/2010/main" val="128571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anim calcmode="lin" valueType="num">
                                      <p:cBhvr additive="base">
                                        <p:cTn id="7" dur="500" fill="hold"/>
                                        <p:tgtEl>
                                          <p:spTgt spid="716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68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71683">
                                            <p:txEl>
                                              <p:pRg st="1" end="1"/>
                                            </p:txEl>
                                          </p:spTgt>
                                        </p:tgtEl>
                                        <p:attrNameLst>
                                          <p:attrName>style.visibility</p:attrName>
                                        </p:attrNameLst>
                                      </p:cBhvr>
                                      <p:to>
                                        <p:strVal val="visible"/>
                                      </p:to>
                                    </p:set>
                                    <p:anim calcmode="lin" valueType="num">
                                      <p:cBhvr additive="base">
                                        <p:cTn id="11" dur="500" fill="hold"/>
                                        <p:tgtEl>
                                          <p:spTgt spid="7168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7168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en-US" dirty="0"/>
              <a:t>Case Presentation - Case II</a:t>
            </a:r>
            <a:endParaRPr lang="en-US" sz="3200" dirty="0"/>
          </a:p>
        </p:txBody>
      </p:sp>
      <p:sp>
        <p:nvSpPr>
          <p:cNvPr id="77827" name="Rectangle 3"/>
          <p:cNvSpPr>
            <a:spLocks noGrp="1" noChangeArrowheads="1"/>
          </p:cNvSpPr>
          <p:nvPr>
            <p:ph idx="1"/>
          </p:nvPr>
        </p:nvSpPr>
        <p:spPr/>
        <p:txBody>
          <a:bodyPr/>
          <a:lstStyle/>
          <a:p>
            <a:pPr eaLnBrk="1" hangingPunct="1"/>
            <a:r>
              <a:rPr lang="en-US" sz="2800" dirty="0"/>
              <a:t>History of Present Illness (Chart)</a:t>
            </a:r>
            <a:endParaRPr lang="en-US" sz="2400" dirty="0"/>
          </a:p>
          <a:p>
            <a:pPr lvl="1" eaLnBrk="1" hangingPunct="1"/>
            <a:r>
              <a:rPr lang="en-US" sz="2400" dirty="0"/>
              <a:t>47 year-old male admitted through emergency department with complaints of generalized weakness, abdominal pain, and falls.</a:t>
            </a:r>
          </a:p>
          <a:p>
            <a:pPr lvl="1" eaLnBrk="1" hangingPunct="1"/>
            <a:r>
              <a:rPr lang="en-US" sz="2400" dirty="0"/>
              <a:t>Had recently been discharged from hospital with similar complaints and no etiology found.</a:t>
            </a:r>
          </a:p>
          <a:p>
            <a:pPr lvl="1" eaLnBrk="1" hangingPunct="1"/>
            <a:r>
              <a:rPr lang="en-US" sz="2400" dirty="0"/>
              <a:t>Psychiatry consulted to evaluate for “conversion disorder” as etiology of the patients complaints.</a:t>
            </a:r>
            <a:r>
              <a:rPr lang="en-US" sz="2000" dirty="0"/>
              <a:t> </a:t>
            </a:r>
          </a:p>
          <a:p>
            <a:pPr eaLnBrk="1" hangingPunct="1">
              <a:buFontTx/>
              <a:buNone/>
            </a:pPr>
            <a:endParaRPr lang="en-US" sz="24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74</a:t>
            </a:fld>
            <a:endParaRPr lang="en-US" dirty="0"/>
          </a:p>
        </p:txBody>
      </p:sp>
    </p:spTree>
    <p:extLst>
      <p:ext uri="{BB962C8B-B14F-4D97-AF65-F5344CB8AC3E}">
        <p14:creationId xmlns:p14="http://schemas.microsoft.com/office/powerpoint/2010/main" val="433432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7827">
                                            <p:txEl>
                                              <p:pRg st="2" end="2"/>
                                            </p:txEl>
                                          </p:spTgt>
                                        </p:tgtEl>
                                        <p:attrNameLst>
                                          <p:attrName>style.visibility</p:attrName>
                                        </p:attrNameLst>
                                      </p:cBhvr>
                                      <p:to>
                                        <p:strVal val="visible"/>
                                      </p:to>
                                    </p:set>
                                    <p:anim calcmode="lin" valueType="num">
                                      <p:cBhvr additive="base">
                                        <p:cTn id="7" dur="500" fill="hold"/>
                                        <p:tgtEl>
                                          <p:spTgt spid="77827">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78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7827">
                                            <p:txEl>
                                              <p:pRg st="3" end="3"/>
                                            </p:txEl>
                                          </p:spTgt>
                                        </p:tgtEl>
                                        <p:attrNameLst>
                                          <p:attrName>style.visibility</p:attrName>
                                        </p:attrNameLst>
                                      </p:cBhvr>
                                      <p:to>
                                        <p:strVal val="visible"/>
                                      </p:to>
                                    </p:set>
                                    <p:anim calcmode="lin" valueType="num">
                                      <p:cBhvr additive="base">
                                        <p:cTn id="13" dur="500" fill="hold"/>
                                        <p:tgtEl>
                                          <p:spTgt spid="7782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782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n-US" dirty="0"/>
              <a:t>Case Presentation - Case II</a:t>
            </a:r>
            <a:endParaRPr lang="en-US" sz="3200" dirty="0"/>
          </a:p>
        </p:txBody>
      </p:sp>
      <p:sp>
        <p:nvSpPr>
          <p:cNvPr id="78851" name="Rectangle 3"/>
          <p:cNvSpPr>
            <a:spLocks noGrp="1" noChangeArrowheads="1"/>
          </p:cNvSpPr>
          <p:nvPr>
            <p:ph idx="1"/>
          </p:nvPr>
        </p:nvSpPr>
        <p:spPr/>
        <p:txBody>
          <a:bodyPr/>
          <a:lstStyle/>
          <a:p>
            <a:pPr eaLnBrk="1" hangingPunct="1"/>
            <a:r>
              <a:rPr lang="en-US" sz="2800" dirty="0"/>
              <a:t>History of Present Illness (Patient)</a:t>
            </a:r>
            <a:endParaRPr lang="en-US" sz="2400" dirty="0"/>
          </a:p>
          <a:p>
            <a:pPr lvl="1" eaLnBrk="1" hangingPunct="1"/>
            <a:r>
              <a:rPr lang="en-US" sz="2400" dirty="0"/>
              <a:t>Patient denies any significant stressors apart from financial concerns and current somatic complaints.  He further denies any depressive symptoms except for fatigue and weight loss (25lbs over 4 months).</a:t>
            </a:r>
          </a:p>
          <a:p>
            <a:pPr lvl="1" eaLnBrk="1" hangingPunct="1"/>
            <a:r>
              <a:rPr lang="en-US" sz="2400" dirty="0"/>
              <a:t>Patient also had complaints of polyuria.</a:t>
            </a:r>
          </a:p>
          <a:p>
            <a:pPr lvl="1" eaLnBrk="1" hangingPunct="1"/>
            <a:r>
              <a:rPr lang="en-US" sz="2400" dirty="0"/>
              <a:t>Describes mood as afraid and frustrated, but not depressed or anxious.</a:t>
            </a:r>
          </a:p>
          <a:p>
            <a:pPr lvl="1" eaLnBrk="1" hangingPunct="1"/>
            <a:r>
              <a:rPr lang="en-US" sz="2400" dirty="0"/>
              <a:t>He studied psychology in college.</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75</a:t>
            </a:fld>
            <a:endParaRPr lang="en-US" dirty="0"/>
          </a:p>
        </p:txBody>
      </p:sp>
    </p:spTree>
    <p:extLst>
      <p:ext uri="{BB962C8B-B14F-4D97-AF65-F5344CB8AC3E}">
        <p14:creationId xmlns:p14="http://schemas.microsoft.com/office/powerpoint/2010/main" val="304606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8851">
                                            <p:txEl>
                                              <p:pRg st="2" end="2"/>
                                            </p:txEl>
                                          </p:spTgt>
                                        </p:tgtEl>
                                        <p:attrNameLst>
                                          <p:attrName>style.visibility</p:attrName>
                                        </p:attrNameLst>
                                      </p:cBhvr>
                                      <p:to>
                                        <p:strVal val="visible"/>
                                      </p:to>
                                    </p:set>
                                    <p:anim calcmode="lin" valueType="num">
                                      <p:cBhvr additive="base">
                                        <p:cTn id="7" dur="500" fill="hold"/>
                                        <p:tgtEl>
                                          <p:spTgt spid="7885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88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78851">
                                            <p:txEl>
                                              <p:pRg st="3" end="3"/>
                                            </p:txEl>
                                          </p:spTgt>
                                        </p:tgtEl>
                                        <p:attrNameLst>
                                          <p:attrName>style.visibility</p:attrName>
                                        </p:attrNameLst>
                                      </p:cBhvr>
                                      <p:to>
                                        <p:strVal val="visible"/>
                                      </p:to>
                                    </p:set>
                                    <p:anim calcmode="lin" valueType="num">
                                      <p:cBhvr additive="base">
                                        <p:cTn id="13" dur="500" fill="hold"/>
                                        <p:tgtEl>
                                          <p:spTgt spid="78851">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88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8851">
                                            <p:txEl>
                                              <p:pRg st="4" end="4"/>
                                            </p:txEl>
                                          </p:spTgt>
                                        </p:tgtEl>
                                        <p:attrNameLst>
                                          <p:attrName>style.visibility</p:attrName>
                                        </p:attrNameLst>
                                      </p:cBhvr>
                                      <p:to>
                                        <p:strVal val="visible"/>
                                      </p:to>
                                    </p:set>
                                    <p:anim calcmode="lin" valueType="num">
                                      <p:cBhvr additive="base">
                                        <p:cTn id="19" dur="500" fill="hold"/>
                                        <p:tgtEl>
                                          <p:spTgt spid="7885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885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r>
              <a:rPr lang="en-US" dirty="0"/>
              <a:t>Case Presentation - Case II</a:t>
            </a:r>
            <a:endParaRPr lang="en-US" sz="3200" dirty="0"/>
          </a:p>
        </p:txBody>
      </p:sp>
      <p:sp>
        <p:nvSpPr>
          <p:cNvPr id="79875" name="Rectangle 3"/>
          <p:cNvSpPr>
            <a:spLocks noGrp="1" noChangeArrowheads="1"/>
          </p:cNvSpPr>
          <p:nvPr>
            <p:ph idx="1"/>
          </p:nvPr>
        </p:nvSpPr>
        <p:spPr/>
        <p:txBody>
          <a:bodyPr/>
          <a:lstStyle/>
          <a:p>
            <a:pPr eaLnBrk="1" hangingPunct="1"/>
            <a:r>
              <a:rPr lang="en-US" sz="2000" dirty="0"/>
              <a:t>Past Medical History</a:t>
            </a:r>
          </a:p>
          <a:p>
            <a:pPr lvl="1" eaLnBrk="1" hangingPunct="1"/>
            <a:r>
              <a:rPr lang="en-US" sz="1800" dirty="0"/>
              <a:t>Seasonal Affective Disorder (last 3 years prior)</a:t>
            </a:r>
          </a:p>
          <a:p>
            <a:pPr lvl="1" eaLnBrk="1" hangingPunct="1"/>
            <a:r>
              <a:rPr lang="en-US" sz="1800" dirty="0"/>
              <a:t>Sinusitis (s/p corrective surgery)</a:t>
            </a:r>
          </a:p>
          <a:p>
            <a:pPr eaLnBrk="1" hangingPunct="1"/>
            <a:r>
              <a:rPr lang="en-US" sz="2000" dirty="0"/>
              <a:t>Data available</a:t>
            </a:r>
          </a:p>
          <a:p>
            <a:pPr lvl="1" eaLnBrk="1" hangingPunct="1"/>
            <a:r>
              <a:rPr lang="en-US" sz="1800" dirty="0"/>
              <a:t>BMP, CBC, LFTs all normal</a:t>
            </a:r>
          </a:p>
          <a:p>
            <a:pPr lvl="1" eaLnBrk="1" hangingPunct="1"/>
            <a:r>
              <a:rPr lang="en-US" sz="1800" dirty="0"/>
              <a:t>Vitamin B12 304</a:t>
            </a:r>
          </a:p>
          <a:p>
            <a:pPr lvl="1" eaLnBrk="1" hangingPunct="1"/>
            <a:r>
              <a:rPr lang="en-US" sz="1800" dirty="0"/>
              <a:t>HIV, RPR, and Lyme NR</a:t>
            </a:r>
          </a:p>
          <a:p>
            <a:pPr lvl="1" eaLnBrk="1" hangingPunct="1"/>
            <a:r>
              <a:rPr lang="en-US" sz="1800" dirty="0"/>
              <a:t>ESR and CRP all normal</a:t>
            </a:r>
          </a:p>
          <a:p>
            <a:pPr lvl="1" eaLnBrk="1" hangingPunct="1"/>
            <a:r>
              <a:rPr lang="en-US" sz="1800" dirty="0"/>
              <a:t>TSH normal</a:t>
            </a:r>
          </a:p>
          <a:p>
            <a:pPr lvl="1" eaLnBrk="1" hangingPunct="1"/>
            <a:r>
              <a:rPr lang="en-US" sz="1800" dirty="0"/>
              <a:t>ANA negative</a:t>
            </a:r>
          </a:p>
          <a:p>
            <a:pPr lvl="1" eaLnBrk="1" hangingPunct="1"/>
            <a:r>
              <a:rPr lang="en-US" sz="1800" dirty="0"/>
              <a:t>SPEP normal</a:t>
            </a:r>
          </a:p>
          <a:p>
            <a:pPr lvl="1" eaLnBrk="1" hangingPunct="1"/>
            <a:r>
              <a:rPr lang="en-US" sz="1800" dirty="0"/>
              <a:t>Acetylcholinesterase level normal</a:t>
            </a:r>
          </a:p>
          <a:p>
            <a:pPr lvl="1" eaLnBrk="1" hangingPunct="1"/>
            <a:r>
              <a:rPr lang="en-US" sz="1800" dirty="0"/>
              <a:t>LP normal</a:t>
            </a:r>
          </a:p>
          <a:p>
            <a:pPr lvl="1" eaLnBrk="1" hangingPunct="1"/>
            <a:r>
              <a:rPr lang="en-US" sz="1800" dirty="0"/>
              <a:t>Head CT – normal</a:t>
            </a:r>
          </a:p>
          <a:p>
            <a:pPr lvl="1" eaLnBrk="1" hangingPunct="1"/>
            <a:r>
              <a:rPr lang="en-US" sz="1800" dirty="0"/>
              <a:t>EMG - normal</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76</a:t>
            </a:fld>
            <a:endParaRPr lang="en-US" dirty="0"/>
          </a:p>
        </p:txBody>
      </p:sp>
    </p:spTree>
    <p:extLst>
      <p:ext uri="{BB962C8B-B14F-4D97-AF65-F5344CB8AC3E}">
        <p14:creationId xmlns:p14="http://schemas.microsoft.com/office/powerpoint/2010/main" val="3880550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9875">
                                            <p:txEl>
                                              <p:pRg st="4" end="4"/>
                                            </p:txEl>
                                          </p:spTgt>
                                        </p:tgtEl>
                                        <p:attrNameLst>
                                          <p:attrName>style.visibility</p:attrName>
                                        </p:attrNameLst>
                                      </p:cBhvr>
                                      <p:to>
                                        <p:strVal val="visible"/>
                                      </p:to>
                                    </p:set>
                                    <p:anim calcmode="lin" valueType="num">
                                      <p:cBhvr additive="base">
                                        <p:cTn id="7" dur="500" fill="hold"/>
                                        <p:tgtEl>
                                          <p:spTgt spid="79875">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9875">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9875">
                                            <p:txEl>
                                              <p:pRg st="5" end="5"/>
                                            </p:txEl>
                                          </p:spTgt>
                                        </p:tgtEl>
                                        <p:attrNameLst>
                                          <p:attrName>style.visibility</p:attrName>
                                        </p:attrNameLst>
                                      </p:cBhvr>
                                      <p:to>
                                        <p:strVal val="visible"/>
                                      </p:to>
                                    </p:set>
                                    <p:anim calcmode="lin" valueType="num">
                                      <p:cBhvr additive="base">
                                        <p:cTn id="11" dur="500" fill="hold"/>
                                        <p:tgtEl>
                                          <p:spTgt spid="79875">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9875">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9875">
                                            <p:txEl>
                                              <p:pRg st="6" end="6"/>
                                            </p:txEl>
                                          </p:spTgt>
                                        </p:tgtEl>
                                        <p:attrNameLst>
                                          <p:attrName>style.visibility</p:attrName>
                                        </p:attrNameLst>
                                      </p:cBhvr>
                                      <p:to>
                                        <p:strVal val="visible"/>
                                      </p:to>
                                    </p:set>
                                    <p:anim calcmode="lin" valueType="num">
                                      <p:cBhvr additive="base">
                                        <p:cTn id="15" dur="500" fill="hold"/>
                                        <p:tgtEl>
                                          <p:spTgt spid="79875">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9875">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9875">
                                            <p:txEl>
                                              <p:pRg st="7" end="7"/>
                                            </p:txEl>
                                          </p:spTgt>
                                        </p:tgtEl>
                                        <p:attrNameLst>
                                          <p:attrName>style.visibility</p:attrName>
                                        </p:attrNameLst>
                                      </p:cBhvr>
                                      <p:to>
                                        <p:strVal val="visible"/>
                                      </p:to>
                                    </p:set>
                                    <p:anim calcmode="lin" valueType="num">
                                      <p:cBhvr additive="base">
                                        <p:cTn id="19" dur="500" fill="hold"/>
                                        <p:tgtEl>
                                          <p:spTgt spid="79875">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9875">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79875">
                                            <p:txEl>
                                              <p:pRg st="8" end="8"/>
                                            </p:txEl>
                                          </p:spTgt>
                                        </p:tgtEl>
                                        <p:attrNameLst>
                                          <p:attrName>style.visibility</p:attrName>
                                        </p:attrNameLst>
                                      </p:cBhvr>
                                      <p:to>
                                        <p:strVal val="visible"/>
                                      </p:to>
                                    </p:set>
                                    <p:anim calcmode="lin" valueType="num">
                                      <p:cBhvr additive="base">
                                        <p:cTn id="23" dur="500" fill="hold"/>
                                        <p:tgtEl>
                                          <p:spTgt spid="79875">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9875">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9875">
                                            <p:txEl>
                                              <p:pRg st="9" end="9"/>
                                            </p:txEl>
                                          </p:spTgt>
                                        </p:tgtEl>
                                        <p:attrNameLst>
                                          <p:attrName>style.visibility</p:attrName>
                                        </p:attrNameLst>
                                      </p:cBhvr>
                                      <p:to>
                                        <p:strVal val="visible"/>
                                      </p:to>
                                    </p:set>
                                    <p:anim calcmode="lin" valueType="num">
                                      <p:cBhvr additive="base">
                                        <p:cTn id="27" dur="500" fill="hold"/>
                                        <p:tgtEl>
                                          <p:spTgt spid="79875">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9875">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79875">
                                            <p:txEl>
                                              <p:pRg st="10" end="10"/>
                                            </p:txEl>
                                          </p:spTgt>
                                        </p:tgtEl>
                                        <p:attrNameLst>
                                          <p:attrName>style.visibility</p:attrName>
                                        </p:attrNameLst>
                                      </p:cBhvr>
                                      <p:to>
                                        <p:strVal val="visible"/>
                                      </p:to>
                                    </p:set>
                                    <p:anim calcmode="lin" valueType="num">
                                      <p:cBhvr additive="base">
                                        <p:cTn id="31" dur="500" fill="hold"/>
                                        <p:tgtEl>
                                          <p:spTgt spid="79875">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9875">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79875">
                                            <p:txEl>
                                              <p:pRg st="11" end="11"/>
                                            </p:txEl>
                                          </p:spTgt>
                                        </p:tgtEl>
                                        <p:attrNameLst>
                                          <p:attrName>style.visibility</p:attrName>
                                        </p:attrNameLst>
                                      </p:cBhvr>
                                      <p:to>
                                        <p:strVal val="visible"/>
                                      </p:to>
                                    </p:set>
                                    <p:anim calcmode="lin" valueType="num">
                                      <p:cBhvr additive="base">
                                        <p:cTn id="35" dur="500" fill="hold"/>
                                        <p:tgtEl>
                                          <p:spTgt spid="79875">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9875">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79875">
                                            <p:txEl>
                                              <p:pRg st="12" end="12"/>
                                            </p:txEl>
                                          </p:spTgt>
                                        </p:tgtEl>
                                        <p:attrNameLst>
                                          <p:attrName>style.visibility</p:attrName>
                                        </p:attrNameLst>
                                      </p:cBhvr>
                                      <p:to>
                                        <p:strVal val="visible"/>
                                      </p:to>
                                    </p:set>
                                    <p:anim calcmode="lin" valueType="num">
                                      <p:cBhvr additive="base">
                                        <p:cTn id="39" dur="500" fill="hold"/>
                                        <p:tgtEl>
                                          <p:spTgt spid="79875">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79875">
                                            <p:txEl>
                                              <p:pRg st="12" end="12"/>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79875">
                                            <p:txEl>
                                              <p:pRg st="13" end="13"/>
                                            </p:txEl>
                                          </p:spTgt>
                                        </p:tgtEl>
                                        <p:attrNameLst>
                                          <p:attrName>style.visibility</p:attrName>
                                        </p:attrNameLst>
                                      </p:cBhvr>
                                      <p:to>
                                        <p:strVal val="visible"/>
                                      </p:to>
                                    </p:set>
                                    <p:anim calcmode="lin" valueType="num">
                                      <p:cBhvr additive="base">
                                        <p:cTn id="43" dur="500" fill="hold"/>
                                        <p:tgtEl>
                                          <p:spTgt spid="79875">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9875">
                                            <p:txEl>
                                              <p:pRg st="13" end="13"/>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79875">
                                            <p:txEl>
                                              <p:pRg st="14" end="14"/>
                                            </p:txEl>
                                          </p:spTgt>
                                        </p:tgtEl>
                                        <p:attrNameLst>
                                          <p:attrName>style.visibility</p:attrName>
                                        </p:attrNameLst>
                                      </p:cBhvr>
                                      <p:to>
                                        <p:strVal val="visible"/>
                                      </p:to>
                                    </p:set>
                                    <p:anim calcmode="lin" valueType="num">
                                      <p:cBhvr additive="base">
                                        <p:cTn id="47" dur="500" fill="hold"/>
                                        <p:tgtEl>
                                          <p:spTgt spid="79875">
                                            <p:txEl>
                                              <p:pRg st="14" end="1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79875">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r>
              <a:rPr lang="en-US" dirty="0"/>
              <a:t>Case Presentation - Case II</a:t>
            </a:r>
            <a:endParaRPr lang="en-US" sz="3200" dirty="0"/>
          </a:p>
        </p:txBody>
      </p:sp>
      <p:sp>
        <p:nvSpPr>
          <p:cNvPr id="80899" name="Rectangle 3"/>
          <p:cNvSpPr>
            <a:spLocks noGrp="1" noChangeArrowheads="1"/>
          </p:cNvSpPr>
          <p:nvPr>
            <p:ph idx="1"/>
          </p:nvPr>
        </p:nvSpPr>
        <p:spPr/>
        <p:txBody>
          <a:bodyPr/>
          <a:lstStyle/>
          <a:p>
            <a:pPr eaLnBrk="1" hangingPunct="1"/>
            <a:r>
              <a:rPr lang="en-US" sz="2400" dirty="0"/>
              <a:t>Mental Status Examination</a:t>
            </a:r>
            <a:r>
              <a:rPr lang="en-US" sz="2000" dirty="0"/>
              <a:t>.</a:t>
            </a:r>
          </a:p>
          <a:p>
            <a:pPr lvl="1" eaLnBrk="1" hangingPunct="1"/>
            <a:r>
              <a:rPr lang="en-US" sz="2000" dirty="0"/>
              <a:t>Alert and orientated.  Attention was intact.</a:t>
            </a:r>
          </a:p>
          <a:p>
            <a:pPr lvl="1" eaLnBrk="1" hangingPunct="1"/>
            <a:r>
              <a:rPr lang="en-US" sz="2000" dirty="0"/>
              <a:t>Ill appearing thin male supine in bed.</a:t>
            </a:r>
          </a:p>
          <a:p>
            <a:pPr lvl="1" eaLnBrk="1" hangingPunct="1"/>
            <a:r>
              <a:rPr lang="en-US" sz="2000" dirty="0"/>
              <a:t>Psychomotor retardation noted, but firm handshake.  No tremor.</a:t>
            </a:r>
          </a:p>
          <a:p>
            <a:pPr lvl="1" eaLnBrk="1" hangingPunct="1"/>
            <a:r>
              <a:rPr lang="en-US" sz="2000" dirty="0"/>
              <a:t>Speech was fluent and conversational.</a:t>
            </a:r>
          </a:p>
          <a:p>
            <a:pPr lvl="1" eaLnBrk="1" hangingPunct="1"/>
            <a:r>
              <a:rPr lang="en-US" sz="2000" dirty="0"/>
              <a:t>Good eye contact was maintained.</a:t>
            </a:r>
          </a:p>
          <a:p>
            <a:pPr lvl="1" eaLnBrk="1" hangingPunct="1"/>
            <a:r>
              <a:rPr lang="en-US" sz="2000" dirty="0"/>
              <a:t>Mood was described as “frustrated.”  Affect appeared euthymic and stable.</a:t>
            </a:r>
          </a:p>
          <a:p>
            <a:pPr lvl="1" eaLnBrk="1" hangingPunct="1"/>
            <a:r>
              <a:rPr lang="en-US" sz="2000" dirty="0"/>
              <a:t>Though process was logical.</a:t>
            </a:r>
          </a:p>
          <a:p>
            <a:pPr lvl="1" eaLnBrk="1" hangingPunct="1"/>
            <a:r>
              <a:rPr lang="en-US" sz="2000" dirty="0"/>
              <a:t>Thought content was without evidence of formal thought disorder.  No SI/HI was present.</a:t>
            </a:r>
          </a:p>
          <a:p>
            <a:pPr lvl="1" eaLnBrk="1" hangingPunct="1"/>
            <a:r>
              <a:rPr lang="en-US" sz="2000" dirty="0"/>
              <a:t>Insight and judgment seemed intact.</a:t>
            </a:r>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77</a:t>
            </a:fld>
            <a:endParaRPr lang="en-US" dirty="0"/>
          </a:p>
        </p:txBody>
      </p:sp>
    </p:spTree>
    <p:extLst>
      <p:ext uri="{BB962C8B-B14F-4D97-AF65-F5344CB8AC3E}">
        <p14:creationId xmlns:p14="http://schemas.microsoft.com/office/powerpoint/2010/main" val="628526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0899">
                                            <p:txEl>
                                              <p:pRg st="2" end="2"/>
                                            </p:txEl>
                                          </p:spTgt>
                                        </p:tgtEl>
                                        <p:attrNameLst>
                                          <p:attrName>style.visibility</p:attrName>
                                        </p:attrNameLst>
                                      </p:cBhvr>
                                      <p:to>
                                        <p:strVal val="visible"/>
                                      </p:to>
                                    </p:set>
                                    <p:anim calcmode="lin" valueType="num">
                                      <p:cBhvr additive="base">
                                        <p:cTn id="7" dur="500" fill="hold"/>
                                        <p:tgtEl>
                                          <p:spTgt spid="80899">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08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0899">
                                            <p:txEl>
                                              <p:pRg st="3" end="3"/>
                                            </p:txEl>
                                          </p:spTgt>
                                        </p:tgtEl>
                                        <p:attrNameLst>
                                          <p:attrName>style.visibility</p:attrName>
                                        </p:attrNameLst>
                                      </p:cBhvr>
                                      <p:to>
                                        <p:strVal val="visible"/>
                                      </p:to>
                                    </p:set>
                                    <p:anim calcmode="lin" valueType="num">
                                      <p:cBhvr additive="base">
                                        <p:cTn id="13" dur="500" fill="hold"/>
                                        <p:tgtEl>
                                          <p:spTgt spid="80899">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08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80899">
                                            <p:txEl>
                                              <p:pRg st="4" end="4"/>
                                            </p:txEl>
                                          </p:spTgt>
                                        </p:tgtEl>
                                        <p:attrNameLst>
                                          <p:attrName>style.visibility</p:attrName>
                                        </p:attrNameLst>
                                      </p:cBhvr>
                                      <p:to>
                                        <p:strVal val="visible"/>
                                      </p:to>
                                    </p:set>
                                    <p:anim calcmode="lin" valueType="num">
                                      <p:cBhvr additive="base">
                                        <p:cTn id="19" dur="500" fill="hold"/>
                                        <p:tgtEl>
                                          <p:spTgt spid="80899">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0899">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80899">
                                            <p:txEl>
                                              <p:pRg st="5" end="5"/>
                                            </p:txEl>
                                          </p:spTgt>
                                        </p:tgtEl>
                                        <p:attrNameLst>
                                          <p:attrName>style.visibility</p:attrName>
                                        </p:attrNameLst>
                                      </p:cBhvr>
                                      <p:to>
                                        <p:strVal val="visible"/>
                                      </p:to>
                                    </p:set>
                                    <p:anim calcmode="lin" valueType="num">
                                      <p:cBhvr additive="base">
                                        <p:cTn id="23" dur="500" fill="hold"/>
                                        <p:tgtEl>
                                          <p:spTgt spid="80899">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8089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80899">
                                            <p:txEl>
                                              <p:pRg st="6" end="6"/>
                                            </p:txEl>
                                          </p:spTgt>
                                        </p:tgtEl>
                                        <p:attrNameLst>
                                          <p:attrName>style.visibility</p:attrName>
                                        </p:attrNameLst>
                                      </p:cBhvr>
                                      <p:to>
                                        <p:strVal val="visible"/>
                                      </p:to>
                                    </p:set>
                                    <p:anim calcmode="lin" valueType="num">
                                      <p:cBhvr additive="base">
                                        <p:cTn id="29" dur="500" fill="hold"/>
                                        <p:tgtEl>
                                          <p:spTgt spid="80899">
                                            <p:txEl>
                                              <p:pRg st="6" end="6"/>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8089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80899">
                                            <p:txEl>
                                              <p:pRg st="7" end="7"/>
                                            </p:txEl>
                                          </p:spTgt>
                                        </p:tgtEl>
                                        <p:attrNameLst>
                                          <p:attrName>style.visibility</p:attrName>
                                        </p:attrNameLst>
                                      </p:cBhvr>
                                      <p:to>
                                        <p:strVal val="visible"/>
                                      </p:to>
                                    </p:set>
                                    <p:anim calcmode="lin" valueType="num">
                                      <p:cBhvr additive="base">
                                        <p:cTn id="35" dur="500" fill="hold"/>
                                        <p:tgtEl>
                                          <p:spTgt spid="80899">
                                            <p:txEl>
                                              <p:pRg st="7" end="7"/>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80899">
                                            <p:txEl>
                                              <p:pRg st="7" end="7"/>
                                            </p:txEl>
                                          </p:spTgt>
                                        </p:tgtEl>
                                        <p:attrNameLst>
                                          <p:attrName>ppt_y</p:attrName>
                                        </p:attrNameLst>
                                      </p:cBhvr>
                                      <p:tavLst>
                                        <p:tav tm="0">
                                          <p:val>
                                            <p:strVal val="#ppt_y"/>
                                          </p:val>
                                        </p:tav>
                                        <p:tav tm="100000">
                                          <p:val>
                                            <p:strVal val="#ppt_y"/>
                                          </p:val>
                                        </p:tav>
                                      </p:tavLst>
                                    </p:anim>
                                  </p:childTnLst>
                                </p:cTn>
                              </p:par>
                              <p:par>
                                <p:cTn id="37" presetID="2" presetClass="entr" presetSubtype="8" fill="hold" nodeType="withEffect">
                                  <p:stCondLst>
                                    <p:cond delay="0"/>
                                  </p:stCondLst>
                                  <p:childTnLst>
                                    <p:set>
                                      <p:cBhvr>
                                        <p:cTn id="38" dur="1" fill="hold">
                                          <p:stCondLst>
                                            <p:cond delay="0"/>
                                          </p:stCondLst>
                                        </p:cTn>
                                        <p:tgtEl>
                                          <p:spTgt spid="80899">
                                            <p:txEl>
                                              <p:pRg st="8" end="8"/>
                                            </p:txEl>
                                          </p:spTgt>
                                        </p:tgtEl>
                                        <p:attrNameLst>
                                          <p:attrName>style.visibility</p:attrName>
                                        </p:attrNameLst>
                                      </p:cBhvr>
                                      <p:to>
                                        <p:strVal val="visible"/>
                                      </p:to>
                                    </p:set>
                                    <p:anim calcmode="lin" valueType="num">
                                      <p:cBhvr additive="base">
                                        <p:cTn id="39" dur="500" fill="hold"/>
                                        <p:tgtEl>
                                          <p:spTgt spid="80899">
                                            <p:txEl>
                                              <p:pRg st="8" end="8"/>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80899">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80899">
                                            <p:txEl>
                                              <p:pRg st="9" end="9"/>
                                            </p:txEl>
                                          </p:spTgt>
                                        </p:tgtEl>
                                        <p:attrNameLst>
                                          <p:attrName>style.visibility</p:attrName>
                                        </p:attrNameLst>
                                      </p:cBhvr>
                                      <p:to>
                                        <p:strVal val="visible"/>
                                      </p:to>
                                    </p:set>
                                    <p:anim calcmode="lin" valueType="num">
                                      <p:cBhvr additive="base">
                                        <p:cTn id="45" dur="500" fill="hold"/>
                                        <p:tgtEl>
                                          <p:spTgt spid="80899">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8089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r>
              <a:rPr lang="en-US" dirty="0"/>
              <a:t>Case Presentation - Case II</a:t>
            </a:r>
          </a:p>
        </p:txBody>
      </p:sp>
      <p:sp>
        <p:nvSpPr>
          <p:cNvPr id="81923" name="Rectangle 3"/>
          <p:cNvSpPr>
            <a:spLocks noGrp="1" noChangeArrowheads="1"/>
          </p:cNvSpPr>
          <p:nvPr>
            <p:ph idx="1"/>
          </p:nvPr>
        </p:nvSpPr>
        <p:spPr/>
        <p:txBody>
          <a:bodyPr/>
          <a:lstStyle/>
          <a:p>
            <a:pPr eaLnBrk="1" hangingPunct="1"/>
            <a:endParaRPr lang="en-US" sz="2000" dirty="0"/>
          </a:p>
          <a:p>
            <a:pPr eaLnBrk="1" hangingPunct="1"/>
            <a:r>
              <a:rPr lang="en-US" dirty="0"/>
              <a:t>Initial impression….</a:t>
            </a:r>
          </a:p>
          <a:p>
            <a:pPr eaLnBrk="1" hangingPunct="1"/>
            <a:r>
              <a:rPr lang="en-US" dirty="0"/>
              <a:t>Initial recommendations….</a:t>
            </a:r>
            <a:endParaRPr lang="en-US" sz="4000" dirty="0"/>
          </a:p>
          <a:p>
            <a:pPr lvl="1" eaLnBrk="1" hangingPunct="1"/>
            <a:endParaRPr lang="en-US" sz="1800" dirty="0"/>
          </a:p>
          <a:p>
            <a:pPr eaLnBrk="1" hangingPunct="1"/>
            <a:endParaRPr lang="en-US" sz="24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78</a:t>
            </a:fld>
            <a:endParaRPr lang="en-US" dirty="0"/>
          </a:p>
        </p:txBody>
      </p:sp>
    </p:spTree>
    <p:extLst>
      <p:ext uri="{BB962C8B-B14F-4D97-AF65-F5344CB8AC3E}">
        <p14:creationId xmlns:p14="http://schemas.microsoft.com/office/powerpoint/2010/main" val="2230570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1923">
                                            <p:txEl>
                                              <p:pRg st="1" end="1"/>
                                            </p:txEl>
                                          </p:spTgt>
                                        </p:tgtEl>
                                        <p:attrNameLst>
                                          <p:attrName>style.visibility</p:attrName>
                                        </p:attrNameLst>
                                      </p:cBhvr>
                                      <p:to>
                                        <p:strVal val="visible"/>
                                      </p:to>
                                    </p:set>
                                    <p:anim calcmode="lin" valueType="num">
                                      <p:cBhvr additive="base">
                                        <p:cTn id="7" dur="500" fill="hold"/>
                                        <p:tgtEl>
                                          <p:spTgt spid="8192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1923">
                                            <p:txEl>
                                              <p:pRg st="2" end="2"/>
                                            </p:txEl>
                                          </p:spTgt>
                                        </p:tgtEl>
                                        <p:attrNameLst>
                                          <p:attrName>style.visibility</p:attrName>
                                        </p:attrNameLst>
                                      </p:cBhvr>
                                      <p:to>
                                        <p:strVal val="visible"/>
                                      </p:to>
                                    </p:set>
                                    <p:anim calcmode="lin" valueType="num">
                                      <p:cBhvr additive="base">
                                        <p:cTn id="13" dur="500" fill="hold"/>
                                        <p:tgtEl>
                                          <p:spTgt spid="8192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2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en-US" dirty="0"/>
              <a:t>Case Presentation - Case II</a:t>
            </a:r>
          </a:p>
        </p:txBody>
      </p:sp>
      <p:sp>
        <p:nvSpPr>
          <p:cNvPr id="83971" name="Rectangle 3"/>
          <p:cNvSpPr>
            <a:spLocks noGrp="1" noChangeArrowheads="1"/>
          </p:cNvSpPr>
          <p:nvPr>
            <p:ph idx="1"/>
          </p:nvPr>
        </p:nvSpPr>
        <p:spPr/>
        <p:txBody>
          <a:bodyPr/>
          <a:lstStyle/>
          <a:p>
            <a:pPr eaLnBrk="1" hangingPunct="1"/>
            <a:r>
              <a:rPr lang="en-US" sz="2400" dirty="0"/>
              <a:t>Hospital Course (part 1)</a:t>
            </a:r>
          </a:p>
          <a:p>
            <a:pPr lvl="1" eaLnBrk="1" hangingPunct="1"/>
            <a:r>
              <a:rPr lang="en-US" sz="2000" dirty="0"/>
              <a:t>PT/OT evaluation revealed that he was quite unstable and suffered from orthostatic hypotension.</a:t>
            </a:r>
          </a:p>
          <a:p>
            <a:pPr lvl="1" eaLnBrk="1" hangingPunct="1"/>
            <a:r>
              <a:rPr lang="en-US" sz="2000" dirty="0"/>
              <a:t>Given complaints of weight loss and abdominal pain a CT of the pelvis and abdomen was performed and was entirely normal.</a:t>
            </a:r>
          </a:p>
          <a:p>
            <a:pPr lvl="1" eaLnBrk="1" hangingPunct="1"/>
            <a:r>
              <a:rPr lang="en-US" sz="2000" dirty="0"/>
              <a:t>An MRI of the brain was normal, but the MRI of the cervical spine revealed multilevel of degenerative disk disease.  Neurosurgery did not feel this was responsible and recommended no surgical intervention.</a:t>
            </a:r>
          </a:p>
          <a:p>
            <a:pPr lvl="1" eaLnBrk="1" hangingPunct="1"/>
            <a:r>
              <a:rPr lang="en-US" sz="2000" dirty="0"/>
              <a:t>Of recommended labs the </a:t>
            </a:r>
            <a:r>
              <a:rPr lang="en-US" sz="2000" dirty="0" err="1"/>
              <a:t>Methylmalonic</a:t>
            </a:r>
            <a:r>
              <a:rPr lang="en-US" sz="2000" dirty="0"/>
              <a:t> Acid, Pre-albumin, and HgA1c  were all WNL.</a:t>
            </a:r>
          </a:p>
          <a:p>
            <a:pPr lvl="1" eaLnBrk="1" hangingPunct="1"/>
            <a:r>
              <a:rPr lang="en-US" sz="2000" dirty="0"/>
              <a:t>The cortisol, however, was low.</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79</a:t>
            </a:fld>
            <a:endParaRPr lang="en-US" dirty="0"/>
          </a:p>
        </p:txBody>
      </p:sp>
    </p:spTree>
    <p:extLst>
      <p:ext uri="{BB962C8B-B14F-4D97-AF65-F5344CB8AC3E}">
        <p14:creationId xmlns:p14="http://schemas.microsoft.com/office/powerpoint/2010/main" val="3653085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3971">
                                            <p:txEl>
                                              <p:pRg st="2" end="2"/>
                                            </p:txEl>
                                          </p:spTgt>
                                        </p:tgtEl>
                                        <p:attrNameLst>
                                          <p:attrName>style.visibility</p:attrName>
                                        </p:attrNameLst>
                                      </p:cBhvr>
                                      <p:to>
                                        <p:strVal val="visible"/>
                                      </p:to>
                                    </p:set>
                                    <p:anim calcmode="lin" valueType="num">
                                      <p:cBhvr additive="base">
                                        <p:cTn id="7" dur="500" fill="hold"/>
                                        <p:tgtEl>
                                          <p:spTgt spid="8397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39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3971">
                                            <p:txEl>
                                              <p:pRg st="3" end="3"/>
                                            </p:txEl>
                                          </p:spTgt>
                                        </p:tgtEl>
                                        <p:attrNameLst>
                                          <p:attrName>style.visibility</p:attrName>
                                        </p:attrNameLst>
                                      </p:cBhvr>
                                      <p:to>
                                        <p:strVal val="visible"/>
                                      </p:to>
                                    </p:set>
                                    <p:anim calcmode="lin" valueType="num">
                                      <p:cBhvr additive="base">
                                        <p:cTn id="13" dur="500" fill="hold"/>
                                        <p:tgtEl>
                                          <p:spTgt spid="83971">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39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83971">
                                            <p:txEl>
                                              <p:pRg st="4" end="4"/>
                                            </p:txEl>
                                          </p:spTgt>
                                        </p:tgtEl>
                                        <p:attrNameLst>
                                          <p:attrName>style.visibility</p:attrName>
                                        </p:attrNameLst>
                                      </p:cBhvr>
                                      <p:to>
                                        <p:strVal val="visible"/>
                                      </p:to>
                                    </p:set>
                                    <p:anim calcmode="lin" valueType="num">
                                      <p:cBhvr additive="base">
                                        <p:cTn id="19" dur="500" fill="hold"/>
                                        <p:tgtEl>
                                          <p:spTgt spid="83971">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39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3971">
                                            <p:txEl>
                                              <p:pRg st="5" end="5"/>
                                            </p:txEl>
                                          </p:spTgt>
                                        </p:tgtEl>
                                        <p:attrNameLst>
                                          <p:attrName>style.visibility</p:attrName>
                                        </p:attrNameLst>
                                      </p:cBhvr>
                                      <p:to>
                                        <p:strVal val="visible"/>
                                      </p:to>
                                    </p:set>
                                    <p:anim calcmode="lin" valueType="num">
                                      <p:cBhvr additive="base">
                                        <p:cTn id="25" dur="500" fill="hold"/>
                                        <p:tgtEl>
                                          <p:spTgt spid="83971">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397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b="1" dirty="0"/>
              <a:t>Somatic Symptom and Related Disorders</a:t>
            </a:r>
          </a:p>
        </p:txBody>
      </p:sp>
      <p:sp>
        <p:nvSpPr>
          <p:cNvPr id="9219" name="Rectangle 3"/>
          <p:cNvSpPr>
            <a:spLocks noGrp="1" noChangeArrowheads="1"/>
          </p:cNvSpPr>
          <p:nvPr>
            <p:ph idx="1"/>
          </p:nvPr>
        </p:nvSpPr>
        <p:spPr/>
        <p:txBody>
          <a:bodyPr/>
          <a:lstStyle/>
          <a:p>
            <a:r>
              <a:rPr lang="en-US" dirty="0"/>
              <a:t>Somatic Symptom Disorder – Consequences</a:t>
            </a:r>
          </a:p>
          <a:p>
            <a:pPr lvl="1" eaLnBrk="1" hangingPunct="1"/>
            <a:r>
              <a:rPr lang="en-US" dirty="0"/>
              <a:t>Psychosocial distress</a:t>
            </a:r>
          </a:p>
          <a:p>
            <a:pPr lvl="1" eaLnBrk="1" hangingPunct="1"/>
            <a:r>
              <a:rPr lang="en-US" dirty="0"/>
              <a:t>Decreased quality of life</a:t>
            </a:r>
          </a:p>
          <a:p>
            <a:pPr lvl="1" eaLnBrk="1" hangingPunct="1"/>
            <a:r>
              <a:rPr lang="en-US" dirty="0"/>
              <a:t>Increased rates of depression and anxiety</a:t>
            </a:r>
          </a:p>
          <a:p>
            <a:pPr lvl="1" eaLnBrk="1" hangingPunct="1"/>
            <a:r>
              <a:rPr lang="en-US" dirty="0"/>
              <a:t>Increased health care utilization</a:t>
            </a:r>
          </a:p>
          <a:p>
            <a:pPr lvl="2" eaLnBrk="1" hangingPunct="1"/>
            <a:r>
              <a:rPr lang="en-US" dirty="0"/>
              <a:t>Increased utilization leads to more harm </a:t>
            </a:r>
          </a:p>
          <a:p>
            <a:pPr lvl="2" eaLnBrk="1" hangingPunct="1"/>
            <a:r>
              <a:rPr lang="en-US" dirty="0"/>
              <a:t>Patient dissatisfaction</a:t>
            </a:r>
          </a:p>
          <a:p>
            <a:pPr lvl="2" eaLnBrk="1" hangingPunct="1"/>
            <a:r>
              <a:rPr lang="en-US" dirty="0"/>
              <a:t>Higher medical costs</a:t>
            </a:r>
          </a:p>
          <a:p>
            <a:pPr lvl="2" eaLnBrk="1" hangingPunct="1"/>
            <a:r>
              <a:rPr lang="en-US" dirty="0"/>
              <a:t>Provider burnout</a:t>
            </a:r>
          </a:p>
          <a:p>
            <a:pPr lvl="2" eaLnBrk="1" hangingPunct="1"/>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8</a:t>
            </a:fld>
            <a:endParaRPr lang="en-US" dirty="0"/>
          </a:p>
        </p:txBody>
      </p:sp>
    </p:spTree>
    <p:extLst>
      <p:ext uri="{BB962C8B-B14F-4D97-AF65-F5344CB8AC3E}">
        <p14:creationId xmlns:p14="http://schemas.microsoft.com/office/powerpoint/2010/main" val="3121294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219">
                                            <p:txEl>
                                              <p:pRg st="2" end="2"/>
                                            </p:txEl>
                                          </p:spTgt>
                                        </p:tgtEl>
                                        <p:attrNameLst>
                                          <p:attrName>style.visibility</p:attrName>
                                        </p:attrNameLst>
                                      </p:cBhvr>
                                      <p:to>
                                        <p:strVal val="visible"/>
                                      </p:to>
                                    </p:set>
                                    <p:anim calcmode="lin" valueType="num">
                                      <p:cBhvr additive="base">
                                        <p:cTn id="7" dur="500" fill="hold"/>
                                        <p:tgtEl>
                                          <p:spTgt spid="9219">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2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219">
                                            <p:txEl>
                                              <p:pRg st="3" end="3"/>
                                            </p:txEl>
                                          </p:spTgt>
                                        </p:tgtEl>
                                        <p:attrNameLst>
                                          <p:attrName>style.visibility</p:attrName>
                                        </p:attrNameLst>
                                      </p:cBhvr>
                                      <p:to>
                                        <p:strVal val="visible"/>
                                      </p:to>
                                    </p:set>
                                    <p:anim calcmode="lin" valueType="num">
                                      <p:cBhvr additive="base">
                                        <p:cTn id="13" dur="500" fill="hold"/>
                                        <p:tgtEl>
                                          <p:spTgt spid="9219">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219">
                                            <p:txEl>
                                              <p:pRg st="7" end="7"/>
                                            </p:txEl>
                                          </p:spTgt>
                                        </p:tgtEl>
                                        <p:attrNameLst>
                                          <p:attrName>style.visibility</p:attrName>
                                        </p:attrNameLst>
                                      </p:cBhvr>
                                      <p:to>
                                        <p:strVal val="visible"/>
                                      </p:to>
                                    </p:set>
                                    <p:anim calcmode="lin" valueType="num">
                                      <p:cBhvr additive="base">
                                        <p:cTn id="19" dur="500" fill="hold"/>
                                        <p:tgtEl>
                                          <p:spTgt spid="9219">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1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219">
                                            <p:txEl>
                                              <p:pRg st="8" end="8"/>
                                            </p:txEl>
                                          </p:spTgt>
                                        </p:tgtEl>
                                        <p:attrNameLst>
                                          <p:attrName>style.visibility</p:attrName>
                                        </p:attrNameLst>
                                      </p:cBhvr>
                                      <p:to>
                                        <p:strVal val="visible"/>
                                      </p:to>
                                    </p:set>
                                    <p:anim calcmode="lin" valueType="num">
                                      <p:cBhvr additive="base">
                                        <p:cTn id="25" dur="500" fill="hold"/>
                                        <p:tgtEl>
                                          <p:spTgt spid="9219">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21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219">
                                            <p:txEl>
                                              <p:pRg st="4" end="4"/>
                                            </p:txEl>
                                          </p:spTgt>
                                        </p:tgtEl>
                                        <p:attrNameLst>
                                          <p:attrName>style.visibility</p:attrName>
                                        </p:attrNameLst>
                                      </p:cBhvr>
                                      <p:to>
                                        <p:strVal val="visible"/>
                                      </p:to>
                                    </p:set>
                                    <p:anim calcmode="lin" valueType="num">
                                      <p:cBhvr additive="base">
                                        <p:cTn id="31" dur="500" fill="hold"/>
                                        <p:tgtEl>
                                          <p:spTgt spid="92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219">
                                            <p:txEl>
                                              <p:pRg st="5" end="5"/>
                                            </p:txEl>
                                          </p:spTgt>
                                        </p:tgtEl>
                                        <p:attrNameLst>
                                          <p:attrName>style.visibility</p:attrName>
                                        </p:attrNameLst>
                                      </p:cBhvr>
                                      <p:to>
                                        <p:strVal val="visible"/>
                                      </p:to>
                                    </p:set>
                                    <p:anim calcmode="lin" valueType="num">
                                      <p:cBhvr additive="base">
                                        <p:cTn id="37" dur="500" fill="hold"/>
                                        <p:tgtEl>
                                          <p:spTgt spid="92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9219">
                                            <p:txEl>
                                              <p:pRg st="6" end="6"/>
                                            </p:txEl>
                                          </p:spTgt>
                                        </p:tgtEl>
                                        <p:attrNameLst>
                                          <p:attrName>style.visibility</p:attrName>
                                        </p:attrNameLst>
                                      </p:cBhvr>
                                      <p:to>
                                        <p:strVal val="visible"/>
                                      </p:to>
                                    </p:set>
                                    <p:anim calcmode="lin" valueType="num">
                                      <p:cBhvr additive="base">
                                        <p:cTn id="43" dur="500" fill="hold"/>
                                        <p:tgtEl>
                                          <p:spTgt spid="921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r>
              <a:rPr lang="en-US" dirty="0"/>
              <a:t>Case Presentation - Case II</a:t>
            </a:r>
          </a:p>
        </p:txBody>
      </p:sp>
      <p:sp>
        <p:nvSpPr>
          <p:cNvPr id="84995" name="Rectangle 3"/>
          <p:cNvSpPr>
            <a:spLocks noGrp="1" noChangeArrowheads="1"/>
          </p:cNvSpPr>
          <p:nvPr>
            <p:ph idx="1"/>
          </p:nvPr>
        </p:nvSpPr>
        <p:spPr/>
        <p:txBody>
          <a:bodyPr/>
          <a:lstStyle/>
          <a:p>
            <a:pPr eaLnBrk="1" hangingPunct="1"/>
            <a:r>
              <a:rPr lang="en-US" sz="2400" dirty="0"/>
              <a:t>Hospital Course (part 2)</a:t>
            </a:r>
          </a:p>
          <a:p>
            <a:pPr lvl="1" eaLnBrk="1" hangingPunct="1"/>
            <a:r>
              <a:rPr lang="en-US" sz="2000" dirty="0"/>
              <a:t>A cosyntropin stimulation test was performed and found to be abnormal resulting in the diagnosis of adrenal insufficiency.</a:t>
            </a:r>
          </a:p>
          <a:p>
            <a:pPr lvl="1" eaLnBrk="1" hangingPunct="1"/>
            <a:r>
              <a:rPr lang="en-US" sz="2000" dirty="0"/>
              <a:t>The patient was started on steroid replacement with improvement in symptoms.  He was walking better, less orthostatic, and his strength had improved markedly.</a:t>
            </a:r>
          </a:p>
          <a:p>
            <a:pPr lvl="1" eaLnBrk="1" hangingPunct="1"/>
            <a:r>
              <a:rPr lang="en-US" sz="2000" dirty="0"/>
              <a:t>He did require the addition of fludrocortisone to hydrocortisone to help manage some residual   orthostatic hypotension.</a:t>
            </a:r>
            <a:r>
              <a:rPr lang="en-US" sz="2400" dirty="0"/>
              <a:t> </a:t>
            </a:r>
            <a:endParaRPr lang="en-US" sz="2000" dirty="0"/>
          </a:p>
          <a:p>
            <a:pPr lvl="1" eaLnBrk="1" hangingPunct="1"/>
            <a:endParaRPr lang="en-US" sz="20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80</a:t>
            </a:fld>
            <a:endParaRPr lang="en-US" dirty="0"/>
          </a:p>
        </p:txBody>
      </p:sp>
    </p:spTree>
    <p:extLst>
      <p:ext uri="{BB962C8B-B14F-4D97-AF65-F5344CB8AC3E}">
        <p14:creationId xmlns:p14="http://schemas.microsoft.com/office/powerpoint/2010/main" val="648980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4995">
                                            <p:txEl>
                                              <p:pRg st="2" end="2"/>
                                            </p:txEl>
                                          </p:spTgt>
                                        </p:tgtEl>
                                        <p:attrNameLst>
                                          <p:attrName>style.visibility</p:attrName>
                                        </p:attrNameLst>
                                      </p:cBhvr>
                                      <p:to>
                                        <p:strVal val="visible"/>
                                      </p:to>
                                    </p:set>
                                    <p:anim calcmode="lin" valueType="num">
                                      <p:cBhvr additive="base">
                                        <p:cTn id="7" dur="500" fill="hold"/>
                                        <p:tgtEl>
                                          <p:spTgt spid="84995">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49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4995">
                                            <p:txEl>
                                              <p:pRg st="3" end="3"/>
                                            </p:txEl>
                                          </p:spTgt>
                                        </p:tgtEl>
                                        <p:attrNameLst>
                                          <p:attrName>style.visibility</p:attrName>
                                        </p:attrNameLst>
                                      </p:cBhvr>
                                      <p:to>
                                        <p:strVal val="visible"/>
                                      </p:to>
                                    </p:set>
                                    <p:anim calcmode="lin" valueType="num">
                                      <p:cBhvr additive="base">
                                        <p:cTn id="13" dur="500" fill="hold"/>
                                        <p:tgtEl>
                                          <p:spTgt spid="8499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499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r>
              <a:rPr lang="en-US" dirty="0"/>
              <a:t>Case Presentation - Case II</a:t>
            </a:r>
          </a:p>
        </p:txBody>
      </p:sp>
      <p:sp>
        <p:nvSpPr>
          <p:cNvPr id="84995" name="Rectangle 3"/>
          <p:cNvSpPr>
            <a:spLocks noGrp="1" noChangeArrowheads="1"/>
          </p:cNvSpPr>
          <p:nvPr>
            <p:ph idx="1"/>
          </p:nvPr>
        </p:nvSpPr>
        <p:spPr/>
        <p:txBody>
          <a:bodyPr/>
          <a:lstStyle/>
          <a:p>
            <a:pPr eaLnBrk="1" hangingPunct="1">
              <a:buNone/>
            </a:pPr>
            <a:endParaRPr lang="en-US" sz="2000" dirty="0"/>
          </a:p>
          <a:p>
            <a:pPr eaLnBrk="1" hangingPunct="1"/>
            <a:r>
              <a:rPr lang="en-US" sz="2800" dirty="0"/>
              <a:t>Did your impression change?</a:t>
            </a:r>
          </a:p>
          <a:p>
            <a:pPr eaLnBrk="1" hangingPunct="1"/>
            <a:r>
              <a:rPr lang="en-US" sz="2800" dirty="0"/>
              <a:t>How about your recommendations?</a:t>
            </a:r>
            <a:endParaRPr lang="en-US" sz="2000" dirty="0"/>
          </a:p>
          <a:p>
            <a:pPr lvl="1" eaLnBrk="1" hangingPunct="1">
              <a:buNone/>
            </a:pPr>
            <a:endParaRPr lang="en-US" dirty="0"/>
          </a:p>
          <a:p>
            <a:pPr lvl="1" eaLnBrk="1" hangingPunct="1"/>
            <a:endParaRPr lang="en-US" sz="20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81</a:t>
            </a:fld>
            <a:endParaRPr lang="en-US" dirty="0"/>
          </a:p>
        </p:txBody>
      </p:sp>
    </p:spTree>
    <p:extLst>
      <p:ext uri="{BB962C8B-B14F-4D97-AF65-F5344CB8AC3E}">
        <p14:creationId xmlns:p14="http://schemas.microsoft.com/office/powerpoint/2010/main" val="829086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4995">
                                            <p:txEl>
                                              <p:pRg st="1" end="1"/>
                                            </p:txEl>
                                          </p:spTgt>
                                        </p:tgtEl>
                                        <p:attrNameLst>
                                          <p:attrName>style.visibility</p:attrName>
                                        </p:attrNameLst>
                                      </p:cBhvr>
                                      <p:to>
                                        <p:strVal val="visible"/>
                                      </p:to>
                                    </p:set>
                                    <p:anim calcmode="lin" valueType="num">
                                      <p:cBhvr additive="base">
                                        <p:cTn id="7" dur="500" fill="hold"/>
                                        <p:tgtEl>
                                          <p:spTgt spid="8499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49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4995">
                                            <p:txEl>
                                              <p:pRg st="2" end="2"/>
                                            </p:txEl>
                                          </p:spTgt>
                                        </p:tgtEl>
                                        <p:attrNameLst>
                                          <p:attrName>style.visibility</p:attrName>
                                        </p:attrNameLst>
                                      </p:cBhvr>
                                      <p:to>
                                        <p:strVal val="visible"/>
                                      </p:to>
                                    </p:set>
                                    <p:anim calcmode="lin" valueType="num">
                                      <p:cBhvr additive="base">
                                        <p:cTn id="13" dur="500" fill="hold"/>
                                        <p:tgtEl>
                                          <p:spTgt spid="8499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499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r>
              <a:rPr lang="en-US" dirty="0"/>
              <a:t>Case Presentation - Case III</a:t>
            </a:r>
            <a:endParaRPr lang="en-US" sz="3200" dirty="0"/>
          </a:p>
        </p:txBody>
      </p:sp>
      <p:sp>
        <p:nvSpPr>
          <p:cNvPr id="90115" name="Rectangle 3"/>
          <p:cNvSpPr>
            <a:spLocks noGrp="1" noChangeArrowheads="1"/>
          </p:cNvSpPr>
          <p:nvPr>
            <p:ph idx="1"/>
          </p:nvPr>
        </p:nvSpPr>
        <p:spPr>
          <a:xfrm>
            <a:off x="609600" y="1295401"/>
            <a:ext cx="10972800" cy="4830763"/>
          </a:xfrm>
        </p:spPr>
        <p:txBody>
          <a:bodyPr/>
          <a:lstStyle/>
          <a:p>
            <a:pPr eaLnBrk="1" hangingPunct="1"/>
            <a:r>
              <a:rPr lang="en-US" sz="2400" dirty="0"/>
              <a:t>History of Present Illness (Chart)</a:t>
            </a:r>
          </a:p>
          <a:p>
            <a:pPr lvl="1" eaLnBrk="1" hangingPunct="1"/>
            <a:r>
              <a:rPr lang="en-US" sz="2000" dirty="0"/>
              <a:t>The patient is a 46 year-old male with a self-reported 6 month history of progressive depression along with auditory and visual hallucinations who was admitted to the hospital for a rule-out of a myocardial infarction after experiencing chest pain at the psychiatric emergency department.</a:t>
            </a:r>
          </a:p>
          <a:p>
            <a:pPr lvl="1" eaLnBrk="1" hangingPunct="1"/>
            <a:r>
              <a:rPr lang="en-US" sz="2000" dirty="0"/>
              <a:t>The patient presented to psych ED with suicidal ideation (SI) earlier in the day.  While at the psych ED he scratched the dorsum of his wrist in a suicide gesture.</a:t>
            </a:r>
          </a:p>
          <a:p>
            <a:pPr lvl="1" eaLnBrk="1" hangingPunct="1"/>
            <a:r>
              <a:rPr lang="en-US" sz="2000" dirty="0"/>
              <a:t>The patient’s first cardiac enzymes and ECG are WNL.  No further complaints of chest pain.</a:t>
            </a:r>
          </a:p>
          <a:p>
            <a:pPr lvl="1" eaLnBrk="1" hangingPunct="1"/>
            <a:r>
              <a:rPr lang="en-US" sz="2000" dirty="0"/>
              <a:t>Since admission to medical hospital 12 hours ago he has been watched by a 1:1 sitter without evidence of dangerousness, despite continued SI. </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82</a:t>
            </a:fld>
            <a:endParaRPr lang="en-US" dirty="0"/>
          </a:p>
        </p:txBody>
      </p:sp>
    </p:spTree>
    <p:extLst>
      <p:ext uri="{BB962C8B-B14F-4D97-AF65-F5344CB8AC3E}">
        <p14:creationId xmlns:p14="http://schemas.microsoft.com/office/powerpoint/2010/main" val="2347436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0115">
                                            <p:txEl>
                                              <p:pRg st="2" end="2"/>
                                            </p:txEl>
                                          </p:spTgt>
                                        </p:tgtEl>
                                        <p:attrNameLst>
                                          <p:attrName>style.visibility</p:attrName>
                                        </p:attrNameLst>
                                      </p:cBhvr>
                                      <p:to>
                                        <p:strVal val="visible"/>
                                      </p:to>
                                    </p:set>
                                    <p:anim calcmode="lin" valueType="num">
                                      <p:cBhvr additive="base">
                                        <p:cTn id="7" dur="500" fill="hold"/>
                                        <p:tgtEl>
                                          <p:spTgt spid="90115">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01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90115">
                                            <p:txEl>
                                              <p:pRg st="3" end="3"/>
                                            </p:txEl>
                                          </p:spTgt>
                                        </p:tgtEl>
                                        <p:attrNameLst>
                                          <p:attrName>style.visibility</p:attrName>
                                        </p:attrNameLst>
                                      </p:cBhvr>
                                      <p:to>
                                        <p:strVal val="visible"/>
                                      </p:to>
                                    </p:set>
                                    <p:anim calcmode="lin" valueType="num">
                                      <p:cBhvr additive="base">
                                        <p:cTn id="13" dur="500" fill="hold"/>
                                        <p:tgtEl>
                                          <p:spTgt spid="90115">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011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0115">
                                            <p:txEl>
                                              <p:pRg st="4" end="4"/>
                                            </p:txEl>
                                          </p:spTgt>
                                        </p:tgtEl>
                                        <p:attrNameLst>
                                          <p:attrName>style.visibility</p:attrName>
                                        </p:attrNameLst>
                                      </p:cBhvr>
                                      <p:to>
                                        <p:strVal val="visible"/>
                                      </p:to>
                                    </p:set>
                                    <p:anim calcmode="lin" valueType="num">
                                      <p:cBhvr additive="base">
                                        <p:cTn id="19" dur="500" fill="hold"/>
                                        <p:tgtEl>
                                          <p:spTgt spid="9011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011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eaLnBrk="1" hangingPunct="1"/>
            <a:r>
              <a:rPr lang="en-US" dirty="0"/>
              <a:t>Case Presentation - Case III</a:t>
            </a:r>
            <a:endParaRPr lang="en-US" sz="3200" dirty="0"/>
          </a:p>
        </p:txBody>
      </p:sp>
      <p:sp>
        <p:nvSpPr>
          <p:cNvPr id="91139" name="Rectangle 3"/>
          <p:cNvSpPr>
            <a:spLocks noGrp="1" noChangeArrowheads="1"/>
          </p:cNvSpPr>
          <p:nvPr>
            <p:ph idx="1"/>
          </p:nvPr>
        </p:nvSpPr>
        <p:spPr/>
        <p:txBody>
          <a:bodyPr/>
          <a:lstStyle/>
          <a:p>
            <a:pPr eaLnBrk="1" hangingPunct="1">
              <a:lnSpc>
                <a:spcPct val="80000"/>
              </a:lnSpc>
            </a:pPr>
            <a:r>
              <a:rPr lang="en-US" sz="2400" dirty="0"/>
              <a:t>History of Present Illness (Patient)</a:t>
            </a:r>
          </a:p>
          <a:p>
            <a:pPr lvl="1" eaLnBrk="1" hangingPunct="1">
              <a:lnSpc>
                <a:spcPct val="80000"/>
              </a:lnSpc>
            </a:pPr>
            <a:r>
              <a:rPr lang="en-US" sz="2000" dirty="0"/>
              <a:t>The patient is from Nebraska and has travelled to Wisconsin to be with a woman he met at a book signing 5 years ago.</a:t>
            </a:r>
          </a:p>
          <a:p>
            <a:pPr lvl="1" eaLnBrk="1" hangingPunct="1">
              <a:lnSpc>
                <a:spcPct val="80000"/>
              </a:lnSpc>
            </a:pPr>
            <a:r>
              <a:rPr lang="en-US" sz="2000" dirty="0"/>
              <a:t>He has been unemployed since a back surgery in 2000.</a:t>
            </a:r>
          </a:p>
          <a:p>
            <a:pPr lvl="1" eaLnBrk="1" hangingPunct="1">
              <a:lnSpc>
                <a:spcPct val="80000"/>
              </a:lnSpc>
            </a:pPr>
            <a:r>
              <a:rPr lang="en-US" sz="2000" dirty="0"/>
              <a:t>He states he  has no contact with his family, due to disagreements.</a:t>
            </a:r>
          </a:p>
          <a:p>
            <a:pPr lvl="1" eaLnBrk="1" hangingPunct="1">
              <a:lnSpc>
                <a:spcPct val="80000"/>
              </a:lnSpc>
            </a:pPr>
            <a:r>
              <a:rPr lang="en-US" sz="2000" dirty="0"/>
              <a:t>While at hospital the patient continues to verbalize SI with plan to cut wrists or buy a gun and shoot himself if discharged.  SI began 2-3 months prior to presentation.</a:t>
            </a:r>
          </a:p>
          <a:p>
            <a:pPr lvl="1" eaLnBrk="1" hangingPunct="1">
              <a:lnSpc>
                <a:spcPct val="80000"/>
              </a:lnSpc>
            </a:pPr>
            <a:r>
              <a:rPr lang="en-US" sz="2000" dirty="0"/>
              <a:t>He endorses all symptoms of depression and both auditory and visual hallucinations that tell him to harm himself.  </a:t>
            </a:r>
          </a:p>
          <a:p>
            <a:pPr lvl="1" eaLnBrk="1" hangingPunct="1">
              <a:lnSpc>
                <a:spcPct val="80000"/>
              </a:lnSpc>
            </a:pPr>
            <a:r>
              <a:rPr lang="en-US" sz="2000" dirty="0"/>
              <a:t>He denies past psychiatric care or h/o suicide attempts other than multiple superficial cuts over last couple of months.</a:t>
            </a:r>
          </a:p>
          <a:p>
            <a:pPr lvl="1" eaLnBrk="1" hangingPunct="1">
              <a:lnSpc>
                <a:spcPct val="80000"/>
              </a:lnSpc>
            </a:pPr>
            <a:endParaRPr lang="en-US" sz="20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83</a:t>
            </a:fld>
            <a:endParaRPr lang="en-US" dirty="0"/>
          </a:p>
        </p:txBody>
      </p:sp>
    </p:spTree>
    <p:extLst>
      <p:ext uri="{BB962C8B-B14F-4D97-AF65-F5344CB8AC3E}">
        <p14:creationId xmlns:p14="http://schemas.microsoft.com/office/powerpoint/2010/main" val="1133049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1139">
                                            <p:txEl>
                                              <p:pRg st="2" end="2"/>
                                            </p:txEl>
                                          </p:spTgt>
                                        </p:tgtEl>
                                        <p:attrNameLst>
                                          <p:attrName>style.visibility</p:attrName>
                                        </p:attrNameLst>
                                      </p:cBhvr>
                                      <p:to>
                                        <p:strVal val="visible"/>
                                      </p:to>
                                    </p:set>
                                    <p:anim calcmode="lin" valueType="num">
                                      <p:cBhvr additive="base">
                                        <p:cTn id="7" dur="500" fill="hold"/>
                                        <p:tgtEl>
                                          <p:spTgt spid="91139">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11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91139">
                                            <p:txEl>
                                              <p:pRg st="3" end="3"/>
                                            </p:txEl>
                                          </p:spTgt>
                                        </p:tgtEl>
                                        <p:attrNameLst>
                                          <p:attrName>style.visibility</p:attrName>
                                        </p:attrNameLst>
                                      </p:cBhvr>
                                      <p:to>
                                        <p:strVal val="visible"/>
                                      </p:to>
                                    </p:set>
                                    <p:anim calcmode="lin" valueType="num">
                                      <p:cBhvr additive="base">
                                        <p:cTn id="13" dur="500" fill="hold"/>
                                        <p:tgtEl>
                                          <p:spTgt spid="91139">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113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91139">
                                            <p:txEl>
                                              <p:pRg st="4" end="4"/>
                                            </p:txEl>
                                          </p:spTgt>
                                        </p:tgtEl>
                                        <p:attrNameLst>
                                          <p:attrName>style.visibility</p:attrName>
                                        </p:attrNameLst>
                                      </p:cBhvr>
                                      <p:to>
                                        <p:strVal val="visible"/>
                                      </p:to>
                                    </p:set>
                                    <p:anim calcmode="lin" valueType="num">
                                      <p:cBhvr additive="base">
                                        <p:cTn id="19" dur="500" fill="hold"/>
                                        <p:tgtEl>
                                          <p:spTgt spid="91139">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113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91139">
                                            <p:txEl>
                                              <p:pRg st="5" end="5"/>
                                            </p:txEl>
                                          </p:spTgt>
                                        </p:tgtEl>
                                        <p:attrNameLst>
                                          <p:attrName>style.visibility</p:attrName>
                                        </p:attrNameLst>
                                      </p:cBhvr>
                                      <p:to>
                                        <p:strVal val="visible"/>
                                      </p:to>
                                    </p:set>
                                    <p:anim calcmode="lin" valueType="num">
                                      <p:cBhvr additive="base">
                                        <p:cTn id="25" dur="500" fill="hold"/>
                                        <p:tgtEl>
                                          <p:spTgt spid="91139">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113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1139">
                                            <p:txEl>
                                              <p:pRg st="6" end="6"/>
                                            </p:txEl>
                                          </p:spTgt>
                                        </p:tgtEl>
                                        <p:attrNameLst>
                                          <p:attrName>style.visibility</p:attrName>
                                        </p:attrNameLst>
                                      </p:cBhvr>
                                      <p:to>
                                        <p:strVal val="visible"/>
                                      </p:to>
                                    </p:set>
                                    <p:anim calcmode="lin" valueType="num">
                                      <p:cBhvr additive="base">
                                        <p:cTn id="31" dur="500" fill="hold"/>
                                        <p:tgtEl>
                                          <p:spTgt spid="91139">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113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eaLnBrk="1" hangingPunct="1"/>
            <a:r>
              <a:rPr lang="en-US" dirty="0"/>
              <a:t>Case Presentation - Case III</a:t>
            </a:r>
            <a:endParaRPr lang="en-US" sz="3200" dirty="0"/>
          </a:p>
        </p:txBody>
      </p:sp>
      <p:sp>
        <p:nvSpPr>
          <p:cNvPr id="93187" name="Rectangle 3"/>
          <p:cNvSpPr>
            <a:spLocks noGrp="1" noChangeArrowheads="1"/>
          </p:cNvSpPr>
          <p:nvPr>
            <p:ph idx="1"/>
          </p:nvPr>
        </p:nvSpPr>
        <p:spPr/>
        <p:txBody>
          <a:bodyPr/>
          <a:lstStyle/>
          <a:p>
            <a:pPr eaLnBrk="1" hangingPunct="1"/>
            <a:r>
              <a:rPr lang="en-US" dirty="0"/>
              <a:t>Past Medical History</a:t>
            </a:r>
          </a:p>
          <a:p>
            <a:pPr lvl="1" eaLnBrk="1" hangingPunct="1"/>
            <a:r>
              <a:rPr lang="en-US" dirty="0"/>
              <a:t>Back pain (chronic)</a:t>
            </a:r>
          </a:p>
          <a:p>
            <a:pPr lvl="1" eaLnBrk="1" hangingPunct="1"/>
            <a:r>
              <a:rPr lang="en-US" dirty="0"/>
              <a:t>S/P laminectomy in 1999 and 2000</a:t>
            </a:r>
          </a:p>
          <a:p>
            <a:pPr lvl="1" eaLnBrk="1" hangingPunct="1"/>
            <a:r>
              <a:rPr lang="en-US" dirty="0"/>
              <a:t>Migraine headaches</a:t>
            </a:r>
            <a:endParaRPr lang="en-US" sz="2000" dirty="0"/>
          </a:p>
          <a:p>
            <a:pPr lvl="1" eaLnBrk="1" hangingPunct="1"/>
            <a:endParaRPr lang="en-US" sz="20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84</a:t>
            </a:fld>
            <a:endParaRPr lang="en-US" dirty="0"/>
          </a:p>
        </p:txBody>
      </p:sp>
    </p:spTree>
    <p:extLst>
      <p:ext uri="{BB962C8B-B14F-4D97-AF65-F5344CB8AC3E}">
        <p14:creationId xmlns:p14="http://schemas.microsoft.com/office/powerpoint/2010/main" val="268278943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r>
              <a:rPr lang="en-US" dirty="0"/>
              <a:t>Case Presentation - Case III</a:t>
            </a:r>
            <a:endParaRPr lang="en-US" sz="3200" dirty="0"/>
          </a:p>
        </p:txBody>
      </p:sp>
      <p:sp>
        <p:nvSpPr>
          <p:cNvPr id="93187" name="Rectangle 3"/>
          <p:cNvSpPr>
            <a:spLocks noGrp="1" noChangeArrowheads="1"/>
          </p:cNvSpPr>
          <p:nvPr>
            <p:ph idx="1"/>
          </p:nvPr>
        </p:nvSpPr>
        <p:spPr/>
        <p:txBody>
          <a:bodyPr/>
          <a:lstStyle/>
          <a:p>
            <a:pPr eaLnBrk="1" hangingPunct="1"/>
            <a:r>
              <a:rPr lang="en-US" sz="2400" dirty="0"/>
              <a:t>Mental Status Examination</a:t>
            </a:r>
            <a:endParaRPr lang="en-US" sz="2000" dirty="0"/>
          </a:p>
          <a:p>
            <a:pPr lvl="1" eaLnBrk="1" hangingPunct="1"/>
            <a:r>
              <a:rPr lang="en-US" sz="2000" dirty="0"/>
              <a:t>Alert with intact attention span.</a:t>
            </a:r>
          </a:p>
          <a:p>
            <a:pPr lvl="1" eaLnBrk="1" hangingPunct="1"/>
            <a:r>
              <a:rPr lang="en-US" sz="2000" dirty="0"/>
              <a:t>Well nourished slightly disheveled male in no acute distress.</a:t>
            </a:r>
          </a:p>
          <a:p>
            <a:pPr lvl="1" eaLnBrk="1" hangingPunct="1"/>
            <a:r>
              <a:rPr lang="en-US" sz="2000" dirty="0"/>
              <a:t>Speech was hesitant when answering questions but quite fluent when he had a point to make.</a:t>
            </a:r>
          </a:p>
          <a:p>
            <a:pPr lvl="1" eaLnBrk="1" hangingPunct="1"/>
            <a:r>
              <a:rPr lang="en-US" sz="2000" dirty="0"/>
              <a:t>Mood was described as “bad.”  Affect appeared euthymic and stable.  No tears or labilty observed.</a:t>
            </a:r>
          </a:p>
          <a:p>
            <a:pPr lvl="1" eaLnBrk="1" hangingPunct="1"/>
            <a:r>
              <a:rPr lang="en-US" sz="2000" dirty="0"/>
              <a:t>Thought process was logical and goal-directed.</a:t>
            </a:r>
          </a:p>
          <a:p>
            <a:pPr lvl="1" eaLnBrk="1" hangingPunct="1"/>
            <a:r>
              <a:rPr lang="en-US" sz="2000" dirty="0"/>
              <a:t>Thought content was with continued SI, but no HI.  He reported active A/V hallucination, however  there was no objective evidence of this.</a:t>
            </a:r>
          </a:p>
          <a:p>
            <a:pPr lvl="1" eaLnBrk="1" hangingPunct="1"/>
            <a:r>
              <a:rPr lang="en-US" sz="2000" dirty="0"/>
              <a:t>I/J were judged to be poor.</a:t>
            </a:r>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85</a:t>
            </a:fld>
            <a:endParaRPr lang="en-US" dirty="0"/>
          </a:p>
        </p:txBody>
      </p:sp>
    </p:spTree>
    <p:extLst>
      <p:ext uri="{BB962C8B-B14F-4D97-AF65-F5344CB8AC3E}">
        <p14:creationId xmlns:p14="http://schemas.microsoft.com/office/powerpoint/2010/main" val="2363742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3187">
                                            <p:txEl>
                                              <p:pRg st="1" end="1"/>
                                            </p:txEl>
                                          </p:spTgt>
                                        </p:tgtEl>
                                        <p:attrNameLst>
                                          <p:attrName>style.visibility</p:attrName>
                                        </p:attrNameLst>
                                      </p:cBhvr>
                                      <p:to>
                                        <p:strVal val="visible"/>
                                      </p:to>
                                    </p:set>
                                    <p:anim calcmode="lin" valueType="num">
                                      <p:cBhvr additive="base">
                                        <p:cTn id="7" dur="500" fill="hold"/>
                                        <p:tgtEl>
                                          <p:spTgt spid="9318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3187">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93187">
                                            <p:txEl>
                                              <p:pRg st="2" end="2"/>
                                            </p:txEl>
                                          </p:spTgt>
                                        </p:tgtEl>
                                        <p:attrNameLst>
                                          <p:attrName>style.visibility</p:attrName>
                                        </p:attrNameLst>
                                      </p:cBhvr>
                                      <p:to>
                                        <p:strVal val="visible"/>
                                      </p:to>
                                    </p:set>
                                    <p:anim calcmode="lin" valueType="num">
                                      <p:cBhvr additive="base">
                                        <p:cTn id="11" dur="500" fill="hold"/>
                                        <p:tgtEl>
                                          <p:spTgt spid="93187">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931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93187">
                                            <p:txEl>
                                              <p:pRg st="3" end="3"/>
                                            </p:txEl>
                                          </p:spTgt>
                                        </p:tgtEl>
                                        <p:attrNameLst>
                                          <p:attrName>style.visibility</p:attrName>
                                        </p:attrNameLst>
                                      </p:cBhvr>
                                      <p:to>
                                        <p:strVal val="visible"/>
                                      </p:to>
                                    </p:set>
                                    <p:anim calcmode="lin" valueType="num">
                                      <p:cBhvr additive="base">
                                        <p:cTn id="17" dur="500" fill="hold"/>
                                        <p:tgtEl>
                                          <p:spTgt spid="93187">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931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93187">
                                            <p:txEl>
                                              <p:pRg st="4" end="4"/>
                                            </p:txEl>
                                          </p:spTgt>
                                        </p:tgtEl>
                                        <p:attrNameLst>
                                          <p:attrName>style.visibility</p:attrName>
                                        </p:attrNameLst>
                                      </p:cBhvr>
                                      <p:to>
                                        <p:strVal val="visible"/>
                                      </p:to>
                                    </p:set>
                                    <p:anim calcmode="lin" valueType="num">
                                      <p:cBhvr additive="base">
                                        <p:cTn id="23" dur="500" fill="hold"/>
                                        <p:tgtEl>
                                          <p:spTgt spid="93187">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9318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93187">
                                            <p:txEl>
                                              <p:pRg st="5" end="5"/>
                                            </p:txEl>
                                          </p:spTgt>
                                        </p:tgtEl>
                                        <p:attrNameLst>
                                          <p:attrName>style.visibility</p:attrName>
                                        </p:attrNameLst>
                                      </p:cBhvr>
                                      <p:to>
                                        <p:strVal val="visible"/>
                                      </p:to>
                                    </p:set>
                                    <p:anim calcmode="lin" valueType="num">
                                      <p:cBhvr additive="base">
                                        <p:cTn id="29" dur="500" fill="hold"/>
                                        <p:tgtEl>
                                          <p:spTgt spid="93187">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93187">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93187">
                                            <p:txEl>
                                              <p:pRg st="6" end="6"/>
                                            </p:txEl>
                                          </p:spTgt>
                                        </p:tgtEl>
                                        <p:attrNameLst>
                                          <p:attrName>style.visibility</p:attrName>
                                        </p:attrNameLst>
                                      </p:cBhvr>
                                      <p:to>
                                        <p:strVal val="visible"/>
                                      </p:to>
                                    </p:set>
                                    <p:anim calcmode="lin" valueType="num">
                                      <p:cBhvr additive="base">
                                        <p:cTn id="33" dur="500" fill="hold"/>
                                        <p:tgtEl>
                                          <p:spTgt spid="93187">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9318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93187">
                                            <p:txEl>
                                              <p:pRg st="7" end="7"/>
                                            </p:txEl>
                                          </p:spTgt>
                                        </p:tgtEl>
                                        <p:attrNameLst>
                                          <p:attrName>style.visibility</p:attrName>
                                        </p:attrNameLst>
                                      </p:cBhvr>
                                      <p:to>
                                        <p:strVal val="visible"/>
                                      </p:to>
                                    </p:set>
                                    <p:anim calcmode="lin" valueType="num">
                                      <p:cBhvr additive="base">
                                        <p:cTn id="39" dur="500" fill="hold"/>
                                        <p:tgtEl>
                                          <p:spTgt spid="93187">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9318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r>
              <a:rPr lang="en-US" dirty="0"/>
              <a:t>Case Presentation - Case III</a:t>
            </a:r>
            <a:endParaRPr lang="en-US" sz="3200" dirty="0"/>
          </a:p>
        </p:txBody>
      </p:sp>
      <p:sp>
        <p:nvSpPr>
          <p:cNvPr id="94211" name="Rectangle 3"/>
          <p:cNvSpPr>
            <a:spLocks noGrp="1" noChangeArrowheads="1"/>
          </p:cNvSpPr>
          <p:nvPr>
            <p:ph idx="1"/>
          </p:nvPr>
        </p:nvSpPr>
        <p:spPr>
          <a:xfrm>
            <a:off x="609600" y="1295400"/>
            <a:ext cx="10972800" cy="5410200"/>
          </a:xfrm>
        </p:spPr>
        <p:txBody>
          <a:bodyPr/>
          <a:lstStyle/>
          <a:p>
            <a:pPr eaLnBrk="1" hangingPunct="1"/>
            <a:r>
              <a:rPr lang="en-US" sz="2400" dirty="0"/>
              <a:t>Cognitive Examination</a:t>
            </a:r>
          </a:p>
          <a:p>
            <a:pPr lvl="1" eaLnBrk="1" hangingPunct="1"/>
            <a:r>
              <a:rPr lang="en-US" sz="1800" dirty="0"/>
              <a:t>Short verbal WAIS was 80 but inconsistent.</a:t>
            </a:r>
          </a:p>
          <a:p>
            <a:pPr lvl="1" eaLnBrk="1" hangingPunct="1"/>
            <a:r>
              <a:rPr lang="en-US" sz="1800" dirty="0"/>
              <a:t>FMMSE was 18/30 with grossly inappropriate responses</a:t>
            </a:r>
          </a:p>
          <a:p>
            <a:pPr lvl="2" eaLnBrk="1" hangingPunct="1"/>
            <a:r>
              <a:rPr lang="en-US" sz="1600" dirty="0"/>
              <a:t>1/3 objects at 5 minutes with substitution of popsicle with fudgcicle and baseball with football.</a:t>
            </a:r>
          </a:p>
          <a:p>
            <a:pPr lvl="2" eaLnBrk="1" hangingPunct="1"/>
            <a:r>
              <a:rPr lang="en-US" sz="1600" dirty="0"/>
              <a:t>Sentence “Dog green begin plan.”</a:t>
            </a:r>
          </a:p>
          <a:p>
            <a:pPr lvl="2" eaLnBrk="1" hangingPunct="1"/>
            <a:r>
              <a:rPr lang="en-US" sz="1600" dirty="0"/>
              <a:t>Spells WORLD forwards and states it is backwards.</a:t>
            </a:r>
          </a:p>
          <a:p>
            <a:pPr lvl="1" eaLnBrk="1" hangingPunct="1"/>
            <a:r>
              <a:rPr lang="en-US" sz="1800" dirty="0"/>
              <a:t>Clock grossly impaired.</a:t>
            </a:r>
          </a:p>
          <a:p>
            <a:pPr lvl="1" eaLnBrk="1" hangingPunct="1"/>
            <a:endParaRPr lang="en-US" sz="1800" dirty="0"/>
          </a:p>
        </p:txBody>
      </p:sp>
      <p:sp>
        <p:nvSpPr>
          <p:cNvPr id="5" name="Slide Number Placeholder 4"/>
          <p:cNvSpPr>
            <a:spLocks noGrp="1"/>
          </p:cNvSpPr>
          <p:nvPr>
            <p:ph type="sldNum" sz="quarter" idx="12"/>
          </p:nvPr>
        </p:nvSpPr>
        <p:spPr/>
        <p:txBody>
          <a:bodyPr/>
          <a:lstStyle/>
          <a:p>
            <a:pPr>
              <a:defRPr/>
            </a:pPr>
            <a:fld id="{B08C68DF-A96A-4612-8A28-A42D5BDEE629}" type="slidenum">
              <a:rPr lang="en-US" smtClean="0"/>
              <a:pPr>
                <a:defRPr/>
              </a:pPr>
              <a:t>86</a:t>
            </a:fld>
            <a:endParaRPr lang="en-US" dirty="0"/>
          </a:p>
        </p:txBody>
      </p:sp>
      <p:pic>
        <p:nvPicPr>
          <p:cNvPr id="94212" name="Picture 4"/>
          <p:cNvPicPr>
            <a:picLocks noChangeAspect="1" noChangeArrowheads="1"/>
          </p:cNvPicPr>
          <p:nvPr/>
        </p:nvPicPr>
        <p:blipFill>
          <a:blip r:embed="rId2" cstate="print"/>
          <a:srcRect/>
          <a:stretch>
            <a:fillRect/>
          </a:stretch>
        </p:blipFill>
        <p:spPr bwMode="auto">
          <a:xfrm>
            <a:off x="996952" y="3886200"/>
            <a:ext cx="6927849" cy="2705100"/>
          </a:xfrm>
          <a:prstGeom prst="rect">
            <a:avLst/>
          </a:prstGeom>
          <a:noFill/>
          <a:ln w="9525">
            <a:noFill/>
            <a:miter lim="800000"/>
            <a:headEnd/>
            <a:tailEnd/>
          </a:ln>
        </p:spPr>
      </p:pic>
    </p:spTree>
    <p:extLst>
      <p:ext uri="{BB962C8B-B14F-4D97-AF65-F5344CB8AC3E}">
        <p14:creationId xmlns:p14="http://schemas.microsoft.com/office/powerpoint/2010/main" val="540471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4211">
                                            <p:txEl>
                                              <p:pRg st="3" end="3"/>
                                            </p:txEl>
                                          </p:spTgt>
                                        </p:tgtEl>
                                        <p:attrNameLst>
                                          <p:attrName>style.visibility</p:attrName>
                                        </p:attrNameLst>
                                      </p:cBhvr>
                                      <p:to>
                                        <p:strVal val="visible"/>
                                      </p:to>
                                    </p:set>
                                    <p:anim calcmode="lin" valueType="num">
                                      <p:cBhvr additive="base">
                                        <p:cTn id="7" dur="500" fill="hold"/>
                                        <p:tgtEl>
                                          <p:spTgt spid="94211">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42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94211">
                                            <p:txEl>
                                              <p:pRg st="4" end="4"/>
                                            </p:txEl>
                                          </p:spTgt>
                                        </p:tgtEl>
                                        <p:attrNameLst>
                                          <p:attrName>style.visibility</p:attrName>
                                        </p:attrNameLst>
                                      </p:cBhvr>
                                      <p:to>
                                        <p:strVal val="visible"/>
                                      </p:to>
                                    </p:set>
                                    <p:anim calcmode="lin" valueType="num">
                                      <p:cBhvr additive="base">
                                        <p:cTn id="13" dur="500" fill="hold"/>
                                        <p:tgtEl>
                                          <p:spTgt spid="94211">
                                            <p:txEl>
                                              <p:pRg st="4" end="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421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94211">
                                            <p:txEl>
                                              <p:pRg st="5" end="5"/>
                                            </p:txEl>
                                          </p:spTgt>
                                        </p:tgtEl>
                                        <p:attrNameLst>
                                          <p:attrName>style.visibility</p:attrName>
                                        </p:attrNameLst>
                                      </p:cBhvr>
                                      <p:to>
                                        <p:strVal val="visible"/>
                                      </p:to>
                                    </p:set>
                                    <p:anim calcmode="lin" valueType="num">
                                      <p:cBhvr additive="base">
                                        <p:cTn id="19" dur="500" fill="hold"/>
                                        <p:tgtEl>
                                          <p:spTgt spid="94211">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421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4211">
                                            <p:txEl>
                                              <p:pRg st="6" end="6"/>
                                            </p:txEl>
                                          </p:spTgt>
                                        </p:tgtEl>
                                        <p:attrNameLst>
                                          <p:attrName>style.visibility</p:attrName>
                                        </p:attrNameLst>
                                      </p:cBhvr>
                                      <p:to>
                                        <p:strVal val="visible"/>
                                      </p:to>
                                    </p:set>
                                    <p:anim calcmode="lin" valueType="num">
                                      <p:cBhvr additive="base">
                                        <p:cTn id="25" dur="500" fill="hold"/>
                                        <p:tgtEl>
                                          <p:spTgt spid="94211">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421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42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eaLnBrk="1" hangingPunct="1"/>
            <a:r>
              <a:rPr lang="en-US" dirty="0"/>
              <a:t>Case Presentation - Case III</a:t>
            </a:r>
            <a:endParaRPr lang="en-US" sz="3200" dirty="0"/>
          </a:p>
        </p:txBody>
      </p:sp>
      <p:sp>
        <p:nvSpPr>
          <p:cNvPr id="95235" name="Rectangle 3"/>
          <p:cNvSpPr>
            <a:spLocks noGrp="1" noChangeArrowheads="1"/>
          </p:cNvSpPr>
          <p:nvPr>
            <p:ph idx="1"/>
          </p:nvPr>
        </p:nvSpPr>
        <p:spPr>
          <a:xfrm>
            <a:off x="609600" y="1295400"/>
            <a:ext cx="10972800" cy="5410200"/>
          </a:xfrm>
        </p:spPr>
        <p:txBody>
          <a:bodyPr/>
          <a:lstStyle/>
          <a:p>
            <a:pPr eaLnBrk="1" hangingPunct="1"/>
            <a:r>
              <a:rPr lang="en-US" sz="2400" dirty="0"/>
              <a:t>Cognitive Examination</a:t>
            </a:r>
          </a:p>
          <a:p>
            <a:pPr lvl="1" eaLnBrk="1" hangingPunct="1"/>
            <a:r>
              <a:rPr lang="en-US" sz="1800" dirty="0"/>
              <a:t>General questions</a:t>
            </a:r>
          </a:p>
          <a:p>
            <a:pPr lvl="2" eaLnBrk="1" hangingPunct="1"/>
            <a:r>
              <a:rPr lang="en-US" sz="1600" dirty="0"/>
              <a:t>How many months in a year?</a:t>
            </a:r>
          </a:p>
          <a:p>
            <a:pPr lvl="3" eaLnBrk="1" hangingPunct="1"/>
            <a:r>
              <a:rPr lang="en-US" sz="1400" dirty="0"/>
              <a:t>11</a:t>
            </a:r>
          </a:p>
          <a:p>
            <a:pPr lvl="2" eaLnBrk="1" hangingPunct="1"/>
            <a:r>
              <a:rPr lang="en-US" sz="1600" dirty="0"/>
              <a:t>Can you name the 12 months?</a:t>
            </a:r>
          </a:p>
          <a:p>
            <a:pPr lvl="3" eaLnBrk="1" hangingPunct="1"/>
            <a:r>
              <a:rPr lang="en-US" sz="1400" dirty="0"/>
              <a:t>Able to name 8</a:t>
            </a:r>
          </a:p>
          <a:p>
            <a:pPr lvl="2" eaLnBrk="1" hangingPunct="1"/>
            <a:r>
              <a:rPr lang="en-US" sz="1600" dirty="0"/>
              <a:t>What is 2+2?</a:t>
            </a:r>
          </a:p>
          <a:p>
            <a:pPr lvl="3" eaLnBrk="1" hangingPunct="1"/>
            <a:r>
              <a:rPr lang="en-US" sz="1400" dirty="0"/>
              <a:t>5</a:t>
            </a:r>
          </a:p>
          <a:p>
            <a:pPr lvl="2" eaLnBrk="1" hangingPunct="1"/>
            <a:r>
              <a:rPr lang="en-US" sz="1600" dirty="0"/>
              <a:t>What is 2+3?</a:t>
            </a:r>
          </a:p>
          <a:p>
            <a:pPr lvl="3" eaLnBrk="1" hangingPunct="1"/>
            <a:r>
              <a:rPr lang="en-US" sz="1400" dirty="0"/>
              <a:t>6</a:t>
            </a:r>
          </a:p>
          <a:p>
            <a:pPr lvl="2" eaLnBrk="1" hangingPunct="1"/>
            <a:r>
              <a:rPr lang="en-US" sz="1600" dirty="0"/>
              <a:t>What is 10-5?</a:t>
            </a:r>
          </a:p>
          <a:p>
            <a:pPr lvl="3" eaLnBrk="1" hangingPunct="1"/>
            <a:r>
              <a:rPr lang="en-US" sz="1400" dirty="0"/>
              <a:t>6</a:t>
            </a:r>
          </a:p>
          <a:p>
            <a:pPr lvl="2" eaLnBrk="1" hangingPunct="1"/>
            <a:r>
              <a:rPr lang="en-US" sz="1600" dirty="0"/>
              <a:t>How many legs does a horse have?</a:t>
            </a:r>
          </a:p>
          <a:p>
            <a:pPr lvl="3" eaLnBrk="1" hangingPunct="1"/>
            <a:r>
              <a:rPr lang="en-US" sz="1400" dirty="0"/>
              <a:t>5</a:t>
            </a:r>
          </a:p>
          <a:p>
            <a:pPr lvl="2" eaLnBrk="1" hangingPunct="1"/>
            <a:r>
              <a:rPr lang="en-US" sz="1600" dirty="0"/>
              <a:t>How many doors does a 2 door car have?</a:t>
            </a:r>
          </a:p>
          <a:p>
            <a:pPr lvl="3" eaLnBrk="1" hangingPunct="1"/>
            <a:r>
              <a:rPr lang="en-US" sz="1400" dirty="0"/>
              <a:t>3</a:t>
            </a:r>
          </a:p>
          <a:p>
            <a:pPr lvl="2" eaLnBrk="1" hangingPunct="1"/>
            <a:r>
              <a:rPr lang="en-US" sz="1600" dirty="0"/>
              <a:t>Who is buried in Grant’s Tomb?</a:t>
            </a:r>
          </a:p>
          <a:p>
            <a:pPr lvl="3" eaLnBrk="1" hangingPunct="1"/>
            <a:r>
              <a:rPr lang="en-US" sz="1400" dirty="0"/>
              <a:t>Me</a:t>
            </a:r>
            <a:r>
              <a:rPr lang="en-US" sz="1200" dirty="0"/>
              <a:t> </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87</a:t>
            </a:fld>
            <a:endParaRPr lang="en-US" dirty="0"/>
          </a:p>
        </p:txBody>
      </p:sp>
    </p:spTree>
    <p:extLst>
      <p:ext uri="{BB962C8B-B14F-4D97-AF65-F5344CB8AC3E}">
        <p14:creationId xmlns:p14="http://schemas.microsoft.com/office/powerpoint/2010/main" val="2519307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523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523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5235">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5235">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5235">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5235">
                                            <p:txEl>
                                              <p:pRg st="13" end="1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5235">
                                            <p:txEl>
                                              <p:pRg st="15" end="1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5235">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eaLnBrk="1" hangingPunct="1"/>
            <a:r>
              <a:rPr lang="en-US" dirty="0"/>
              <a:t>Case Presentation - Case III</a:t>
            </a:r>
          </a:p>
        </p:txBody>
      </p:sp>
      <p:sp>
        <p:nvSpPr>
          <p:cNvPr id="96259" name="Rectangle 3"/>
          <p:cNvSpPr>
            <a:spLocks noGrp="1" noChangeArrowheads="1"/>
          </p:cNvSpPr>
          <p:nvPr>
            <p:ph idx="1"/>
          </p:nvPr>
        </p:nvSpPr>
        <p:spPr/>
        <p:txBody>
          <a:bodyPr/>
          <a:lstStyle/>
          <a:p>
            <a:pPr eaLnBrk="1" hangingPunct="1"/>
            <a:endParaRPr lang="en-US" sz="1800" dirty="0"/>
          </a:p>
          <a:p>
            <a:pPr eaLnBrk="1" hangingPunct="1"/>
            <a:r>
              <a:rPr lang="en-US" dirty="0"/>
              <a:t>Initial impression….</a:t>
            </a:r>
          </a:p>
          <a:p>
            <a:pPr eaLnBrk="1" hangingPunct="1"/>
            <a:r>
              <a:rPr lang="en-US" dirty="0"/>
              <a:t>Initial recommendations….</a:t>
            </a:r>
            <a:endParaRPr lang="en-US" sz="4000" dirty="0"/>
          </a:p>
          <a:p>
            <a:pPr lvl="1" eaLnBrk="1" hangingPunct="1"/>
            <a:endParaRPr lang="en-US" sz="2000" dirty="0"/>
          </a:p>
          <a:p>
            <a:pPr eaLnBrk="1" hangingPunct="1"/>
            <a:endParaRPr lang="en-US" sz="24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88</a:t>
            </a:fld>
            <a:endParaRPr lang="en-US" dirty="0"/>
          </a:p>
        </p:txBody>
      </p:sp>
    </p:spTree>
    <p:extLst>
      <p:ext uri="{BB962C8B-B14F-4D97-AF65-F5344CB8AC3E}">
        <p14:creationId xmlns:p14="http://schemas.microsoft.com/office/powerpoint/2010/main" val="339572861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eaLnBrk="1" hangingPunct="1"/>
            <a:r>
              <a:rPr lang="en-US" dirty="0"/>
              <a:t>Case Presentation - Case III</a:t>
            </a:r>
          </a:p>
        </p:txBody>
      </p:sp>
      <p:sp>
        <p:nvSpPr>
          <p:cNvPr id="98307" name="Rectangle 3"/>
          <p:cNvSpPr>
            <a:spLocks noGrp="1" noChangeArrowheads="1"/>
          </p:cNvSpPr>
          <p:nvPr>
            <p:ph idx="1"/>
          </p:nvPr>
        </p:nvSpPr>
        <p:spPr/>
        <p:txBody>
          <a:bodyPr/>
          <a:lstStyle/>
          <a:p>
            <a:pPr eaLnBrk="1" hangingPunct="1"/>
            <a:r>
              <a:rPr lang="en-US" sz="2400" dirty="0"/>
              <a:t>Hospital Course (part 1)</a:t>
            </a:r>
          </a:p>
          <a:p>
            <a:pPr lvl="1" eaLnBrk="1" hangingPunct="1"/>
            <a:r>
              <a:rPr lang="en-US" sz="2000" dirty="0"/>
              <a:t>Patient continued to display inconsistencies in memory and cognition.</a:t>
            </a:r>
          </a:p>
          <a:p>
            <a:pPr lvl="1" eaLnBrk="1" hangingPunct="1"/>
            <a:r>
              <a:rPr lang="en-US" sz="2000" dirty="0"/>
              <a:t>Contacted woman whom he came to stay with.</a:t>
            </a:r>
          </a:p>
          <a:p>
            <a:pPr lvl="2" eaLnBrk="1" hangingPunct="1"/>
            <a:r>
              <a:rPr lang="en-US" sz="1800" dirty="0"/>
              <a:t>She reports that he has been verbalizing concerns about his memory for the past couple of months.</a:t>
            </a:r>
          </a:p>
          <a:p>
            <a:pPr lvl="2" eaLnBrk="1" hangingPunct="1"/>
            <a:r>
              <a:rPr lang="en-US" sz="1800" dirty="0"/>
              <a:t>His visit was a surprise, but not as big as when she was told that he was going to be staying with her.</a:t>
            </a:r>
          </a:p>
          <a:p>
            <a:pPr lvl="2" eaLnBrk="1" hangingPunct="1"/>
            <a:r>
              <a:rPr lang="en-US" sz="1800" dirty="0"/>
              <a:t>She was unaware of any psychiatric or substance abuse history by the patient.</a:t>
            </a:r>
          </a:p>
          <a:p>
            <a:pPr lvl="1" eaLnBrk="1" hangingPunct="1"/>
            <a:r>
              <a:rPr lang="en-US" sz="2000" dirty="0"/>
              <a:t>Spoke to the physicians at who saw the patient in the psychiatric ED who did not feel that the patient was truly suffering from any psychotic symptoms.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89</a:t>
            </a:fld>
            <a:endParaRPr lang="en-US" dirty="0"/>
          </a:p>
        </p:txBody>
      </p:sp>
    </p:spTree>
    <p:extLst>
      <p:ext uri="{BB962C8B-B14F-4D97-AF65-F5344CB8AC3E}">
        <p14:creationId xmlns:p14="http://schemas.microsoft.com/office/powerpoint/2010/main" val="725282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8307">
                                            <p:txEl>
                                              <p:pRg st="2" end="2"/>
                                            </p:txEl>
                                          </p:spTgt>
                                        </p:tgtEl>
                                        <p:attrNameLst>
                                          <p:attrName>style.visibility</p:attrName>
                                        </p:attrNameLst>
                                      </p:cBhvr>
                                      <p:to>
                                        <p:strVal val="visible"/>
                                      </p:to>
                                    </p:set>
                                    <p:anim calcmode="lin" valueType="num">
                                      <p:cBhvr additive="base">
                                        <p:cTn id="7" dur="500" fill="hold"/>
                                        <p:tgtEl>
                                          <p:spTgt spid="98307">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8307">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98307">
                                            <p:txEl>
                                              <p:pRg st="3" end="3"/>
                                            </p:txEl>
                                          </p:spTgt>
                                        </p:tgtEl>
                                        <p:attrNameLst>
                                          <p:attrName>style.visibility</p:attrName>
                                        </p:attrNameLst>
                                      </p:cBhvr>
                                      <p:to>
                                        <p:strVal val="visible"/>
                                      </p:to>
                                    </p:set>
                                    <p:anim calcmode="lin" valueType="num">
                                      <p:cBhvr additive="base">
                                        <p:cTn id="11" dur="500" fill="hold"/>
                                        <p:tgtEl>
                                          <p:spTgt spid="98307">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98307">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98307">
                                            <p:txEl>
                                              <p:pRg st="4" end="4"/>
                                            </p:txEl>
                                          </p:spTgt>
                                        </p:tgtEl>
                                        <p:attrNameLst>
                                          <p:attrName>style.visibility</p:attrName>
                                        </p:attrNameLst>
                                      </p:cBhvr>
                                      <p:to>
                                        <p:strVal val="visible"/>
                                      </p:to>
                                    </p:set>
                                    <p:anim calcmode="lin" valueType="num">
                                      <p:cBhvr additive="base">
                                        <p:cTn id="15" dur="500" fill="hold"/>
                                        <p:tgtEl>
                                          <p:spTgt spid="98307">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98307">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98307">
                                            <p:txEl>
                                              <p:pRg st="5" end="5"/>
                                            </p:txEl>
                                          </p:spTgt>
                                        </p:tgtEl>
                                        <p:attrNameLst>
                                          <p:attrName>style.visibility</p:attrName>
                                        </p:attrNameLst>
                                      </p:cBhvr>
                                      <p:to>
                                        <p:strVal val="visible"/>
                                      </p:to>
                                    </p:set>
                                    <p:anim calcmode="lin" valueType="num">
                                      <p:cBhvr additive="base">
                                        <p:cTn id="19" dur="500" fill="hold"/>
                                        <p:tgtEl>
                                          <p:spTgt spid="98307">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830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8307">
                                            <p:txEl>
                                              <p:pRg st="6" end="6"/>
                                            </p:txEl>
                                          </p:spTgt>
                                        </p:tgtEl>
                                        <p:attrNameLst>
                                          <p:attrName>style.visibility</p:attrName>
                                        </p:attrNameLst>
                                      </p:cBhvr>
                                      <p:to>
                                        <p:strVal val="visible"/>
                                      </p:to>
                                    </p:set>
                                    <p:anim calcmode="lin" valueType="num">
                                      <p:cBhvr additive="base">
                                        <p:cTn id="25" dur="500" fill="hold"/>
                                        <p:tgtEl>
                                          <p:spTgt spid="9830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830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10972800" cy="731838"/>
          </a:xfrm>
        </p:spPr>
        <p:txBody>
          <a:bodyPr/>
          <a:lstStyle/>
          <a:p>
            <a:r>
              <a:rPr lang="en-US" b="1" dirty="0"/>
              <a:t>DSM-5</a:t>
            </a:r>
            <a:br>
              <a:rPr lang="en-US" dirty="0"/>
            </a:br>
            <a:r>
              <a:rPr lang="en-US" sz="1200" dirty="0"/>
              <a:t>_________________________________________________________________</a:t>
            </a:r>
            <a:br>
              <a:rPr lang="en-US" dirty="0"/>
            </a:br>
            <a:r>
              <a:rPr lang="en-US" sz="3600" dirty="0"/>
              <a:t>Why Change?</a:t>
            </a:r>
          </a:p>
        </p:txBody>
      </p:sp>
      <p:sp>
        <p:nvSpPr>
          <p:cNvPr id="3" name="Content Placeholder 2"/>
          <p:cNvSpPr>
            <a:spLocks noGrp="1"/>
          </p:cNvSpPr>
          <p:nvPr>
            <p:ph idx="1"/>
          </p:nvPr>
        </p:nvSpPr>
        <p:spPr>
          <a:xfrm>
            <a:off x="609600" y="1905000"/>
            <a:ext cx="11480800" cy="4800600"/>
          </a:xfrm>
        </p:spPr>
        <p:txBody>
          <a:bodyPr/>
          <a:lstStyle/>
          <a:p>
            <a:r>
              <a:rPr lang="en-US" dirty="0"/>
              <a:t>Over-emphasis on medically unexplained symptoms (MUS)</a:t>
            </a:r>
          </a:p>
          <a:p>
            <a:r>
              <a:rPr lang="en-US" dirty="0"/>
              <a:t>Shift from “dx of exclusion” to neurologic exam and positive symptom criteria</a:t>
            </a:r>
          </a:p>
          <a:p>
            <a:r>
              <a:rPr lang="en-US" dirty="0"/>
              <a:t>Elimination of pejorative labels</a:t>
            </a:r>
          </a:p>
          <a:p>
            <a:r>
              <a:rPr lang="en-US" dirty="0"/>
              <a:t>More functional approach</a:t>
            </a:r>
          </a:p>
          <a:p>
            <a:r>
              <a:rPr lang="en-US" dirty="0"/>
              <a:t>Mind-body dualism</a:t>
            </a:r>
          </a:p>
          <a:p>
            <a:r>
              <a:rPr lang="en-US" dirty="0"/>
              <a:t>Not used by clinicians</a:t>
            </a:r>
          </a:p>
          <a:p>
            <a:r>
              <a:rPr lang="en-US" dirty="0"/>
              <a:t>Criteria were too sensitive </a:t>
            </a:r>
            <a:r>
              <a:rPr lang="en-US" u="sng" dirty="0"/>
              <a:t>and</a:t>
            </a:r>
            <a:r>
              <a:rPr lang="en-US" dirty="0"/>
              <a:t> too specific </a:t>
            </a:r>
          </a:p>
          <a:p>
            <a:pPr marL="228600" lvl="1">
              <a:buFont typeface="Wingdings" charset="2"/>
              <a:buChar char="§"/>
            </a:pPr>
            <a:r>
              <a:rPr lang="en-US" altLang="en-US" sz="2400" dirty="0">
                <a:ea typeface="ＭＳ Ｐゴシック" pitchFamily="34" charset="-128"/>
              </a:rPr>
              <a:t>Emphasis on disproportionate thoughts, feelings, and behaviors that accompany and are related to physical symptoms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898964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pPr eaLnBrk="1" hangingPunct="1"/>
            <a:r>
              <a:rPr lang="en-US" dirty="0"/>
              <a:t>Case Presentation - Case III</a:t>
            </a:r>
          </a:p>
        </p:txBody>
      </p:sp>
      <p:sp>
        <p:nvSpPr>
          <p:cNvPr id="99331" name="Rectangle 3"/>
          <p:cNvSpPr>
            <a:spLocks noGrp="1" noChangeArrowheads="1"/>
          </p:cNvSpPr>
          <p:nvPr>
            <p:ph idx="1"/>
          </p:nvPr>
        </p:nvSpPr>
        <p:spPr/>
        <p:txBody>
          <a:bodyPr/>
          <a:lstStyle/>
          <a:p>
            <a:pPr eaLnBrk="1" hangingPunct="1"/>
            <a:r>
              <a:rPr lang="en-US" sz="2400" dirty="0"/>
              <a:t>Hospital Course (part 2)</a:t>
            </a:r>
          </a:p>
          <a:p>
            <a:pPr lvl="1" eaLnBrk="1" hangingPunct="1"/>
            <a:r>
              <a:rPr lang="en-US" sz="2000" dirty="0"/>
              <a:t>Still with SI and reports of A/V hallucinations.</a:t>
            </a:r>
          </a:p>
          <a:p>
            <a:pPr lvl="1" eaLnBrk="1" hangingPunct="1"/>
            <a:r>
              <a:rPr lang="en-US" sz="2000" dirty="0"/>
              <a:t>Requesting narcotics for back pain.</a:t>
            </a:r>
          </a:p>
          <a:p>
            <a:pPr lvl="1" eaLnBrk="1" hangingPunct="1"/>
            <a:r>
              <a:rPr lang="en-US" sz="2000" dirty="0"/>
              <a:t>Uncooperative with attempts at neuropsychiatric testing.</a:t>
            </a:r>
          </a:p>
          <a:p>
            <a:pPr lvl="1" eaLnBrk="1" hangingPunct="1"/>
            <a:r>
              <a:rPr lang="en-US" sz="2000" dirty="0"/>
              <a:t>Head CT was normal.</a:t>
            </a:r>
          </a:p>
          <a:p>
            <a:pPr lvl="1" eaLnBrk="1" hangingPunct="1"/>
            <a:r>
              <a:rPr lang="en-US" sz="2000" dirty="0"/>
              <a:t>Cardiac stress test was normal.</a:t>
            </a:r>
          </a:p>
          <a:p>
            <a:pPr lvl="1" eaLnBrk="1" hangingPunct="1"/>
            <a:r>
              <a:rPr lang="en-US" sz="2000" dirty="0"/>
              <a:t>No dangerousness during his stay at the medical hospital.</a:t>
            </a:r>
          </a:p>
          <a:p>
            <a:pPr lvl="1" eaLnBrk="1" hangingPunct="1"/>
            <a:r>
              <a:rPr lang="en-US" sz="2000" dirty="0"/>
              <a:t>Discharged back to the Mental Health Complex.</a:t>
            </a:r>
            <a:r>
              <a:rPr lang="en-US" sz="2400" dirty="0"/>
              <a:t> </a:t>
            </a:r>
            <a:endParaRPr lang="en-US" sz="2000" dirty="0"/>
          </a:p>
          <a:p>
            <a:pPr lvl="1" eaLnBrk="1" hangingPunct="1"/>
            <a:endParaRPr lang="en-US" sz="20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90</a:t>
            </a:fld>
            <a:endParaRPr lang="en-US" dirty="0"/>
          </a:p>
        </p:txBody>
      </p:sp>
    </p:spTree>
    <p:extLst>
      <p:ext uri="{BB962C8B-B14F-4D97-AF65-F5344CB8AC3E}">
        <p14:creationId xmlns:p14="http://schemas.microsoft.com/office/powerpoint/2010/main" val="3640356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9331">
                                            <p:txEl>
                                              <p:pRg st="2" end="2"/>
                                            </p:txEl>
                                          </p:spTgt>
                                        </p:tgtEl>
                                        <p:attrNameLst>
                                          <p:attrName>style.visibility</p:attrName>
                                        </p:attrNameLst>
                                      </p:cBhvr>
                                      <p:to>
                                        <p:strVal val="visible"/>
                                      </p:to>
                                    </p:set>
                                    <p:anim calcmode="lin" valueType="num">
                                      <p:cBhvr additive="base">
                                        <p:cTn id="7" dur="500" fill="hold"/>
                                        <p:tgtEl>
                                          <p:spTgt spid="9933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93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99331">
                                            <p:txEl>
                                              <p:pRg st="3" end="3"/>
                                            </p:txEl>
                                          </p:spTgt>
                                        </p:tgtEl>
                                        <p:attrNameLst>
                                          <p:attrName>style.visibility</p:attrName>
                                        </p:attrNameLst>
                                      </p:cBhvr>
                                      <p:to>
                                        <p:strVal val="visible"/>
                                      </p:to>
                                    </p:set>
                                    <p:anim calcmode="lin" valueType="num">
                                      <p:cBhvr additive="base">
                                        <p:cTn id="13" dur="500" fill="hold"/>
                                        <p:tgtEl>
                                          <p:spTgt spid="99331">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933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99331">
                                            <p:txEl>
                                              <p:pRg st="4" end="4"/>
                                            </p:txEl>
                                          </p:spTgt>
                                        </p:tgtEl>
                                        <p:attrNameLst>
                                          <p:attrName>style.visibility</p:attrName>
                                        </p:attrNameLst>
                                      </p:cBhvr>
                                      <p:to>
                                        <p:strVal val="visible"/>
                                      </p:to>
                                    </p:set>
                                    <p:anim calcmode="lin" valueType="num">
                                      <p:cBhvr additive="base">
                                        <p:cTn id="19" dur="500" fill="hold"/>
                                        <p:tgtEl>
                                          <p:spTgt spid="99331">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933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99331">
                                            <p:txEl>
                                              <p:pRg st="5" end="5"/>
                                            </p:txEl>
                                          </p:spTgt>
                                        </p:tgtEl>
                                        <p:attrNameLst>
                                          <p:attrName>style.visibility</p:attrName>
                                        </p:attrNameLst>
                                      </p:cBhvr>
                                      <p:to>
                                        <p:strVal val="visible"/>
                                      </p:to>
                                    </p:set>
                                    <p:anim calcmode="lin" valueType="num">
                                      <p:cBhvr additive="base">
                                        <p:cTn id="25" dur="500" fill="hold"/>
                                        <p:tgtEl>
                                          <p:spTgt spid="99331">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933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9331">
                                            <p:txEl>
                                              <p:pRg st="6" end="6"/>
                                            </p:txEl>
                                          </p:spTgt>
                                        </p:tgtEl>
                                        <p:attrNameLst>
                                          <p:attrName>style.visibility</p:attrName>
                                        </p:attrNameLst>
                                      </p:cBhvr>
                                      <p:to>
                                        <p:strVal val="visible"/>
                                      </p:to>
                                    </p:set>
                                    <p:anim calcmode="lin" valueType="num">
                                      <p:cBhvr additive="base">
                                        <p:cTn id="31" dur="500" fill="hold"/>
                                        <p:tgtEl>
                                          <p:spTgt spid="99331">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9331">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99331">
                                            <p:txEl>
                                              <p:pRg st="7" end="7"/>
                                            </p:txEl>
                                          </p:spTgt>
                                        </p:tgtEl>
                                        <p:attrNameLst>
                                          <p:attrName>style.visibility</p:attrName>
                                        </p:attrNameLst>
                                      </p:cBhvr>
                                      <p:to>
                                        <p:strVal val="visible"/>
                                      </p:to>
                                    </p:set>
                                    <p:anim calcmode="lin" valueType="num">
                                      <p:cBhvr additive="base">
                                        <p:cTn id="35" dur="500" fill="hold"/>
                                        <p:tgtEl>
                                          <p:spTgt spid="99331">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9331">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pPr eaLnBrk="1" hangingPunct="1"/>
            <a:r>
              <a:rPr lang="en-US" dirty="0"/>
              <a:t>Case Presentation - Case III</a:t>
            </a:r>
          </a:p>
        </p:txBody>
      </p:sp>
      <p:sp>
        <p:nvSpPr>
          <p:cNvPr id="99331" name="Rectangle 3"/>
          <p:cNvSpPr>
            <a:spLocks noGrp="1" noChangeArrowheads="1"/>
          </p:cNvSpPr>
          <p:nvPr>
            <p:ph idx="1"/>
          </p:nvPr>
        </p:nvSpPr>
        <p:spPr/>
        <p:txBody>
          <a:bodyPr/>
          <a:lstStyle/>
          <a:p>
            <a:pPr eaLnBrk="1" hangingPunct="1"/>
            <a:r>
              <a:rPr lang="en-US" sz="2800" dirty="0"/>
              <a:t>Did your impression change?</a:t>
            </a:r>
          </a:p>
          <a:p>
            <a:pPr eaLnBrk="1" hangingPunct="1"/>
            <a:r>
              <a:rPr lang="en-US" sz="2800" dirty="0"/>
              <a:t>How about your recommendations?</a:t>
            </a:r>
            <a:endParaRPr lang="en-US" sz="2000" dirty="0"/>
          </a:p>
          <a:p>
            <a:pPr lvl="1" eaLnBrk="1" hangingPunct="1"/>
            <a:endParaRPr lang="en-US" sz="20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91</a:t>
            </a:fld>
            <a:endParaRPr lang="en-US" dirty="0"/>
          </a:p>
        </p:txBody>
      </p:sp>
    </p:spTree>
    <p:extLst>
      <p:ext uri="{BB962C8B-B14F-4D97-AF65-F5344CB8AC3E}">
        <p14:creationId xmlns:p14="http://schemas.microsoft.com/office/powerpoint/2010/main" val="1185108317"/>
      </p:ext>
    </p:extLst>
  </p:cSld>
  <p:clrMapOvr>
    <a:masterClrMapping/>
  </p:clrMapOvr>
</p:sld>
</file>

<file path=ppt/theme/theme1.xml><?xml version="1.0" encoding="utf-8"?>
<a:theme xmlns:a="http://schemas.openxmlformats.org/drawingml/2006/main" name="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81B7F35BAB62E459D559428A31CA9C2" ma:contentTypeVersion="10" ma:contentTypeDescription="Create a new document." ma:contentTypeScope="" ma:versionID="3c0ad1c1f9012030e844f7ca56ceb058">
  <xsd:schema xmlns:xsd="http://www.w3.org/2001/XMLSchema" xmlns:xs="http://www.w3.org/2001/XMLSchema" xmlns:p="http://schemas.microsoft.com/office/2006/metadata/properties" xmlns:ns2="7f3cf475-0395-4332-a22f-87d7b85be7f2" xmlns:ns3="d5af13c4-72b1-41c9-8507-7e9ed24d93ac" targetNamespace="http://schemas.microsoft.com/office/2006/metadata/properties" ma:root="true" ma:fieldsID="f0f0d6400a7b3e3f33f8772d7a208be3" ns2:_="" ns3:_="">
    <xsd:import namespace="7f3cf475-0395-4332-a22f-87d7b85be7f2"/>
    <xsd:import namespace="d5af13c4-72b1-41c9-8507-7e9ed24d93ac"/>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3cf475-0395-4332-a22f-87d7b85be7f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d5af13c4-72b1-41c9-8507-7e9ed24d93a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Location" ma:index="16" nillable="true" ma:displayName="MediaServiceLocation" ma:description="" ma:internalName="MediaServiceLocatio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8B2A905-58EE-4950-9C62-3AC6953C32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3cf475-0395-4332-a22f-87d7b85be7f2"/>
    <ds:schemaRef ds:uri="d5af13c4-72b1-41c9-8507-7e9ed24d93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360AA4B-0C74-43BA-862E-50B2110804B8}">
  <ds:schemaRefs>
    <ds:schemaRef ds:uri="http://purl.org/dc/elements/1.1/"/>
    <ds:schemaRef ds:uri="http://purl.org/dc/dcmitype/"/>
    <ds:schemaRef ds:uri="http://schemas.microsoft.com/office/infopath/2007/PartnerControls"/>
    <ds:schemaRef ds:uri="d5af13c4-72b1-41c9-8507-7e9ed24d93ac"/>
    <ds:schemaRef ds:uri="http://schemas.microsoft.com/office/2006/metadata/properties"/>
    <ds:schemaRef ds:uri="http://schemas.microsoft.com/office/2006/documentManagement/types"/>
    <ds:schemaRef ds:uri="http://purl.org/dc/terms/"/>
    <ds:schemaRef ds:uri="http://schemas.openxmlformats.org/package/2006/metadata/core-properties"/>
    <ds:schemaRef ds:uri="7f3cf475-0395-4332-a22f-87d7b85be7f2"/>
    <ds:schemaRef ds:uri="http://www.w3.org/XML/1998/namespace"/>
  </ds:schemaRefs>
</ds:datastoreItem>
</file>

<file path=customXml/itemProps3.xml><?xml version="1.0" encoding="utf-8"?>
<ds:datastoreItem xmlns:ds="http://schemas.openxmlformats.org/officeDocument/2006/customXml" ds:itemID="{4CF9EE7F-82E1-4A4A-ACA8-B0A781BE498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ACLP template</Template>
  <TotalTime>615</TotalTime>
  <Words>8574</Words>
  <Application>Microsoft Office PowerPoint</Application>
  <PresentationFormat>Widescreen</PresentationFormat>
  <Paragraphs>1176</Paragraphs>
  <Slides>91</Slides>
  <Notes>58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91</vt:i4>
      </vt:variant>
    </vt:vector>
  </HeadingPairs>
  <TitlesOfParts>
    <vt:vector size="98" baseType="lpstr">
      <vt:lpstr>ＭＳ Ｐゴシック</vt:lpstr>
      <vt:lpstr>Arial</vt:lpstr>
      <vt:lpstr>Calibri</vt:lpstr>
      <vt:lpstr>Lucida Grande</vt:lpstr>
      <vt:lpstr>Mangal</vt:lpstr>
      <vt:lpstr>Wingdings</vt:lpstr>
      <vt:lpstr>ACLP template</vt:lpstr>
      <vt:lpstr>Somatic Symptom Disorder,  Factitious Disorder and Malingering</vt:lpstr>
      <vt:lpstr>Outline</vt:lpstr>
      <vt:lpstr>Disclaimer</vt:lpstr>
      <vt:lpstr>Somatic Symptom and Related Disorders</vt:lpstr>
      <vt:lpstr>Somatic Symptom and Related Disorders</vt:lpstr>
      <vt:lpstr>Somatic Symptom and Related Disorders</vt:lpstr>
      <vt:lpstr>Somatic Symptom and Related Disorders</vt:lpstr>
      <vt:lpstr>Somatic Symptom and Related Disorders</vt:lpstr>
      <vt:lpstr>DSM-5 _________________________________________________________________ Why Change?</vt:lpstr>
      <vt:lpstr>Old Diagnoses; New Addresses</vt:lpstr>
      <vt:lpstr>All That is Old is New Again _______________________________________ The New Diagnoses</vt:lpstr>
      <vt:lpstr>All That is Old is New Again _______________________________________ The Kinda-New Diagnosis</vt:lpstr>
      <vt:lpstr>DSM IV  DSM 5</vt:lpstr>
      <vt:lpstr>Somatic Symptom Disorder</vt:lpstr>
      <vt:lpstr>Somatic Symptom Disorder</vt:lpstr>
      <vt:lpstr>Somatic Symptom Disorder</vt:lpstr>
      <vt:lpstr>Somatic Symptom Disorder</vt:lpstr>
      <vt:lpstr>Somatic Symptom Disorder</vt:lpstr>
      <vt:lpstr>Somatic Symptom Disorder</vt:lpstr>
      <vt:lpstr>Somatic Symptom Disorder</vt:lpstr>
      <vt:lpstr>Somatic Symptom Disorder</vt:lpstr>
      <vt:lpstr>Somatic Symptom Disorder</vt:lpstr>
      <vt:lpstr>Somatic Symptom Disorder</vt:lpstr>
      <vt:lpstr>Somatic Symptom Disorder</vt:lpstr>
      <vt:lpstr>Somatic Symptom Disorder</vt:lpstr>
      <vt:lpstr>Somatic Symptom Disorder</vt:lpstr>
      <vt:lpstr>Somatic Symptom Disorder</vt:lpstr>
      <vt:lpstr>Conversion Disorder</vt:lpstr>
      <vt:lpstr>Conversion (Functional Neurological Symptoms Disorder)</vt:lpstr>
      <vt:lpstr>Conversion Disorder</vt:lpstr>
      <vt:lpstr>Conversion Disorder</vt:lpstr>
      <vt:lpstr>Conversion Disorder</vt:lpstr>
      <vt:lpstr>Conversion Disorder</vt:lpstr>
      <vt:lpstr>Conversion Disorder</vt:lpstr>
      <vt:lpstr>Conversion Disorder</vt:lpstr>
      <vt:lpstr>Conversion Disorder</vt:lpstr>
      <vt:lpstr>Conversion Disorder</vt:lpstr>
      <vt:lpstr>Somatic Symptom Disorder  with Predominant Pain </vt:lpstr>
      <vt:lpstr>Somatic Symptom Disorder  with Predominant Pain </vt:lpstr>
      <vt:lpstr>Somatic Symptom Disorder  with Predominant Pain </vt:lpstr>
      <vt:lpstr>Somatic Symptom Disorder  with Predominant Pain </vt:lpstr>
      <vt:lpstr>Somatic Symptom Disorder  with Predominant Pain </vt:lpstr>
      <vt:lpstr>Illness Anxiety Disorder</vt:lpstr>
      <vt:lpstr>Illness Anxiety Disorder Criteria</vt:lpstr>
      <vt:lpstr>Illness Anxiety Disorder</vt:lpstr>
      <vt:lpstr>Illness Anxiety Disorder</vt:lpstr>
      <vt:lpstr>Illness Anxiety Disorder</vt:lpstr>
      <vt:lpstr>Factitious Disorder</vt:lpstr>
      <vt:lpstr>Factitious Disorder</vt:lpstr>
      <vt:lpstr>Factitious Disorder</vt:lpstr>
      <vt:lpstr>Factitious Disorder</vt:lpstr>
      <vt:lpstr>Factitious Disorder</vt:lpstr>
      <vt:lpstr>Factitious disorder</vt:lpstr>
      <vt:lpstr>Factitious disorder</vt:lpstr>
      <vt:lpstr>Factitious disorder</vt:lpstr>
      <vt:lpstr>Factitious disorder</vt:lpstr>
      <vt:lpstr>Factitious disorder</vt:lpstr>
      <vt:lpstr>Factitious disorder</vt:lpstr>
      <vt:lpstr>Factitious disorder</vt:lpstr>
      <vt:lpstr>Malingering</vt:lpstr>
      <vt:lpstr>Malingering</vt:lpstr>
      <vt:lpstr>Malingering</vt:lpstr>
      <vt:lpstr>Psychological Factors Affecting Other Medical Conditions</vt:lpstr>
      <vt:lpstr>Somatic Symptom Disorders Summary</vt:lpstr>
      <vt:lpstr>Selected References</vt:lpstr>
      <vt:lpstr>Part II</vt:lpstr>
      <vt:lpstr>Case Presentation - Case I</vt:lpstr>
      <vt:lpstr>Case Presentation - Case I</vt:lpstr>
      <vt:lpstr>Case Presentation - Case I</vt:lpstr>
      <vt:lpstr>Case Presentation - Case I</vt:lpstr>
      <vt:lpstr>Case Presentation - Case I</vt:lpstr>
      <vt:lpstr>Case Presentation - Case I</vt:lpstr>
      <vt:lpstr>Case Presentation - Case I</vt:lpstr>
      <vt:lpstr>Case Presentation - Case II</vt:lpstr>
      <vt:lpstr>Case Presentation - Case II</vt:lpstr>
      <vt:lpstr>Case Presentation - Case II</vt:lpstr>
      <vt:lpstr>Case Presentation - Case II</vt:lpstr>
      <vt:lpstr>Case Presentation - Case II</vt:lpstr>
      <vt:lpstr>Case Presentation - Case II</vt:lpstr>
      <vt:lpstr>Case Presentation - Case II</vt:lpstr>
      <vt:lpstr>Case Presentation - Case II</vt:lpstr>
      <vt:lpstr>Case Presentation - Case III</vt:lpstr>
      <vt:lpstr>Case Presentation - Case III</vt:lpstr>
      <vt:lpstr>Case Presentation - Case III</vt:lpstr>
      <vt:lpstr>Case Presentation - Case III</vt:lpstr>
      <vt:lpstr>Case Presentation - Case III</vt:lpstr>
      <vt:lpstr>Case Presentation - Case III</vt:lpstr>
      <vt:lpstr>Case Presentation - Case III</vt:lpstr>
      <vt:lpstr>Case Presentation - Case III</vt:lpstr>
      <vt:lpstr>Case Presentation - Case III</vt:lpstr>
      <vt:lpstr>Case Presentation - Case III</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Rustad, James K.</dc:creator>
  <cp:lastModifiedBy>Desan, Paul</cp:lastModifiedBy>
  <cp:revision>41</cp:revision>
  <dcterms:created xsi:type="dcterms:W3CDTF">2017-12-19T16:57:33Z</dcterms:created>
  <dcterms:modified xsi:type="dcterms:W3CDTF">2019-06-24T14:30:00Z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0x010100381B7F35BAB62E459D559428A31CA9C2</vt:lpwstr>
  </property>
</Properties>
</file>