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7"/>
  </p:notesMasterIdLst>
  <p:handoutMasterIdLst>
    <p:handoutMasterId r:id="rId58"/>
  </p:handoutMasterIdLst>
  <p:sldIdLst>
    <p:sldId id="260" r:id="rId5"/>
    <p:sldId id="261" r:id="rId6"/>
    <p:sldId id="262" r:id="rId7"/>
    <p:sldId id="264" r:id="rId8"/>
    <p:sldId id="265" r:id="rId9"/>
    <p:sldId id="266" r:id="rId10"/>
    <p:sldId id="267" r:id="rId11"/>
    <p:sldId id="314" r:id="rId12"/>
    <p:sldId id="315" r:id="rId13"/>
    <p:sldId id="268" r:id="rId14"/>
    <p:sldId id="269" r:id="rId15"/>
    <p:sldId id="270" r:id="rId16"/>
    <p:sldId id="271" r:id="rId17"/>
    <p:sldId id="272" r:id="rId18"/>
    <p:sldId id="273"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302" r:id="rId41"/>
    <p:sldId id="303" r:id="rId42"/>
    <p:sldId id="304" r:id="rId43"/>
    <p:sldId id="316" r:id="rId44"/>
    <p:sldId id="305" r:id="rId45"/>
    <p:sldId id="306" r:id="rId46"/>
    <p:sldId id="317" r:id="rId47"/>
    <p:sldId id="321" r:id="rId48"/>
    <p:sldId id="323" r:id="rId49"/>
    <p:sldId id="307" r:id="rId50"/>
    <p:sldId id="308" r:id="rId51"/>
    <p:sldId id="309" r:id="rId52"/>
    <p:sldId id="310" r:id="rId53"/>
    <p:sldId id="311" r:id="rId54"/>
    <p:sldId id="312" r:id="rId55"/>
    <p:sldId id="313"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8" userDrawn="1">
          <p15:clr>
            <a:srgbClr val="A4A3A4"/>
          </p15:clr>
        </p15:guide>
        <p15:guide id="2" pos="384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D297"/>
    <a:srgbClr val="177D38"/>
    <a:srgbClr val="389155"/>
    <a:srgbClr val="105A25"/>
    <a:srgbClr val="C5FFDE"/>
    <a:srgbClr val="66A67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298" autoAdjust="0"/>
  </p:normalViewPr>
  <p:slideViewPr>
    <p:cSldViewPr snapToGrid="0" snapToObjects="1" showGuides="1">
      <p:cViewPr varScale="1">
        <p:scale>
          <a:sx n="98" d="100"/>
          <a:sy n="98" d="100"/>
        </p:scale>
        <p:origin x="936" y="96"/>
      </p:cViewPr>
      <p:guideLst>
        <p:guide orient="horz" pos="4228"/>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9" d="100"/>
          <a:sy n="89" d="100"/>
        </p:scale>
        <p:origin x="3788"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99D90F-BFC9-448C-A7AF-05863A874653}" type="doc">
      <dgm:prSet loTypeId="urn:microsoft.com/office/officeart/2005/8/layout/venn2" loCatId="relationship" qsTypeId="urn:microsoft.com/office/officeart/2005/8/quickstyle/simple1#1" qsCatId="simple" csTypeId="urn:microsoft.com/office/officeart/2005/8/colors/colorful2" csCatId="colorful" phldr="1"/>
      <dgm:spPr/>
      <dgm:t>
        <a:bodyPr/>
        <a:lstStyle/>
        <a:p>
          <a:endParaRPr lang="en-US"/>
        </a:p>
      </dgm:t>
    </dgm:pt>
    <dgm:pt modelId="{EDCAEEF7-A6AF-4639-8ED1-C59BD82AE37F}">
      <dgm:prSet phldrT="[Text]"/>
      <dgm:spPr/>
      <dgm:t>
        <a:bodyPr/>
        <a:lstStyle/>
        <a:p>
          <a:r>
            <a:rPr lang="en-US" dirty="0"/>
            <a:t>U.S. population</a:t>
          </a:r>
        </a:p>
      </dgm:t>
    </dgm:pt>
    <dgm:pt modelId="{2365E303-2D95-49F2-8595-DD21EF34DFCC}" type="parTrans" cxnId="{47675BD8-EDC6-4108-9B8A-42374307C2CA}">
      <dgm:prSet/>
      <dgm:spPr/>
      <dgm:t>
        <a:bodyPr/>
        <a:lstStyle/>
        <a:p>
          <a:endParaRPr lang="en-US"/>
        </a:p>
      </dgm:t>
    </dgm:pt>
    <dgm:pt modelId="{D7533391-48EA-47DC-96EE-3E53752E2B50}" type="sibTrans" cxnId="{47675BD8-EDC6-4108-9B8A-42374307C2CA}">
      <dgm:prSet/>
      <dgm:spPr/>
      <dgm:t>
        <a:bodyPr/>
        <a:lstStyle/>
        <a:p>
          <a:endParaRPr lang="en-US"/>
        </a:p>
      </dgm:t>
    </dgm:pt>
    <dgm:pt modelId="{24D28116-42BE-4122-92FC-48B7E8CC037B}">
      <dgm:prSet phldrT="[Text]"/>
      <dgm:spPr/>
      <dgm:t>
        <a:bodyPr/>
        <a:lstStyle/>
        <a:p>
          <a:endParaRPr lang="en-US" dirty="0"/>
        </a:p>
      </dgm:t>
    </dgm:pt>
    <dgm:pt modelId="{87E32D17-E4EA-49E3-BF68-BA8B85B8179A}" type="sibTrans" cxnId="{02C2A3F2-B8E5-428A-AFBF-A5AB14DEA717}">
      <dgm:prSet/>
      <dgm:spPr/>
      <dgm:t>
        <a:bodyPr/>
        <a:lstStyle/>
        <a:p>
          <a:endParaRPr lang="en-US"/>
        </a:p>
      </dgm:t>
    </dgm:pt>
    <dgm:pt modelId="{8BFDEB40-364E-49D5-894E-C77AEE284B7B}" type="parTrans" cxnId="{02C2A3F2-B8E5-428A-AFBF-A5AB14DEA717}">
      <dgm:prSet/>
      <dgm:spPr/>
      <dgm:t>
        <a:bodyPr/>
        <a:lstStyle/>
        <a:p>
          <a:endParaRPr lang="en-US"/>
        </a:p>
      </dgm:t>
    </dgm:pt>
    <dgm:pt modelId="{F2C01F41-F742-4CA4-AAA0-80D92DFADFE9}">
      <dgm:prSet phldrT="[Text]" phldr="1"/>
      <dgm:spPr/>
      <dgm:t>
        <a:bodyPr/>
        <a:lstStyle/>
        <a:p>
          <a:endParaRPr lang="en-US" dirty="0"/>
        </a:p>
      </dgm:t>
    </dgm:pt>
    <dgm:pt modelId="{DB3D2C7D-C084-455D-B9A4-F9B0A7CD1825}" type="sibTrans" cxnId="{805DF9CC-6190-4BEF-AF03-A42460BB2BA2}">
      <dgm:prSet/>
      <dgm:spPr/>
      <dgm:t>
        <a:bodyPr/>
        <a:lstStyle/>
        <a:p>
          <a:endParaRPr lang="en-US"/>
        </a:p>
      </dgm:t>
    </dgm:pt>
    <dgm:pt modelId="{A2C7A4AC-1E38-43EE-B3A4-A09018FAE50A}" type="parTrans" cxnId="{805DF9CC-6190-4BEF-AF03-A42460BB2BA2}">
      <dgm:prSet/>
      <dgm:spPr/>
      <dgm:t>
        <a:bodyPr/>
        <a:lstStyle/>
        <a:p>
          <a:endParaRPr lang="en-US"/>
        </a:p>
      </dgm:t>
    </dgm:pt>
    <dgm:pt modelId="{27D7D4A2-6155-4D00-A57B-B6515CD3C9D7}">
      <dgm:prSet phldrT="[Text]"/>
      <dgm:spPr/>
      <dgm:t>
        <a:bodyPr/>
        <a:lstStyle/>
        <a:p>
          <a:endParaRPr lang="en-US" b="1" dirty="0">
            <a:solidFill>
              <a:schemeClr val="tx1"/>
            </a:solidFill>
          </a:endParaRPr>
        </a:p>
      </dgm:t>
    </dgm:pt>
    <dgm:pt modelId="{C6CF89EB-703B-4541-A72A-49ACA6B21B83}" type="sibTrans" cxnId="{B049E86A-83B5-469E-8005-5C7626512694}">
      <dgm:prSet/>
      <dgm:spPr/>
      <dgm:t>
        <a:bodyPr/>
        <a:lstStyle/>
        <a:p>
          <a:endParaRPr lang="en-US"/>
        </a:p>
      </dgm:t>
    </dgm:pt>
    <dgm:pt modelId="{BEBCE5DF-999D-43B6-92D9-A7E5DCB4912C}" type="parTrans" cxnId="{B049E86A-83B5-469E-8005-5C7626512694}">
      <dgm:prSet/>
      <dgm:spPr/>
      <dgm:t>
        <a:bodyPr/>
        <a:lstStyle/>
        <a:p>
          <a:endParaRPr lang="en-US"/>
        </a:p>
      </dgm:t>
    </dgm:pt>
    <dgm:pt modelId="{692E8605-458A-434B-9E9F-D68173A1CEB5}" type="pres">
      <dgm:prSet presAssocID="{2699D90F-BFC9-448C-A7AF-05863A874653}" presName="Name0" presStyleCnt="0">
        <dgm:presLayoutVars>
          <dgm:chMax val="7"/>
          <dgm:resizeHandles val="exact"/>
        </dgm:presLayoutVars>
      </dgm:prSet>
      <dgm:spPr/>
    </dgm:pt>
    <dgm:pt modelId="{2784449F-4F81-43F4-AEA5-C53808C67A04}" type="pres">
      <dgm:prSet presAssocID="{2699D90F-BFC9-448C-A7AF-05863A874653}" presName="comp1" presStyleCnt="0"/>
      <dgm:spPr/>
    </dgm:pt>
    <dgm:pt modelId="{1B8702C7-0171-4C7A-A84E-EACD11C3977E}" type="pres">
      <dgm:prSet presAssocID="{2699D90F-BFC9-448C-A7AF-05863A874653}" presName="circle1" presStyleLbl="node1" presStyleIdx="0" presStyleCnt="4"/>
      <dgm:spPr/>
    </dgm:pt>
    <dgm:pt modelId="{662585E6-B700-4F46-9AD4-FE7E05380276}" type="pres">
      <dgm:prSet presAssocID="{2699D90F-BFC9-448C-A7AF-05863A874653}" presName="c1text" presStyleLbl="node1" presStyleIdx="0" presStyleCnt="4">
        <dgm:presLayoutVars>
          <dgm:bulletEnabled val="1"/>
        </dgm:presLayoutVars>
      </dgm:prSet>
      <dgm:spPr/>
    </dgm:pt>
    <dgm:pt modelId="{FCE97266-B5A1-4871-A246-25603974A4A5}" type="pres">
      <dgm:prSet presAssocID="{2699D90F-BFC9-448C-A7AF-05863A874653}" presName="comp2" presStyleCnt="0"/>
      <dgm:spPr/>
    </dgm:pt>
    <dgm:pt modelId="{1B8D64F7-A492-4D4C-A1F7-46A633470C3A}" type="pres">
      <dgm:prSet presAssocID="{2699D90F-BFC9-448C-A7AF-05863A874653}" presName="circle2" presStyleLbl="node1" presStyleIdx="1" presStyleCnt="4" custScaleX="37038" custScaleY="34258" custLinFactNeighborX="25463" custLinFactNeighborY="9259"/>
      <dgm:spPr/>
    </dgm:pt>
    <dgm:pt modelId="{5A044643-5539-4317-95E7-E32292859C70}" type="pres">
      <dgm:prSet presAssocID="{2699D90F-BFC9-448C-A7AF-05863A874653}" presName="c2text" presStyleLbl="node1" presStyleIdx="1" presStyleCnt="4">
        <dgm:presLayoutVars>
          <dgm:bulletEnabled val="1"/>
        </dgm:presLayoutVars>
      </dgm:prSet>
      <dgm:spPr/>
    </dgm:pt>
    <dgm:pt modelId="{2D3FEBBF-49D4-4739-AF19-DF73D42A774A}" type="pres">
      <dgm:prSet presAssocID="{2699D90F-BFC9-448C-A7AF-05863A874653}" presName="comp3" presStyleCnt="0"/>
      <dgm:spPr/>
    </dgm:pt>
    <dgm:pt modelId="{06CE6EA4-5043-4321-B560-FD0447BB44BC}" type="pres">
      <dgm:prSet presAssocID="{2699D90F-BFC9-448C-A7AF-05863A874653}" presName="circle3" presStyleLbl="node1" presStyleIdx="2" presStyleCnt="4" custScaleX="24692" custScaleY="25926" custLinFactNeighborX="40124" custLinFactNeighborY="-1852"/>
      <dgm:spPr/>
    </dgm:pt>
    <dgm:pt modelId="{281B145A-3C45-4E2C-B710-5E5958AA291E}" type="pres">
      <dgm:prSet presAssocID="{2699D90F-BFC9-448C-A7AF-05863A874653}" presName="c3text" presStyleLbl="node1" presStyleIdx="2" presStyleCnt="4">
        <dgm:presLayoutVars>
          <dgm:bulletEnabled val="1"/>
        </dgm:presLayoutVars>
      </dgm:prSet>
      <dgm:spPr/>
    </dgm:pt>
    <dgm:pt modelId="{F743C885-029D-422D-A4C4-A121458FD867}" type="pres">
      <dgm:prSet presAssocID="{2699D90F-BFC9-448C-A7AF-05863A874653}" presName="comp4" presStyleCnt="0"/>
      <dgm:spPr/>
    </dgm:pt>
    <dgm:pt modelId="{9ECEDF5C-BD6D-4FB9-AE4B-9A2735A3D60F}" type="pres">
      <dgm:prSet presAssocID="{2699D90F-BFC9-448C-A7AF-05863A874653}" presName="circle4" presStyleLbl="node1" presStyleIdx="3" presStyleCnt="4" custFlipVert="1" custScaleX="9259" custScaleY="7408" custLinFactNeighborX="60185" custLinFactNeighborY="-25000"/>
      <dgm:spPr/>
    </dgm:pt>
    <dgm:pt modelId="{3EC47AD9-F734-4046-8223-A9040AA0C9A2}" type="pres">
      <dgm:prSet presAssocID="{2699D90F-BFC9-448C-A7AF-05863A874653}" presName="c4text" presStyleLbl="node1" presStyleIdx="3" presStyleCnt="4">
        <dgm:presLayoutVars>
          <dgm:bulletEnabled val="1"/>
        </dgm:presLayoutVars>
      </dgm:prSet>
      <dgm:spPr/>
    </dgm:pt>
  </dgm:ptLst>
  <dgm:cxnLst>
    <dgm:cxn modelId="{67315F03-C3F0-432B-AD65-DCDF03286169}" type="presOf" srcId="{EDCAEEF7-A6AF-4639-8ED1-C59BD82AE37F}" destId="{1B8702C7-0171-4C7A-A84E-EACD11C3977E}" srcOrd="0" destOrd="0" presId="urn:microsoft.com/office/officeart/2005/8/layout/venn2"/>
    <dgm:cxn modelId="{9E07010D-D2D0-437C-8FE4-6E1AB33A4961}" type="presOf" srcId="{2699D90F-BFC9-448C-A7AF-05863A874653}" destId="{692E8605-458A-434B-9E9F-D68173A1CEB5}" srcOrd="0" destOrd="0" presId="urn:microsoft.com/office/officeart/2005/8/layout/venn2"/>
    <dgm:cxn modelId="{08413633-5098-432D-9CFF-80A9CB3514C9}" type="presOf" srcId="{EDCAEEF7-A6AF-4639-8ED1-C59BD82AE37F}" destId="{662585E6-B700-4F46-9AD4-FE7E05380276}" srcOrd="1" destOrd="0" presId="urn:microsoft.com/office/officeart/2005/8/layout/venn2"/>
    <dgm:cxn modelId="{1D95F238-899C-45F6-9A92-4BB6FC5D39A8}" type="presOf" srcId="{F2C01F41-F742-4CA4-AAA0-80D92DFADFE9}" destId="{9ECEDF5C-BD6D-4FB9-AE4B-9A2735A3D60F}" srcOrd="0" destOrd="0" presId="urn:microsoft.com/office/officeart/2005/8/layout/venn2"/>
    <dgm:cxn modelId="{B049E86A-83B5-469E-8005-5C7626512694}" srcId="{2699D90F-BFC9-448C-A7AF-05863A874653}" destId="{27D7D4A2-6155-4D00-A57B-B6515CD3C9D7}" srcOrd="1" destOrd="0" parTransId="{BEBCE5DF-999D-43B6-92D9-A7E5DCB4912C}" sibTransId="{C6CF89EB-703B-4541-A72A-49ACA6B21B83}"/>
    <dgm:cxn modelId="{F8B9B48E-C256-453A-8576-46A681CF81E9}" type="presOf" srcId="{24D28116-42BE-4122-92FC-48B7E8CC037B}" destId="{281B145A-3C45-4E2C-B710-5E5958AA291E}" srcOrd="1" destOrd="0" presId="urn:microsoft.com/office/officeart/2005/8/layout/venn2"/>
    <dgm:cxn modelId="{A12D5F90-B9BB-464D-B361-9E4568B66EB3}" type="presOf" srcId="{24D28116-42BE-4122-92FC-48B7E8CC037B}" destId="{06CE6EA4-5043-4321-B560-FD0447BB44BC}" srcOrd="0" destOrd="0" presId="urn:microsoft.com/office/officeart/2005/8/layout/venn2"/>
    <dgm:cxn modelId="{8A671AA5-E58C-4EEC-B99A-6D3CA524A229}" type="presOf" srcId="{F2C01F41-F742-4CA4-AAA0-80D92DFADFE9}" destId="{3EC47AD9-F734-4046-8223-A9040AA0C9A2}" srcOrd="1" destOrd="0" presId="urn:microsoft.com/office/officeart/2005/8/layout/venn2"/>
    <dgm:cxn modelId="{E8099CC0-30C3-4E74-8AF2-B1AFFCB00DED}" type="presOf" srcId="{27D7D4A2-6155-4D00-A57B-B6515CD3C9D7}" destId="{5A044643-5539-4317-95E7-E32292859C70}" srcOrd="1" destOrd="0" presId="urn:microsoft.com/office/officeart/2005/8/layout/venn2"/>
    <dgm:cxn modelId="{805DF9CC-6190-4BEF-AF03-A42460BB2BA2}" srcId="{2699D90F-BFC9-448C-A7AF-05863A874653}" destId="{F2C01F41-F742-4CA4-AAA0-80D92DFADFE9}" srcOrd="3" destOrd="0" parTransId="{A2C7A4AC-1E38-43EE-B3A4-A09018FAE50A}" sibTransId="{DB3D2C7D-C084-455D-B9A4-F9B0A7CD1825}"/>
    <dgm:cxn modelId="{47675BD8-EDC6-4108-9B8A-42374307C2CA}" srcId="{2699D90F-BFC9-448C-A7AF-05863A874653}" destId="{EDCAEEF7-A6AF-4639-8ED1-C59BD82AE37F}" srcOrd="0" destOrd="0" parTransId="{2365E303-2D95-49F2-8595-DD21EF34DFCC}" sibTransId="{D7533391-48EA-47DC-96EE-3E53752E2B50}"/>
    <dgm:cxn modelId="{02C2A3F2-B8E5-428A-AFBF-A5AB14DEA717}" srcId="{2699D90F-BFC9-448C-A7AF-05863A874653}" destId="{24D28116-42BE-4122-92FC-48B7E8CC037B}" srcOrd="2" destOrd="0" parTransId="{8BFDEB40-364E-49D5-894E-C77AEE284B7B}" sibTransId="{87E32D17-E4EA-49E3-BF68-BA8B85B8179A}"/>
    <dgm:cxn modelId="{0BAAE0FA-7D2A-482D-8F72-28AA84C7D6EF}" type="presOf" srcId="{27D7D4A2-6155-4D00-A57B-B6515CD3C9D7}" destId="{1B8D64F7-A492-4D4C-A1F7-46A633470C3A}" srcOrd="0" destOrd="0" presId="urn:microsoft.com/office/officeart/2005/8/layout/venn2"/>
    <dgm:cxn modelId="{E6DBB720-D608-4534-AFBB-FFBE0A1F1CAF}" type="presParOf" srcId="{692E8605-458A-434B-9E9F-D68173A1CEB5}" destId="{2784449F-4F81-43F4-AEA5-C53808C67A04}" srcOrd="0" destOrd="0" presId="urn:microsoft.com/office/officeart/2005/8/layout/venn2"/>
    <dgm:cxn modelId="{8251D5DA-54EC-4754-8DFC-D14259222DC9}" type="presParOf" srcId="{2784449F-4F81-43F4-AEA5-C53808C67A04}" destId="{1B8702C7-0171-4C7A-A84E-EACD11C3977E}" srcOrd="0" destOrd="0" presId="urn:microsoft.com/office/officeart/2005/8/layout/venn2"/>
    <dgm:cxn modelId="{E5CD4389-4ED4-4019-A27F-0D9D95D5CE91}" type="presParOf" srcId="{2784449F-4F81-43F4-AEA5-C53808C67A04}" destId="{662585E6-B700-4F46-9AD4-FE7E05380276}" srcOrd="1" destOrd="0" presId="urn:microsoft.com/office/officeart/2005/8/layout/venn2"/>
    <dgm:cxn modelId="{C31AD955-6609-4633-BCE5-D94D7BAA23AA}" type="presParOf" srcId="{692E8605-458A-434B-9E9F-D68173A1CEB5}" destId="{FCE97266-B5A1-4871-A246-25603974A4A5}" srcOrd="1" destOrd="0" presId="urn:microsoft.com/office/officeart/2005/8/layout/venn2"/>
    <dgm:cxn modelId="{D5946DDA-C20D-40B4-BEAA-7C256477A07E}" type="presParOf" srcId="{FCE97266-B5A1-4871-A246-25603974A4A5}" destId="{1B8D64F7-A492-4D4C-A1F7-46A633470C3A}" srcOrd="0" destOrd="0" presId="urn:microsoft.com/office/officeart/2005/8/layout/venn2"/>
    <dgm:cxn modelId="{7572D541-DC23-47E7-A17F-22EA43BF7343}" type="presParOf" srcId="{FCE97266-B5A1-4871-A246-25603974A4A5}" destId="{5A044643-5539-4317-95E7-E32292859C70}" srcOrd="1" destOrd="0" presId="urn:microsoft.com/office/officeart/2005/8/layout/venn2"/>
    <dgm:cxn modelId="{8D9A725F-DE23-43EE-8DFD-EB9CFE7585FE}" type="presParOf" srcId="{692E8605-458A-434B-9E9F-D68173A1CEB5}" destId="{2D3FEBBF-49D4-4739-AF19-DF73D42A774A}" srcOrd="2" destOrd="0" presId="urn:microsoft.com/office/officeart/2005/8/layout/venn2"/>
    <dgm:cxn modelId="{668495DC-4BA1-4C4A-857A-78AEA21D2488}" type="presParOf" srcId="{2D3FEBBF-49D4-4739-AF19-DF73D42A774A}" destId="{06CE6EA4-5043-4321-B560-FD0447BB44BC}" srcOrd="0" destOrd="0" presId="urn:microsoft.com/office/officeart/2005/8/layout/venn2"/>
    <dgm:cxn modelId="{AF3896F9-1693-4768-9FF1-AB6E054512AA}" type="presParOf" srcId="{2D3FEBBF-49D4-4739-AF19-DF73D42A774A}" destId="{281B145A-3C45-4E2C-B710-5E5958AA291E}" srcOrd="1" destOrd="0" presId="urn:microsoft.com/office/officeart/2005/8/layout/venn2"/>
    <dgm:cxn modelId="{200951BB-AADE-4AAE-B624-70FBA70FA1EF}" type="presParOf" srcId="{692E8605-458A-434B-9E9F-D68173A1CEB5}" destId="{F743C885-029D-422D-A4C4-A121458FD867}" srcOrd="3" destOrd="0" presId="urn:microsoft.com/office/officeart/2005/8/layout/venn2"/>
    <dgm:cxn modelId="{E4794883-6D51-4F1C-86A2-D19CB5DB9C17}" type="presParOf" srcId="{F743C885-029D-422D-A4C4-A121458FD867}" destId="{9ECEDF5C-BD6D-4FB9-AE4B-9A2735A3D60F}" srcOrd="0" destOrd="0" presId="urn:microsoft.com/office/officeart/2005/8/layout/venn2"/>
    <dgm:cxn modelId="{1BE66E1C-CE50-4AE2-A703-42941847D9C1}" type="presParOf" srcId="{F743C885-029D-422D-A4C4-A121458FD867}" destId="{3EC47AD9-F734-4046-8223-A9040AA0C9A2}"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8702C7-0171-4C7A-A84E-EACD11C3977E}">
      <dsp:nvSpPr>
        <dsp:cNvPr id="0" name=""/>
        <dsp:cNvSpPr/>
      </dsp:nvSpPr>
      <dsp:spPr>
        <a:xfrm>
          <a:off x="3124200" y="0"/>
          <a:ext cx="4114800" cy="41148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U.S. population</a:t>
          </a:r>
        </a:p>
      </dsp:txBody>
      <dsp:txXfrm>
        <a:off x="4606350" y="205739"/>
        <a:ext cx="1150498" cy="617220"/>
      </dsp:txXfrm>
    </dsp:sp>
    <dsp:sp modelId="{1B8D64F7-A492-4D4C-A1F7-46A633470C3A}">
      <dsp:nvSpPr>
        <dsp:cNvPr id="0" name=""/>
        <dsp:cNvSpPr/>
      </dsp:nvSpPr>
      <dsp:spPr>
        <a:xfrm>
          <a:off x="5410185" y="2209812"/>
          <a:ext cx="1219231" cy="1127718"/>
        </a:xfrm>
        <a:prstGeom prst="ellipse">
          <a:avLst/>
        </a:prstGeom>
        <a:solidFill>
          <a:schemeClr val="accent2">
            <a:hueOff val="-200011"/>
            <a:satOff val="-13332"/>
            <a:lumOff val="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endParaRPr lang="en-US" sz="700" b="1" kern="1200" dirty="0">
            <a:solidFill>
              <a:schemeClr val="tx1"/>
            </a:solidFill>
          </a:endParaRPr>
        </a:p>
      </dsp:txBody>
      <dsp:txXfrm>
        <a:off x="5806740" y="2277475"/>
        <a:ext cx="426121" cy="202989"/>
      </dsp:txXfrm>
    </dsp:sp>
    <dsp:sp modelId="{06CE6EA4-5043-4321-B560-FD0447BB44BC}">
      <dsp:nvSpPr>
        <dsp:cNvPr id="0" name=""/>
        <dsp:cNvSpPr/>
      </dsp:nvSpPr>
      <dsp:spPr>
        <a:xfrm>
          <a:off x="5867405" y="2514595"/>
          <a:ext cx="609615" cy="640081"/>
        </a:xfrm>
        <a:prstGeom prst="ellipse">
          <a:avLst/>
        </a:prstGeom>
        <a:solidFill>
          <a:schemeClr val="accent2">
            <a:hueOff val="-400022"/>
            <a:satOff val="-26665"/>
            <a:lumOff val="66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6030172" y="2562601"/>
        <a:ext cx="284080" cy="144018"/>
      </dsp:txXfrm>
    </dsp:sp>
    <dsp:sp modelId="{9ECEDF5C-BD6D-4FB9-AE4B-9A2735A3D60F}">
      <dsp:nvSpPr>
        <dsp:cNvPr id="0" name=""/>
        <dsp:cNvSpPr/>
      </dsp:nvSpPr>
      <dsp:spPr>
        <a:xfrm flipV="1">
          <a:off x="6095999" y="2819395"/>
          <a:ext cx="152395" cy="121929"/>
        </a:xfrm>
        <a:prstGeom prst="ellipse">
          <a:avLst/>
        </a:prstGeom>
        <a:solidFill>
          <a:schemeClr val="accent2">
            <a:hueOff val="-600033"/>
            <a:satOff val="-39997"/>
            <a:lumOff val="9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rot="10800000">
        <a:off x="6118316" y="2849877"/>
        <a:ext cx="107760" cy="60964"/>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0009BD-8F19-0B44-8E85-44C88B02A425}" type="datetimeFigureOut">
              <a:rPr lang="en-US" smtClean="0"/>
              <a:t>3/15/2019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F5F82E-548B-494F-89A6-3B3ADDAECC67}" type="slidenum">
              <a:rPr lang="en-US" smtClean="0"/>
              <a:t>‹#›</a:t>
            </a:fld>
            <a:endParaRPr lang="en-US"/>
          </a:p>
        </p:txBody>
      </p:sp>
    </p:spTree>
    <p:extLst>
      <p:ext uri="{BB962C8B-B14F-4D97-AF65-F5344CB8AC3E}">
        <p14:creationId xmlns:p14="http://schemas.microsoft.com/office/powerpoint/2010/main" val="1770110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CD39A-F679-DF43-BBE4-8BF4AC45CCF4}" type="datetimeFigureOut">
              <a:rPr lang="en-US" smtClean="0"/>
              <a:t>3/15/2019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259CE-35B4-F249-A2D4-2A860B274D7B}" type="slidenum">
              <a:rPr lang="en-US" smtClean="0"/>
              <a:t>‹#›</a:t>
            </a:fld>
            <a:endParaRPr lang="en-US"/>
          </a:p>
        </p:txBody>
      </p:sp>
    </p:spTree>
    <p:extLst>
      <p:ext uri="{BB962C8B-B14F-4D97-AF65-F5344CB8AC3E}">
        <p14:creationId xmlns:p14="http://schemas.microsoft.com/office/powerpoint/2010/main" val="1907012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AC6F7B0C-1F9D-44FC-876A-C4CFB81E4F26}" type="slidenum">
              <a:rPr lang="en-US" smtClean="0"/>
              <a:pPr/>
              <a:t>2</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n-US" sz="1100" dirty="0">
                <a:latin typeface="Times" pitchFamily="18" charset="0"/>
                <a:ea typeface="ＭＳ Ｐゴシック" pitchFamily="34" charset="-128"/>
              </a:rPr>
              <a:t>The psychiatric consultant is frequently asked to evaluate and treat patients in the Medical Hospital who have contemplated, threatened, or attempted suicide. </a:t>
            </a:r>
          </a:p>
          <a:p>
            <a:pPr eaLnBrk="1" hangingPunct="1"/>
            <a:r>
              <a:rPr lang="en-US" sz="1100" dirty="0">
                <a:latin typeface="Times" pitchFamily="18" charset="0"/>
                <a:ea typeface="ＭＳ Ｐゴシック" pitchFamily="34" charset="-128"/>
              </a:rPr>
              <a:t>In this presentation, we will first discuss the definitions of suicide and suicide-related behaviors.  We will review the epidemiology of suicide and why epidemiologic data alone are inadequate to predict suicide.  Using 2 case examples, we will illustrate the clinical assessment of suicide risk (risk factors) as well as the care of high-risk patients on medical units.  Next we will discuss the process of suicide risk assessment and provide recommendations</a:t>
            </a:r>
            <a:r>
              <a:rPr lang="en-US" sz="1100" baseline="0" dirty="0">
                <a:latin typeface="Times" pitchFamily="18" charset="0"/>
                <a:ea typeface="ＭＳ Ｐゴシック" pitchFamily="34" charset="-128"/>
              </a:rPr>
              <a:t> for </a:t>
            </a:r>
            <a:r>
              <a:rPr lang="en-US" sz="1100" dirty="0">
                <a:latin typeface="Times" pitchFamily="18" charset="0"/>
                <a:ea typeface="ＭＳ Ｐゴシック" pitchFamily="34" charset="-128"/>
              </a:rPr>
              <a:t>documentation. Finally, we will look at challenging situations that the consultation psychiatrist may encounter.</a:t>
            </a:r>
          </a:p>
        </p:txBody>
      </p:sp>
    </p:spTree>
    <p:extLst>
      <p:ext uri="{BB962C8B-B14F-4D97-AF65-F5344CB8AC3E}">
        <p14:creationId xmlns:p14="http://schemas.microsoft.com/office/powerpoint/2010/main" val="2478629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sz="1100" dirty="0">
                <a:latin typeface="Times" pitchFamily="18" charset="0"/>
                <a:ea typeface="ＭＳ Ｐゴシック" pitchFamily="34" charset="-128"/>
              </a:rPr>
              <a:t>Discussion Points:</a:t>
            </a:r>
          </a:p>
          <a:p>
            <a:r>
              <a:rPr lang="en-US" sz="1100" u="sng" dirty="0">
                <a:latin typeface="Times" pitchFamily="18" charset="0"/>
                <a:ea typeface="ＭＳ Ｐゴシック" pitchFamily="34" charset="-128"/>
              </a:rPr>
              <a:t>Risk factors </a:t>
            </a:r>
            <a:r>
              <a:rPr lang="en-US" sz="1100" dirty="0">
                <a:latin typeface="Times" pitchFamily="18" charset="0"/>
                <a:ea typeface="ＭＳ Ｐゴシック" pitchFamily="34" charset="-128"/>
              </a:rPr>
              <a:t>(not all-inclusive):</a:t>
            </a:r>
          </a:p>
          <a:p>
            <a:r>
              <a:rPr lang="en-US" sz="1100" dirty="0">
                <a:latin typeface="Times" pitchFamily="18" charset="0"/>
                <a:ea typeface="ＭＳ Ｐゴシック" pitchFamily="34" charset="-128"/>
              </a:rPr>
              <a:t>Modifiable – single, lives alone, financial difficulties, alcohol use, access to means (pharmaceuticals)</a:t>
            </a:r>
          </a:p>
          <a:p>
            <a:r>
              <a:rPr lang="en-US" sz="1100" dirty="0">
                <a:latin typeface="Times" pitchFamily="18" charset="0"/>
                <a:ea typeface="ＭＳ Ｐゴシック" pitchFamily="34" charset="-128"/>
              </a:rPr>
              <a:t>Modifiable by </a:t>
            </a:r>
            <a:r>
              <a:rPr lang="en-US" sz="1100" dirty="0" err="1">
                <a:latin typeface="Times" pitchFamily="18" charset="0"/>
                <a:ea typeface="ＭＳ Ｐゴシック" pitchFamily="34" charset="-128"/>
              </a:rPr>
              <a:t>tx</a:t>
            </a:r>
            <a:r>
              <a:rPr lang="en-US" sz="1100" dirty="0">
                <a:latin typeface="Times" pitchFamily="18" charset="0"/>
                <a:ea typeface="ＭＳ Ｐゴシック" pitchFamily="34" charset="-128"/>
              </a:rPr>
              <a:t> – acute distress state, access to means </a:t>
            </a:r>
          </a:p>
          <a:p>
            <a:r>
              <a:rPr lang="en-US" sz="1100" dirty="0">
                <a:latin typeface="Times" pitchFamily="18" charset="0"/>
                <a:ea typeface="ＭＳ Ｐゴシック" pitchFamily="34" charset="-128"/>
              </a:rPr>
              <a:t>Non-modifiable – family </a:t>
            </a:r>
            <a:r>
              <a:rPr lang="en-US" sz="1100" dirty="0" err="1">
                <a:latin typeface="Times" pitchFamily="18" charset="0"/>
                <a:ea typeface="ＭＳ Ｐゴシック" pitchFamily="34" charset="-128"/>
              </a:rPr>
              <a:t>hx</a:t>
            </a:r>
            <a:r>
              <a:rPr lang="en-US" sz="1100" dirty="0">
                <a:latin typeface="Times" pitchFamily="18" charset="0"/>
                <a:ea typeface="ＭＳ Ｐゴシック" pitchFamily="34" charset="-128"/>
              </a:rPr>
              <a:t> of suicide, early parental loss, history of suicide attempt, family </a:t>
            </a:r>
            <a:r>
              <a:rPr lang="en-US" sz="1100" dirty="0" err="1">
                <a:latin typeface="Times" pitchFamily="18" charset="0"/>
                <a:ea typeface="ＭＳ Ｐゴシック" pitchFamily="34" charset="-128"/>
              </a:rPr>
              <a:t>hx</a:t>
            </a:r>
            <a:r>
              <a:rPr lang="en-US" sz="1100" dirty="0">
                <a:latin typeface="Times" pitchFamily="18" charset="0"/>
                <a:ea typeface="ＭＳ Ｐゴシック" pitchFamily="34" charset="-128"/>
              </a:rPr>
              <a:t> of depression</a:t>
            </a:r>
          </a:p>
          <a:p>
            <a:endParaRPr lang="en-US" sz="1100" dirty="0">
              <a:latin typeface="Times" pitchFamily="18" charset="0"/>
              <a:ea typeface="ＭＳ Ｐゴシック" pitchFamily="34" charset="-128"/>
            </a:endParaRPr>
          </a:p>
          <a:p>
            <a:r>
              <a:rPr lang="en-US" sz="1100" u="sng" dirty="0">
                <a:latin typeface="Times" pitchFamily="18" charset="0"/>
                <a:ea typeface="ＭＳ Ｐゴシック" pitchFamily="34" charset="-128"/>
              </a:rPr>
              <a:t>Protective factors:</a:t>
            </a:r>
          </a:p>
          <a:p>
            <a:r>
              <a:rPr lang="en-US" sz="1100" dirty="0">
                <a:latin typeface="Times" pitchFamily="18" charset="0"/>
                <a:ea typeface="ＭＳ Ｐゴシック" pitchFamily="34" charset="-128"/>
              </a:rPr>
              <a:t>Modifiable – many friends, employment</a:t>
            </a:r>
          </a:p>
          <a:p>
            <a:r>
              <a:rPr lang="en-US" sz="1100" dirty="0">
                <a:latin typeface="Times" pitchFamily="18" charset="0"/>
                <a:ea typeface="ＭＳ Ｐゴシック" pitchFamily="34" charset="-128"/>
              </a:rPr>
              <a:t>Modifiable by treatment – restricted access to means, improve coping skills</a:t>
            </a:r>
          </a:p>
          <a:p>
            <a:r>
              <a:rPr lang="en-US" sz="1100" dirty="0">
                <a:latin typeface="Times" pitchFamily="18" charset="0"/>
                <a:ea typeface="ＭＳ Ｐゴシック" pitchFamily="34" charset="-128"/>
              </a:rPr>
              <a:t>Non-modifiable – race, gender and age</a:t>
            </a:r>
          </a:p>
          <a:p>
            <a:endParaRPr lang="en-US" sz="1100" dirty="0">
              <a:latin typeface="Times" pitchFamily="18" charset="0"/>
              <a:ea typeface="ＭＳ Ｐゴシック" pitchFamily="34" charset="-128"/>
            </a:endParaRPr>
          </a:p>
          <a:p>
            <a:r>
              <a:rPr lang="en-US" sz="1100" dirty="0">
                <a:latin typeface="Times" pitchFamily="18" charset="0"/>
                <a:ea typeface="ＭＳ Ｐゴシック" pitchFamily="34" charset="-128"/>
              </a:rPr>
              <a:t>Precautions while hospitalized – 1:1 sitter, treatment of anxiety and agitation</a:t>
            </a:r>
          </a:p>
          <a:p>
            <a:r>
              <a:rPr lang="en-US" sz="1100" dirty="0">
                <a:latin typeface="Times" pitchFamily="18" charset="0"/>
                <a:ea typeface="ＭＳ Ｐゴシック" pitchFamily="34" charset="-128"/>
              </a:rPr>
              <a:t>Disposition – audience discussion</a:t>
            </a:r>
          </a:p>
          <a:p>
            <a:endParaRPr lang="en-US" sz="1100" dirty="0">
              <a:latin typeface="Times" pitchFamily="18" charset="0"/>
              <a:ea typeface="ＭＳ Ｐゴシック" pitchFamily="34" charset="-128"/>
            </a:endParaRPr>
          </a:p>
          <a:p>
            <a:endParaRPr lang="en-US" sz="1100" dirty="0">
              <a:latin typeface="Times" pitchFamily="18" charset="0"/>
              <a:ea typeface="ＭＳ Ｐゴシック" pitchFamily="34" charset="-128"/>
            </a:endParaRPr>
          </a:p>
        </p:txBody>
      </p:sp>
      <p:sp>
        <p:nvSpPr>
          <p:cNvPr id="67588" name="Slide Number Placeholder 3"/>
          <p:cNvSpPr>
            <a:spLocks noGrp="1"/>
          </p:cNvSpPr>
          <p:nvPr>
            <p:ph type="sldNum" sz="quarter" idx="5"/>
          </p:nvPr>
        </p:nvSpPr>
        <p:spPr>
          <a:noFill/>
        </p:spPr>
        <p:txBody>
          <a:bodyPr/>
          <a:lstStyle/>
          <a:p>
            <a:fld id="{61C17B10-4CA8-4D00-9A2A-B823508416FF}" type="slidenum">
              <a:rPr lang="en-US" smtClean="0"/>
              <a:pPr/>
              <a:t>12</a:t>
            </a:fld>
            <a:endParaRPr lang="en-US"/>
          </a:p>
        </p:txBody>
      </p:sp>
    </p:spTree>
    <p:extLst>
      <p:ext uri="{BB962C8B-B14F-4D97-AF65-F5344CB8AC3E}">
        <p14:creationId xmlns:p14="http://schemas.microsoft.com/office/powerpoint/2010/main" val="2354221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r>
              <a:rPr lang="en-US">
                <a:latin typeface="Times" pitchFamily="18" charset="0"/>
                <a:ea typeface="ＭＳ Ｐゴシック" pitchFamily="34" charset="-128"/>
              </a:rPr>
              <a:t>This leads us into how we can try to prevent deaths.</a:t>
            </a:r>
          </a:p>
          <a:p>
            <a:endParaRPr lang="en-US">
              <a:latin typeface="Times" pitchFamily="18" charset="0"/>
              <a:ea typeface="ＭＳ Ｐゴシック" pitchFamily="34" charset="-128"/>
            </a:endParaRPr>
          </a:p>
          <a:p>
            <a:r>
              <a:rPr lang="en-US">
                <a:latin typeface="Times" pitchFamily="18" charset="0"/>
                <a:ea typeface="ＭＳ Ｐゴシック" pitchFamily="34" charset="-128"/>
              </a:rPr>
              <a:t>Our goal is through our clinical evaluation, we try to identify specific factors that may increase or decrease risk for suicide and suicidal behaviors that we can potentially modify through our interventions.  With the high-risk patients, our efforts are to successfully treat the underlying disease and accurately identify periods of imminent suicide in order to therapeutically intervene.</a:t>
            </a:r>
          </a:p>
          <a:p>
            <a:endParaRPr lang="en-US">
              <a:latin typeface="Times" pitchFamily="18" charset="0"/>
              <a:ea typeface="ＭＳ Ｐゴシック" pitchFamily="34" charset="-128"/>
            </a:endParaRPr>
          </a:p>
          <a:p>
            <a:r>
              <a:rPr lang="en-US">
                <a:latin typeface="Times" pitchFamily="18" charset="0"/>
                <a:ea typeface="ＭＳ Ｐゴシック" pitchFamily="34" charset="-128"/>
              </a:rPr>
              <a:t>Suicide assessment includes the clinical piece of assessing suicide risk as well as the process of a formal suicide documentation risk assessment in the form of documentation.  We will discuss documentation issues in detail later in the presentation.</a:t>
            </a:r>
          </a:p>
        </p:txBody>
      </p:sp>
      <p:sp>
        <p:nvSpPr>
          <p:cNvPr id="68612" name="Slide Number Placeholder 3"/>
          <p:cNvSpPr>
            <a:spLocks noGrp="1"/>
          </p:cNvSpPr>
          <p:nvPr>
            <p:ph type="sldNum" sz="quarter" idx="5"/>
          </p:nvPr>
        </p:nvSpPr>
        <p:spPr>
          <a:noFill/>
        </p:spPr>
        <p:txBody>
          <a:bodyPr/>
          <a:lstStyle/>
          <a:p>
            <a:fld id="{BFD3E019-2796-4C16-B265-8E9E73B44966}" type="slidenum">
              <a:rPr lang="en-US" smtClean="0"/>
              <a:pPr/>
              <a:t>13</a:t>
            </a:fld>
            <a:endParaRPr lang="en-US"/>
          </a:p>
        </p:txBody>
      </p:sp>
    </p:spTree>
    <p:extLst>
      <p:ext uri="{BB962C8B-B14F-4D97-AF65-F5344CB8AC3E}">
        <p14:creationId xmlns:p14="http://schemas.microsoft.com/office/powerpoint/2010/main" val="183919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51F7C0DB-CE57-4AED-B67A-5F739BBD779A}" type="slidenum">
              <a:rPr lang="en-US" smtClean="0"/>
              <a:pPr/>
              <a:t>14</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dirty="0">
                <a:latin typeface="Times" pitchFamily="18" charset="0"/>
                <a:ea typeface="ＭＳ Ｐゴシック" pitchFamily="34" charset="-128"/>
              </a:rPr>
              <a:t>Suicide is not a diagnosis.  It occurs in other disorders and states that aren’t disorders.  </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It is not limited to those with depression, but is seen in patients with Schizophrenia, Bipolar Disorder, substance use disorders, cluster B personality disorders, and impulse control disorders to name a few.</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Suicide is also not limited to “official” DSM psychiatric disorders and can occur in states of desperation and despair (i.e. lost job, getting arrested) or in patients who are impulsive, aggressive, or disinhibited.</a:t>
            </a:r>
          </a:p>
        </p:txBody>
      </p:sp>
    </p:spTree>
    <p:extLst>
      <p:ext uri="{BB962C8B-B14F-4D97-AF65-F5344CB8AC3E}">
        <p14:creationId xmlns:p14="http://schemas.microsoft.com/office/powerpoint/2010/main" val="3479132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B84F9DB8-DC4D-494E-98CF-C5CCA3C8155F}" type="slidenum">
              <a:rPr lang="en-US" smtClean="0"/>
              <a:pPr/>
              <a:t>15</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a:latin typeface="Times" pitchFamily="18" charset="0"/>
                <a:ea typeface="ＭＳ Ｐゴシック" pitchFamily="34" charset="-128"/>
              </a:rPr>
              <a:t>Suicide is an behavioral outcome, not a disorder.</a:t>
            </a:r>
          </a:p>
          <a:p>
            <a:pPr eaLnBrk="1" hangingPunct="1"/>
            <a:endParaRPr lang="en-US">
              <a:latin typeface="Times" pitchFamily="18" charset="0"/>
              <a:ea typeface="ＭＳ Ｐゴシック" pitchFamily="34" charset="-128"/>
            </a:endParaRPr>
          </a:p>
          <a:p>
            <a:pPr eaLnBrk="1" hangingPunct="1"/>
            <a:r>
              <a:rPr lang="en-US">
                <a:latin typeface="Times" pitchFamily="18" charset="0"/>
                <a:ea typeface="ＭＳ Ｐゴシック" pitchFamily="34" charset="-128"/>
              </a:rPr>
              <a:t>The statistical rarity of suicide makes it impossible to predict on the basis of risk factors either alone or in combination.  </a:t>
            </a:r>
          </a:p>
          <a:p>
            <a:pPr eaLnBrk="1" hangingPunct="1"/>
            <a:endParaRPr lang="en-US">
              <a:latin typeface="Times" pitchFamily="18" charset="0"/>
              <a:ea typeface="ＭＳ Ｐゴシック" pitchFamily="34" charset="-128"/>
            </a:endParaRPr>
          </a:p>
          <a:p>
            <a:pPr eaLnBrk="1" hangingPunct="1"/>
            <a:r>
              <a:rPr lang="en-US">
                <a:latin typeface="Times" pitchFamily="18" charset="0"/>
                <a:ea typeface="ＭＳ Ｐゴシック" pitchFamily="34" charset="-128"/>
              </a:rPr>
              <a:t>Over-predicting (false positives) can lead to increased healthcare costs (i.e. psychiatric hospitalization) and under-predicting (false negatives) can be costly to the family and practitioners (lawsuits, loss of confidence, etc.).</a:t>
            </a:r>
          </a:p>
        </p:txBody>
      </p:sp>
    </p:spTree>
    <p:extLst>
      <p:ext uri="{BB962C8B-B14F-4D97-AF65-F5344CB8AC3E}">
        <p14:creationId xmlns:p14="http://schemas.microsoft.com/office/powerpoint/2010/main" val="4037725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US" dirty="0">
                <a:latin typeface="Times" pitchFamily="18" charset="0"/>
                <a:ea typeface="ＭＳ Ｐゴシック" pitchFamily="34" charset="-128"/>
              </a:rPr>
              <a:t>What are the risk factors for suicide?  As we go through these risk factors, we will be discussing modifiable vs. non-modifiable risk factors.  We also will be looking at which factors are potentially modifiable by our interventions as treatment providers. </a:t>
            </a:r>
          </a:p>
        </p:txBody>
      </p:sp>
      <p:sp>
        <p:nvSpPr>
          <p:cNvPr id="72708" name="Slide Number Placeholder 3"/>
          <p:cNvSpPr>
            <a:spLocks noGrp="1"/>
          </p:cNvSpPr>
          <p:nvPr>
            <p:ph type="sldNum" sz="quarter" idx="5"/>
          </p:nvPr>
        </p:nvSpPr>
        <p:spPr>
          <a:noFill/>
        </p:spPr>
        <p:txBody>
          <a:bodyPr/>
          <a:lstStyle/>
          <a:p>
            <a:fld id="{79BDA3AF-A336-4FBE-9008-8BC4667E5594}" type="slidenum">
              <a:rPr lang="en-US" smtClean="0"/>
              <a:pPr/>
              <a:t>16</a:t>
            </a:fld>
            <a:endParaRPr lang="en-US"/>
          </a:p>
        </p:txBody>
      </p:sp>
    </p:spTree>
    <p:extLst>
      <p:ext uri="{BB962C8B-B14F-4D97-AF65-F5344CB8AC3E}">
        <p14:creationId xmlns:p14="http://schemas.microsoft.com/office/powerpoint/2010/main" val="1443319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US">
                <a:latin typeface="Times" pitchFamily="18" charset="0"/>
                <a:ea typeface="ＭＳ Ｐゴシック" pitchFamily="34" charset="-128"/>
              </a:rPr>
              <a:t>Other non-modifiable risk factors include past behaviors such as previous suicide attempts and a family history of completed suicide.  </a:t>
            </a:r>
          </a:p>
          <a:p>
            <a:endParaRPr lang="en-US">
              <a:latin typeface="Times" pitchFamily="18" charset="0"/>
              <a:ea typeface="ＭＳ Ｐゴシック" pitchFamily="34" charset="-128"/>
            </a:endParaRPr>
          </a:p>
          <a:p>
            <a:r>
              <a:rPr lang="en-US">
                <a:latin typeface="Times" pitchFamily="18" charset="0"/>
                <a:ea typeface="ＭＳ Ｐゴシック" pitchFamily="34" charset="-128"/>
              </a:rPr>
              <a:t>Again, we can’t change these non-modifiable risk factors, but we need to be able to identify them.</a:t>
            </a:r>
          </a:p>
        </p:txBody>
      </p:sp>
      <p:sp>
        <p:nvSpPr>
          <p:cNvPr id="73732" name="Slide Number Placeholder 3"/>
          <p:cNvSpPr>
            <a:spLocks noGrp="1"/>
          </p:cNvSpPr>
          <p:nvPr>
            <p:ph type="sldNum" sz="quarter" idx="5"/>
          </p:nvPr>
        </p:nvSpPr>
        <p:spPr>
          <a:noFill/>
        </p:spPr>
        <p:txBody>
          <a:bodyPr/>
          <a:lstStyle/>
          <a:p>
            <a:fld id="{F0469B28-8B1C-42BC-9FE9-52213C18E300}" type="slidenum">
              <a:rPr lang="en-US" smtClean="0"/>
              <a:pPr/>
              <a:t>17</a:t>
            </a:fld>
            <a:endParaRPr lang="en-US"/>
          </a:p>
        </p:txBody>
      </p:sp>
    </p:spTree>
    <p:extLst>
      <p:ext uri="{BB962C8B-B14F-4D97-AF65-F5344CB8AC3E}">
        <p14:creationId xmlns:p14="http://schemas.microsoft.com/office/powerpoint/2010/main" val="1619732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r>
              <a:rPr lang="en-US" dirty="0">
                <a:latin typeface="Times" pitchFamily="18" charset="0"/>
                <a:ea typeface="ＭＳ Ｐゴシック" pitchFamily="34" charset="-128"/>
              </a:rPr>
              <a:t>Certain risk factors are potentially modifiable, either by something we do in treatment or other processes (i.e. finding a job, getting married, etc.).</a:t>
            </a:r>
          </a:p>
          <a:p>
            <a:endParaRPr lang="en-US" dirty="0">
              <a:latin typeface="Times" pitchFamily="18" charset="0"/>
              <a:ea typeface="ＭＳ Ｐゴシック" pitchFamily="34" charset="-128"/>
            </a:endParaRPr>
          </a:p>
          <a:p>
            <a:r>
              <a:rPr lang="en-US" dirty="0">
                <a:latin typeface="Times" pitchFamily="18" charset="0"/>
                <a:ea typeface="ＭＳ Ｐゴシック" pitchFamily="34" charset="-128"/>
              </a:rPr>
              <a:t>Mental Status:</a:t>
            </a:r>
          </a:p>
          <a:p>
            <a:r>
              <a:rPr lang="en-US" dirty="0">
                <a:latin typeface="Times" pitchFamily="18" charset="0"/>
                <a:ea typeface="ＭＳ Ｐゴシック" pitchFamily="34" charset="-128"/>
              </a:rPr>
              <a:t>Current SI, depression, anxiety, hopelessness or despair, desperation, and intoxication are all risk factors for suicide.</a:t>
            </a:r>
          </a:p>
          <a:p>
            <a:endParaRPr lang="en-US" dirty="0">
              <a:latin typeface="Times" pitchFamily="18" charset="0"/>
              <a:ea typeface="ＭＳ Ｐゴシック" pitchFamily="34" charset="-128"/>
            </a:endParaRPr>
          </a:p>
          <a:p>
            <a:r>
              <a:rPr lang="en-US" dirty="0">
                <a:latin typeface="Times" pitchFamily="18" charset="0"/>
                <a:ea typeface="ＭＳ Ｐゴシック" pitchFamily="34" charset="-128"/>
              </a:rPr>
              <a:t>Removing access to firearms has been shown to reduce suicide rates.</a:t>
            </a:r>
          </a:p>
          <a:p>
            <a:endParaRPr lang="en-US" dirty="0">
              <a:latin typeface="Times" pitchFamily="18" charset="0"/>
              <a:ea typeface="ＭＳ Ｐゴシック" pitchFamily="34" charset="-128"/>
            </a:endParaRPr>
          </a:p>
          <a:p>
            <a:r>
              <a:rPr lang="en-US" dirty="0">
                <a:latin typeface="Times" pitchFamily="18" charset="0"/>
                <a:ea typeface="ＭＳ Ｐゴシック" pitchFamily="34" charset="-128"/>
              </a:rPr>
              <a:t>Recent losses or setbacks are also risk factors (i.e. losing job).  We can potentially modify risk from a recent setback or loss by holding the patient safely until the crisis blows over.</a:t>
            </a:r>
          </a:p>
        </p:txBody>
      </p:sp>
      <p:sp>
        <p:nvSpPr>
          <p:cNvPr id="74756" name="Slide Number Placeholder 3"/>
          <p:cNvSpPr>
            <a:spLocks noGrp="1"/>
          </p:cNvSpPr>
          <p:nvPr>
            <p:ph type="sldNum" sz="quarter" idx="5"/>
          </p:nvPr>
        </p:nvSpPr>
        <p:spPr>
          <a:noFill/>
        </p:spPr>
        <p:txBody>
          <a:bodyPr/>
          <a:lstStyle/>
          <a:p>
            <a:fld id="{6F4D53FD-E838-489D-88A9-ECCEFD5E9458}" type="slidenum">
              <a:rPr lang="en-US" smtClean="0"/>
              <a:pPr/>
              <a:t>18</a:t>
            </a:fld>
            <a:endParaRPr lang="en-US"/>
          </a:p>
        </p:txBody>
      </p:sp>
    </p:spTree>
    <p:extLst>
      <p:ext uri="{BB962C8B-B14F-4D97-AF65-F5344CB8AC3E}">
        <p14:creationId xmlns:p14="http://schemas.microsoft.com/office/powerpoint/2010/main" val="2398205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a:latin typeface="Times" pitchFamily="18" charset="0"/>
                <a:ea typeface="ＭＳ Ｐゴシック" pitchFamily="34" charset="-128"/>
              </a:rPr>
              <a:t>Approximately 90% of patients with completed suicide have a psychiatric diagnosis, with depression being common.  Approximately 30-60% have a substance use disorder.</a:t>
            </a:r>
          </a:p>
          <a:p>
            <a:endParaRPr lang="en-US">
              <a:latin typeface="Times" pitchFamily="18" charset="0"/>
              <a:ea typeface="ＭＳ Ｐゴシック" pitchFamily="34" charset="-128"/>
            </a:endParaRPr>
          </a:p>
          <a:p>
            <a:r>
              <a:rPr lang="en-US">
                <a:latin typeface="Times" pitchFamily="18" charset="0"/>
                <a:ea typeface="ＭＳ Ｐゴシック" pitchFamily="34" charset="-128"/>
              </a:rPr>
              <a:t>While most patients who complete suicide have a psychiatric or substance use disorder, most patients with a psychiatric or substance use disorder do not die from suicide.</a:t>
            </a:r>
          </a:p>
        </p:txBody>
      </p:sp>
      <p:sp>
        <p:nvSpPr>
          <p:cNvPr id="75780" name="Slide Number Placeholder 3"/>
          <p:cNvSpPr>
            <a:spLocks noGrp="1"/>
          </p:cNvSpPr>
          <p:nvPr>
            <p:ph type="sldNum" sz="quarter" idx="5"/>
          </p:nvPr>
        </p:nvSpPr>
        <p:spPr>
          <a:noFill/>
        </p:spPr>
        <p:txBody>
          <a:bodyPr/>
          <a:lstStyle/>
          <a:p>
            <a:fld id="{5191E071-6C1A-40E1-ABC5-B07D80939D1B}" type="slidenum">
              <a:rPr lang="en-US" smtClean="0"/>
              <a:pPr/>
              <a:t>19</a:t>
            </a:fld>
            <a:endParaRPr lang="en-US"/>
          </a:p>
        </p:txBody>
      </p:sp>
    </p:spTree>
    <p:extLst>
      <p:ext uri="{BB962C8B-B14F-4D97-AF65-F5344CB8AC3E}">
        <p14:creationId xmlns:p14="http://schemas.microsoft.com/office/powerpoint/2010/main" val="1574769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48AA6387-EE59-4E8C-A0B1-7FF6D49C8460}" type="slidenum">
              <a:rPr lang="en-US" smtClean="0"/>
              <a:pPr/>
              <a:t>20</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r>
              <a:rPr lang="en-US" dirty="0">
                <a:latin typeface="Times" pitchFamily="18" charset="0"/>
                <a:ea typeface="ＭＳ Ｐゴシック" pitchFamily="34" charset="-128"/>
              </a:rPr>
              <a:t>While it is nearly impossible to accurately predict suicide, knowledge of high risk states can help us initiate treatment for factors motivating suicidal behavior, or help us initiate protective intervention. These are states</a:t>
            </a:r>
            <a:r>
              <a:rPr lang="en-US" baseline="0" dirty="0">
                <a:latin typeface="Times" pitchFamily="18" charset="0"/>
                <a:ea typeface="ＭＳ Ｐゴシック" pitchFamily="34" charset="-128"/>
              </a:rPr>
              <a:t> that place the patients at higher risk for suicide-related behaviors.</a:t>
            </a:r>
            <a:endParaRPr lang="en-US" dirty="0">
              <a:latin typeface="Times" pitchFamily="18" charset="0"/>
              <a:ea typeface="ＭＳ Ｐゴシック" pitchFamily="34" charset="-128"/>
            </a:endParaRP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The importance of recognition and treatment of severe anxiety and agitation is under-recognized as a technique for suicide assessment and intervention.</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We are looking for the above symptoms during our clinical evaluation, even if the patients deny SI.  Patients with the symptoms described are still at high risk, even if they deny SI.</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Substance intoxication:</a:t>
            </a:r>
          </a:p>
          <a:p>
            <a:pPr eaLnBrk="1" hangingPunct="1"/>
            <a:r>
              <a:rPr lang="en-US" dirty="0">
                <a:latin typeface="Times" pitchFamily="18" charset="0"/>
                <a:ea typeface="ＭＳ Ｐゴシック" pitchFamily="34" charset="-128"/>
              </a:rPr>
              <a:t>Alcohol and drugs may impair judgment and foster impulsivity.  Remember that we can’t do full assessment until the BAL falls below legal limit (~&lt;.08).</a:t>
            </a:r>
          </a:p>
          <a:p>
            <a:pPr eaLnBrk="1" hangingPunct="1"/>
            <a:endParaRPr lang="en-US" dirty="0">
              <a:latin typeface="Times" pitchFamily="18" charset="0"/>
              <a:ea typeface="ＭＳ Ｐゴシック" pitchFamily="34" charset="-128"/>
            </a:endParaRP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Reference:</a:t>
            </a:r>
          </a:p>
          <a:p>
            <a:pPr eaLnBrk="1" hangingPunct="1"/>
            <a:r>
              <a:rPr lang="en-US" dirty="0">
                <a:latin typeface="Times" pitchFamily="18" charset="0"/>
                <a:ea typeface="ＭＳ Ｐゴシック" pitchFamily="34" charset="-128"/>
              </a:rPr>
              <a:t>Busch KA, Fawcett J, Jacobs DG:  Clinical correlates of inpatient suicide.  J </a:t>
            </a:r>
            <a:r>
              <a:rPr lang="en-US" dirty="0" err="1">
                <a:latin typeface="Times" pitchFamily="18" charset="0"/>
                <a:ea typeface="ＭＳ Ｐゴシック" pitchFamily="34" charset="-128"/>
              </a:rPr>
              <a:t>Clin</a:t>
            </a:r>
            <a:r>
              <a:rPr lang="en-US" dirty="0">
                <a:latin typeface="Times" pitchFamily="18" charset="0"/>
                <a:ea typeface="ＭＳ Ｐゴシック" pitchFamily="34" charset="-128"/>
              </a:rPr>
              <a:t> Psychiatry 2003; 64(1):14-19</a:t>
            </a:r>
          </a:p>
        </p:txBody>
      </p:sp>
    </p:spTree>
    <p:extLst>
      <p:ext uri="{BB962C8B-B14F-4D97-AF65-F5344CB8AC3E}">
        <p14:creationId xmlns:p14="http://schemas.microsoft.com/office/powerpoint/2010/main" val="537660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216A963-993A-4252-8F89-8B43B2713754}" type="slidenum">
              <a:rPr lang="en-US" smtClean="0"/>
              <a:pPr/>
              <a:t>21</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a:latin typeface="Times" pitchFamily="18" charset="0"/>
                <a:ea typeface="ＭＳ Ｐゴシック" pitchFamily="34" charset="-128"/>
              </a:rPr>
              <a:t>The above states are associated with a low risk of completed suicide.  Patients who are calm and future-oriented are at a lower risk for suicide.  In addition, patients who are manipulative are at lower risk.  For example, a patient who states, “If you don’t find me a place to live, I just might have to kill myself.”</a:t>
            </a:r>
          </a:p>
          <a:p>
            <a:pPr eaLnBrk="1" hangingPunct="1"/>
            <a:endParaRPr lang="en-US">
              <a:latin typeface="Times" pitchFamily="18" charset="0"/>
              <a:ea typeface="ＭＳ Ｐゴシック" pitchFamily="34" charset="-128"/>
            </a:endParaRPr>
          </a:p>
          <a:p>
            <a:pPr eaLnBrk="1" hangingPunct="1"/>
            <a:r>
              <a:rPr lang="en-US">
                <a:latin typeface="Times" pitchFamily="18" charset="0"/>
                <a:ea typeface="ＭＳ Ｐゴシック" pitchFamily="34" charset="-128"/>
              </a:rPr>
              <a:t>Presenter can add own clinical examples here.</a:t>
            </a:r>
          </a:p>
        </p:txBody>
      </p:sp>
    </p:spTree>
    <p:extLst>
      <p:ext uri="{BB962C8B-B14F-4D97-AF65-F5344CB8AC3E}">
        <p14:creationId xmlns:p14="http://schemas.microsoft.com/office/powerpoint/2010/main" val="3552923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478AC29-597A-4F1F-9289-B03E0D8545A1}" type="slidenum">
              <a:rPr lang="en-US" smtClean="0"/>
              <a:pPr/>
              <a:t>3</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a:latin typeface="Times" pitchFamily="18" charset="0"/>
                <a:ea typeface="ＭＳ Ｐゴシック" pitchFamily="34" charset="-128"/>
              </a:rPr>
              <a:t>Emile Durkeim was a French sociologist and pioneer in the development of modern sociology and anthropology.  Durkheim was the first to classify different types of completed suicides.  He defined suicide as “the termination of an individual’s life resulting directly or indirectly from a positive or negative act of the victim himself which he knows will produce this fatal result.”</a:t>
            </a:r>
          </a:p>
        </p:txBody>
      </p:sp>
    </p:spTree>
    <p:extLst>
      <p:ext uri="{BB962C8B-B14F-4D97-AF65-F5344CB8AC3E}">
        <p14:creationId xmlns:p14="http://schemas.microsoft.com/office/powerpoint/2010/main" val="16098916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917DC62A-8DB5-4B91-B9A5-DC91A5DA2B2F}" type="slidenum">
              <a:rPr lang="en-US" smtClean="0"/>
              <a:pPr/>
              <a:t>22</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a:latin typeface="Times" pitchFamily="18" charset="0"/>
                <a:ea typeface="ＭＳ Ｐゴシック" pitchFamily="34" charset="-128"/>
              </a:rPr>
              <a:t>Substance abuse or dependence are known risk factors for suicide.  Cocaine has a significant impact on mood.  Intoxicated states can be disinhibiting and lead to suicide attempts / completions.  In addition, chronic alcohol and/or drug use are associated with mood disorders.</a:t>
            </a:r>
          </a:p>
        </p:txBody>
      </p:sp>
    </p:spTree>
    <p:extLst>
      <p:ext uri="{BB962C8B-B14F-4D97-AF65-F5344CB8AC3E}">
        <p14:creationId xmlns:p14="http://schemas.microsoft.com/office/powerpoint/2010/main" val="3824977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70418326-0FF8-4255-BD67-6A112A37B38F}" type="slidenum">
              <a:rPr lang="en-US" smtClean="0"/>
              <a:pPr/>
              <a:t>23</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dirty="0">
                <a:latin typeface="Times" pitchFamily="18" charset="0"/>
                <a:ea typeface="ＭＳ Ｐゴシック" pitchFamily="34" charset="-128"/>
              </a:rPr>
              <a:t>Nearly 25%-50% of people who complete suicide are legally intoxicated at the time of their death.  Alcohol and drugs are associated with suicidal ideation, more serious suicide intent, more lethal suicide attempts, and greater number of suicide attempts.  </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Alcohol use preceding suicide is more common in Whites vs. African Americans, at all ages.  However, the rates of alcohol use preceding suicide is different between races and gender.  White males and white females have same rates of alcohol use preceding suicide.  African American males and African American females also have similar rates of alcohol use preceding suicide, however this is lower than in white males and females.  This is different from cocaine which is predominantly male and AA &gt; white.</a:t>
            </a:r>
          </a:p>
          <a:p>
            <a:pPr eaLnBrk="1" hangingPunct="1"/>
            <a:endParaRPr lang="en-US" dirty="0">
              <a:latin typeface="Times" pitchFamily="18" charset="0"/>
              <a:ea typeface="ＭＳ Ｐゴシック" pitchFamily="34" charset="-128"/>
            </a:endParaRPr>
          </a:p>
        </p:txBody>
      </p:sp>
    </p:spTree>
    <p:extLst>
      <p:ext uri="{BB962C8B-B14F-4D97-AF65-F5344CB8AC3E}">
        <p14:creationId xmlns:p14="http://schemas.microsoft.com/office/powerpoint/2010/main" val="28013932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r>
              <a:rPr lang="en-US">
                <a:latin typeface="Times" pitchFamily="18" charset="0"/>
                <a:ea typeface="ＭＳ Ｐゴシック" pitchFamily="34" charset="-128"/>
              </a:rPr>
              <a:t>Medical illness, especially severe or chronic, may be a risk factor for completed suicide.  Medical disorders are associated with as many as 35 – 40% of suicides.  Clinically, does treating the underlying medical condition help?  Maybe, but this is not clear for a lot of medical conditions.  There is uncertainty here.</a:t>
            </a:r>
          </a:p>
        </p:txBody>
      </p:sp>
      <p:sp>
        <p:nvSpPr>
          <p:cNvPr id="81924" name="Slide Number Placeholder 3"/>
          <p:cNvSpPr>
            <a:spLocks noGrp="1"/>
          </p:cNvSpPr>
          <p:nvPr>
            <p:ph type="sldNum" sz="quarter" idx="5"/>
          </p:nvPr>
        </p:nvSpPr>
        <p:spPr>
          <a:noFill/>
        </p:spPr>
        <p:txBody>
          <a:bodyPr/>
          <a:lstStyle/>
          <a:p>
            <a:fld id="{8D9CB400-3A99-4473-9306-321B440E243B}" type="slidenum">
              <a:rPr lang="en-US" smtClean="0"/>
              <a:pPr/>
              <a:t>24</a:t>
            </a:fld>
            <a:endParaRPr lang="en-US"/>
          </a:p>
        </p:txBody>
      </p:sp>
    </p:spTree>
    <p:extLst>
      <p:ext uri="{BB962C8B-B14F-4D97-AF65-F5344CB8AC3E}">
        <p14:creationId xmlns:p14="http://schemas.microsoft.com/office/powerpoint/2010/main" val="15354274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2ED20A2C-F553-494B-B10A-F2A35CFA8B45}" type="slidenum">
              <a:rPr lang="en-US" smtClean="0"/>
              <a:pPr/>
              <a:t>26</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a:latin typeface="Times" pitchFamily="18" charset="0"/>
                <a:ea typeface="ＭＳ Ｐゴシック" pitchFamily="34" charset="-128"/>
              </a:rPr>
              <a:t>These social risk factors are all potentially modifiable, but not necessarily by us a treatment providers.  The main one that we can potentially modify is access to high lethality means.</a:t>
            </a:r>
          </a:p>
          <a:p>
            <a:pPr eaLnBrk="1" hangingPunct="1"/>
            <a:endParaRPr lang="en-US">
              <a:latin typeface="Times" pitchFamily="18" charset="0"/>
              <a:ea typeface="ＭＳ Ｐゴシック" pitchFamily="34" charset="-128"/>
            </a:endParaRPr>
          </a:p>
          <a:p>
            <a:pPr eaLnBrk="1" hangingPunct="1"/>
            <a:r>
              <a:rPr lang="en-US">
                <a:latin typeface="Times" pitchFamily="18" charset="0"/>
                <a:ea typeface="ＭＳ Ｐゴシック" pitchFamily="34" charset="-128"/>
              </a:rPr>
              <a:t>Marital status: Single (never married) are at greatest risk</a:t>
            </a:r>
          </a:p>
          <a:p>
            <a:pPr eaLnBrk="1" hangingPunct="1"/>
            <a:r>
              <a:rPr lang="en-US">
                <a:latin typeface="Times" pitchFamily="18" charset="0"/>
                <a:ea typeface="ＭＳ Ｐゴシック" pitchFamily="34" charset="-128"/>
              </a:rPr>
              <a:t>Single &gt; widowed, separated, divorced &gt; married</a:t>
            </a:r>
          </a:p>
        </p:txBody>
      </p:sp>
    </p:spTree>
    <p:extLst>
      <p:ext uri="{BB962C8B-B14F-4D97-AF65-F5344CB8AC3E}">
        <p14:creationId xmlns:p14="http://schemas.microsoft.com/office/powerpoint/2010/main" val="13721408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397ACAC4-99EB-43F2-91C5-7F5127742FF3}" type="slidenum">
              <a:rPr lang="en-US" smtClean="0"/>
              <a:pPr/>
              <a:t>27</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a:latin typeface="Times" pitchFamily="18" charset="0"/>
                <a:ea typeface="ＭＳ Ｐゴシック" pitchFamily="34" charset="-128"/>
              </a:rPr>
              <a:t>Large scale economic factors impact suicide rates.  Employment status, single parent households, housing availability, and availability of psychiatric resources all impact the suicide rates.</a:t>
            </a:r>
          </a:p>
          <a:p>
            <a:pPr eaLnBrk="1" hangingPunct="1"/>
            <a:endParaRPr lang="en-US">
              <a:latin typeface="Times" pitchFamily="18" charset="0"/>
              <a:ea typeface="ＭＳ Ｐゴシック" pitchFamily="34" charset="-128"/>
            </a:endParaRPr>
          </a:p>
          <a:p>
            <a:pPr eaLnBrk="1" hangingPunct="1"/>
            <a:r>
              <a:rPr lang="en-US">
                <a:latin typeface="Times" pitchFamily="18" charset="0"/>
                <a:ea typeface="ＭＳ Ｐゴシック" pitchFamily="34" charset="-128"/>
              </a:rPr>
              <a:t>What is the relationship between socioeconomic status and treatment response to antidepressants??   In general, lower SES is associated with worse antidepressant response.  In addition, lower SES is a risk factor in general, particularly in white elderly males.  Paradoxically, increasing SES seems to be a risk factor for AA teens.</a:t>
            </a:r>
          </a:p>
          <a:p>
            <a:pPr eaLnBrk="1" hangingPunct="1"/>
            <a:endParaRPr lang="en-US">
              <a:latin typeface="Times" pitchFamily="18" charset="0"/>
              <a:ea typeface="ＭＳ Ｐゴシック" pitchFamily="34" charset="-128"/>
            </a:endParaRPr>
          </a:p>
        </p:txBody>
      </p:sp>
    </p:spTree>
    <p:extLst>
      <p:ext uri="{BB962C8B-B14F-4D97-AF65-F5344CB8AC3E}">
        <p14:creationId xmlns:p14="http://schemas.microsoft.com/office/powerpoint/2010/main" val="38687671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r>
              <a:rPr lang="en-US">
                <a:latin typeface="Times" pitchFamily="18" charset="0"/>
                <a:ea typeface="ＭＳ Ｐゴシック" pitchFamily="34" charset="-128"/>
              </a:rPr>
              <a:t>These are non-modifiable risk factors that have been found to have an important impact on risk for suicide.  As many as 7 – 14% of persons who attempt suicide have a family history of suicide.  This increased risk may be mediated through a shared genetic predisposition for suicide, psychiatric disorders, impulsive behavior, or through modeling and imitation in a family environment.  A chaotic early family environment (i.e. early parental death or separation, emotional, physical, or sexual abuse, and frequent moves) may also increase the risk for suicide.</a:t>
            </a:r>
          </a:p>
        </p:txBody>
      </p:sp>
      <p:sp>
        <p:nvSpPr>
          <p:cNvPr id="86020" name="Slide Number Placeholder 3"/>
          <p:cNvSpPr>
            <a:spLocks noGrp="1"/>
          </p:cNvSpPr>
          <p:nvPr>
            <p:ph type="sldNum" sz="quarter" idx="5"/>
          </p:nvPr>
        </p:nvSpPr>
        <p:spPr>
          <a:noFill/>
        </p:spPr>
        <p:txBody>
          <a:bodyPr/>
          <a:lstStyle/>
          <a:p>
            <a:fld id="{1A3AB88E-EA5F-435F-93B0-099F07C1E1B7}" type="slidenum">
              <a:rPr lang="en-US" smtClean="0"/>
              <a:pPr/>
              <a:t>28</a:t>
            </a:fld>
            <a:endParaRPr lang="en-US"/>
          </a:p>
        </p:txBody>
      </p:sp>
    </p:spTree>
    <p:extLst>
      <p:ext uri="{BB962C8B-B14F-4D97-AF65-F5344CB8AC3E}">
        <p14:creationId xmlns:p14="http://schemas.microsoft.com/office/powerpoint/2010/main" val="24597164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r>
              <a:rPr lang="en-US">
                <a:latin typeface="Times" pitchFamily="18" charset="0"/>
                <a:ea typeface="ＭＳ Ｐゴシック" pitchFamily="34" charset="-128"/>
              </a:rPr>
              <a:t>Past suicide attempts are a risk factor for completed suicide.  20 – 60% of successful suicides have been tried before.  Those who have made previous attempts are more likely to succeed.</a:t>
            </a:r>
          </a:p>
          <a:p>
            <a:r>
              <a:rPr lang="en-US">
                <a:latin typeface="Times" pitchFamily="18" charset="0"/>
                <a:ea typeface="ＭＳ Ｐゴシック" pitchFamily="34" charset="-128"/>
              </a:rPr>
              <a:t>2</a:t>
            </a:r>
            <a:r>
              <a:rPr lang="en-US" baseline="30000">
                <a:latin typeface="Times" pitchFamily="18" charset="0"/>
                <a:ea typeface="ＭＳ Ｐゴシック" pitchFamily="34" charset="-128"/>
              </a:rPr>
              <a:t>nd</a:t>
            </a:r>
            <a:r>
              <a:rPr lang="en-US">
                <a:latin typeface="Times" pitchFamily="18" charset="0"/>
                <a:ea typeface="ＭＳ Ｐゴシック" pitchFamily="34" charset="-128"/>
              </a:rPr>
              <a:t> attempts commonly occur within 3 months of the 1</a:t>
            </a:r>
            <a:r>
              <a:rPr lang="en-US" baseline="30000">
                <a:latin typeface="Times" pitchFamily="18" charset="0"/>
                <a:ea typeface="ＭＳ Ｐゴシック" pitchFamily="34" charset="-128"/>
              </a:rPr>
              <a:t>st</a:t>
            </a:r>
            <a:r>
              <a:rPr lang="en-US">
                <a:latin typeface="Times" pitchFamily="18" charset="0"/>
                <a:ea typeface="ＭＳ Ｐゴシック" pitchFamily="34" charset="-128"/>
              </a:rPr>
              <a:t> attempt.</a:t>
            </a:r>
          </a:p>
        </p:txBody>
      </p:sp>
      <p:sp>
        <p:nvSpPr>
          <p:cNvPr id="87044" name="Slide Number Placeholder 3"/>
          <p:cNvSpPr>
            <a:spLocks noGrp="1"/>
          </p:cNvSpPr>
          <p:nvPr>
            <p:ph type="sldNum" sz="quarter" idx="5"/>
          </p:nvPr>
        </p:nvSpPr>
        <p:spPr>
          <a:noFill/>
        </p:spPr>
        <p:txBody>
          <a:bodyPr/>
          <a:lstStyle/>
          <a:p>
            <a:fld id="{D0F60DC7-2452-49CC-A19D-C36147418582}" type="slidenum">
              <a:rPr lang="en-US" smtClean="0"/>
              <a:pPr/>
              <a:t>29</a:t>
            </a:fld>
            <a:endParaRPr lang="en-US"/>
          </a:p>
        </p:txBody>
      </p:sp>
    </p:spTree>
    <p:extLst>
      <p:ext uri="{BB962C8B-B14F-4D97-AF65-F5344CB8AC3E}">
        <p14:creationId xmlns:p14="http://schemas.microsoft.com/office/powerpoint/2010/main" val="20971871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F4333C7E-EC47-46B7-AE7B-95B1710A284D}" type="slidenum">
              <a:rPr lang="en-US" smtClean="0"/>
              <a:pPr/>
              <a:t>30</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r>
              <a:rPr lang="en-US">
                <a:latin typeface="Times" pitchFamily="18" charset="0"/>
                <a:ea typeface="ＭＳ Ｐゴシック" pitchFamily="34" charset="-128"/>
              </a:rPr>
              <a:t>A history of suicide attempts is a non-modifiable risk factor for suicide and identifies a chronic high risk group.   Approximately 10% of patients who make a medically serious suicide attempt ultimately die.  Males are at higher risk.  It is unclear who goes on to complete suicide vs. who does not.  The impact of treatment is also unclear.</a:t>
            </a:r>
          </a:p>
        </p:txBody>
      </p:sp>
    </p:spTree>
    <p:extLst>
      <p:ext uri="{BB962C8B-B14F-4D97-AF65-F5344CB8AC3E}">
        <p14:creationId xmlns:p14="http://schemas.microsoft.com/office/powerpoint/2010/main" val="30645166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r>
              <a:rPr lang="en-US">
                <a:latin typeface="Times" pitchFamily="18" charset="0"/>
                <a:ea typeface="ＭＳ Ｐゴシック" pitchFamily="34" charset="-128"/>
              </a:rPr>
              <a:t>Admission to a medical inpatient unit is also a risk factor for suicide.  In addition, a major period of risk for completed suicide is the 2 week period after discharge from a psychiatric facility.  Therefore, the paradox of a psychiatric admission is that while hospitalizing someone may protect them during the inpatient admission, the risk of suicide actually increases in the 2 week period following discharge from a psychiatric unit.</a:t>
            </a:r>
          </a:p>
        </p:txBody>
      </p:sp>
      <p:sp>
        <p:nvSpPr>
          <p:cNvPr id="89092" name="Slide Number Placeholder 3"/>
          <p:cNvSpPr>
            <a:spLocks noGrp="1"/>
          </p:cNvSpPr>
          <p:nvPr>
            <p:ph type="sldNum" sz="quarter" idx="5"/>
          </p:nvPr>
        </p:nvSpPr>
        <p:spPr>
          <a:noFill/>
        </p:spPr>
        <p:txBody>
          <a:bodyPr/>
          <a:lstStyle/>
          <a:p>
            <a:fld id="{7DC6140A-8075-4D66-B423-44648CC7FF52}" type="slidenum">
              <a:rPr lang="en-US" smtClean="0"/>
              <a:pPr/>
              <a:t>31</a:t>
            </a:fld>
            <a:endParaRPr lang="en-US"/>
          </a:p>
        </p:txBody>
      </p:sp>
    </p:spTree>
    <p:extLst>
      <p:ext uri="{BB962C8B-B14F-4D97-AF65-F5344CB8AC3E}">
        <p14:creationId xmlns:p14="http://schemas.microsoft.com/office/powerpoint/2010/main" val="32454594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latin typeface="Times" pitchFamily="18" charset="0"/>
                <a:ea typeface="ＭＳ Ｐゴシック" pitchFamily="34" charset="-128"/>
              </a:rPr>
              <a:t>We have talked a lot about risk factors for suicide.  Now let’s discuss some protective factors.  Most of these are not modifiable by treatment by mental health providers.</a:t>
            </a:r>
          </a:p>
          <a:p>
            <a:endParaRPr lang="en-US" dirty="0">
              <a:latin typeface="Times" pitchFamily="18" charset="0"/>
              <a:ea typeface="ＭＳ Ｐゴシック" pitchFamily="34" charset="-128"/>
            </a:endParaRPr>
          </a:p>
          <a:p>
            <a:pPr eaLnBrk="1" hangingPunct="1">
              <a:lnSpc>
                <a:spcPct val="90000"/>
              </a:lnSpc>
            </a:pPr>
            <a:r>
              <a:rPr lang="en-US" dirty="0">
                <a:latin typeface="Times" pitchFamily="18" charset="0"/>
                <a:ea typeface="ＭＳ Ｐゴシック" pitchFamily="34" charset="-128"/>
              </a:rPr>
              <a:t>There may be cultural differences.  For example, African American females have lower rates of suicide despite possible less access to “adequate” psychiatric treatment (higher unmet need) and a much larger psychosocial burden (poverty, underemployment, higher rates of single parent households).  This may in part be due to cultural differences, such as orthodox religious beliefs, family cohesion (help from friends and family), and a belief that suicide is not acceptable</a:t>
            </a:r>
          </a:p>
          <a:p>
            <a:endParaRPr lang="en-US" dirty="0">
              <a:latin typeface="Times" pitchFamily="18" charset="0"/>
              <a:ea typeface="ＭＳ Ｐゴシック" pitchFamily="34" charset="-128"/>
            </a:endParaRPr>
          </a:p>
          <a:p>
            <a:endParaRPr lang="en-US" dirty="0">
              <a:latin typeface="Times" pitchFamily="18" charset="0"/>
              <a:ea typeface="ＭＳ Ｐゴシック" pitchFamily="34" charset="-128"/>
            </a:endParaRPr>
          </a:p>
        </p:txBody>
      </p:sp>
      <p:sp>
        <p:nvSpPr>
          <p:cNvPr id="90116" name="Slide Number Placeholder 3"/>
          <p:cNvSpPr>
            <a:spLocks noGrp="1"/>
          </p:cNvSpPr>
          <p:nvPr>
            <p:ph type="sldNum" sz="quarter" idx="5"/>
          </p:nvPr>
        </p:nvSpPr>
        <p:spPr>
          <a:noFill/>
        </p:spPr>
        <p:txBody>
          <a:bodyPr/>
          <a:lstStyle/>
          <a:p>
            <a:fld id="{1AD7EBD4-B40A-4F67-959A-999180A675AB}" type="slidenum">
              <a:rPr lang="en-US" smtClean="0"/>
              <a:pPr/>
              <a:t>32</a:t>
            </a:fld>
            <a:endParaRPr lang="en-US"/>
          </a:p>
        </p:txBody>
      </p:sp>
    </p:spTree>
    <p:extLst>
      <p:ext uri="{BB962C8B-B14F-4D97-AF65-F5344CB8AC3E}">
        <p14:creationId xmlns:p14="http://schemas.microsoft.com/office/powerpoint/2010/main" val="853221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a:lnSpc>
                <a:spcPct val="90000"/>
              </a:lnSpc>
            </a:pPr>
            <a:r>
              <a:rPr lang="en-US" sz="1100" dirty="0">
                <a:latin typeface="Times" pitchFamily="18" charset="0"/>
                <a:ea typeface="ＭＳ Ｐゴシック" pitchFamily="34" charset="-128"/>
              </a:rPr>
              <a:t>There has been an effort in the past several years to establish a nomenclature for </a:t>
            </a:r>
            <a:r>
              <a:rPr lang="en-US" sz="1100" dirty="0" err="1">
                <a:latin typeface="Times" pitchFamily="18" charset="0"/>
                <a:ea typeface="ＭＳ Ｐゴシック" pitchFamily="34" charset="-128"/>
              </a:rPr>
              <a:t>suicidology</a:t>
            </a:r>
            <a:r>
              <a:rPr lang="en-US" sz="1100" dirty="0">
                <a:latin typeface="Times" pitchFamily="18" charset="0"/>
                <a:ea typeface="ＭＳ Ｐゴシック" pitchFamily="34" charset="-128"/>
              </a:rPr>
              <a:t>, with the goal being to facilitate communication and minimize confusion of various terms.  </a:t>
            </a:r>
          </a:p>
          <a:p>
            <a:pPr>
              <a:lnSpc>
                <a:spcPct val="90000"/>
              </a:lnSpc>
            </a:pPr>
            <a:endParaRPr lang="en-US" sz="1100" dirty="0">
              <a:latin typeface="Times" pitchFamily="18" charset="0"/>
              <a:ea typeface="ＭＳ Ｐゴシック" pitchFamily="34" charset="-128"/>
            </a:endParaRPr>
          </a:p>
          <a:p>
            <a:pPr>
              <a:lnSpc>
                <a:spcPct val="90000"/>
              </a:lnSpc>
            </a:pPr>
            <a:r>
              <a:rPr lang="en-US" sz="1100" dirty="0">
                <a:latin typeface="Times" pitchFamily="18" charset="0"/>
                <a:ea typeface="ＭＳ Ｐゴシック" pitchFamily="34" charset="-128"/>
              </a:rPr>
              <a:t>When looking at suicide and suicide-related behaviors, an important distinction must be made in reference to intent.  The full spectrum of suicide also includes persons whose behavior is clearly suicide-related, but who have no intention of killing themselves.  Such behavior has been referred to as “suicide gesture” or “instrumental suicidal behavior.”</a:t>
            </a:r>
          </a:p>
          <a:p>
            <a:pPr>
              <a:lnSpc>
                <a:spcPct val="90000"/>
              </a:lnSpc>
            </a:pPr>
            <a:endParaRPr lang="en-US" sz="1100" dirty="0">
              <a:latin typeface="Times" pitchFamily="18" charset="0"/>
              <a:ea typeface="ＭＳ Ｐゴシック" pitchFamily="34" charset="-128"/>
            </a:endParaRPr>
          </a:p>
          <a:p>
            <a:pPr>
              <a:lnSpc>
                <a:spcPct val="90000"/>
              </a:lnSpc>
            </a:pPr>
            <a:r>
              <a:rPr lang="en-US" sz="1100" dirty="0">
                <a:latin typeface="Times" pitchFamily="18" charset="0"/>
                <a:ea typeface="ＭＳ Ｐゴシック" pitchFamily="34" charset="-128"/>
              </a:rPr>
              <a:t>Intent to die specifically refers to the intention to take one’s own life. If there is any level of intent, then this should be considered suicide.  For example, if a patient had some slight suicidal intent prior to completion, this would be ruled a suicide.  However, if the person wished to use the appearance of intending to kill self in order to obtain some other end (cry for help, </a:t>
            </a:r>
            <a:r>
              <a:rPr lang="en-US" sz="1100" dirty="0" err="1">
                <a:latin typeface="Times" pitchFamily="18" charset="0"/>
                <a:ea typeface="ＭＳ Ｐゴシック" pitchFamily="34" charset="-128"/>
              </a:rPr>
              <a:t>etc</a:t>
            </a:r>
            <a:r>
              <a:rPr lang="en-US" sz="1100" dirty="0">
                <a:latin typeface="Times" pitchFamily="18" charset="0"/>
                <a:ea typeface="ＭＳ Ｐゴシック" pitchFamily="34" charset="-128"/>
              </a:rPr>
              <a:t>) and died, this would be ruled an “accidental” death.</a:t>
            </a:r>
          </a:p>
          <a:p>
            <a:pPr>
              <a:lnSpc>
                <a:spcPct val="90000"/>
              </a:lnSpc>
            </a:pPr>
            <a:endParaRPr lang="en-US" sz="1100" dirty="0">
              <a:latin typeface="Times" pitchFamily="18" charset="0"/>
              <a:ea typeface="ＭＳ Ｐゴシック" pitchFamily="34" charset="-128"/>
            </a:endParaRPr>
          </a:p>
          <a:p>
            <a:pPr>
              <a:lnSpc>
                <a:spcPct val="90000"/>
              </a:lnSpc>
            </a:pPr>
            <a:endParaRPr lang="en-US" sz="1100" dirty="0">
              <a:latin typeface="Times" pitchFamily="18" charset="0"/>
              <a:ea typeface="ＭＳ Ｐゴシック" pitchFamily="34" charset="-128"/>
            </a:endParaRPr>
          </a:p>
          <a:p>
            <a:pPr>
              <a:lnSpc>
                <a:spcPct val="90000"/>
              </a:lnSpc>
            </a:pPr>
            <a:r>
              <a:rPr lang="en-US" sz="1100" dirty="0">
                <a:latin typeface="Times" pitchFamily="18" charset="0"/>
                <a:ea typeface="ＭＳ Ｐゴシック" pitchFamily="34" charset="-128"/>
              </a:rPr>
              <a:t>Reference:</a:t>
            </a:r>
          </a:p>
          <a:p>
            <a:pPr>
              <a:lnSpc>
                <a:spcPct val="90000"/>
              </a:lnSpc>
            </a:pPr>
            <a:r>
              <a:rPr lang="en-US" sz="1100" dirty="0">
                <a:latin typeface="Times" pitchFamily="18" charset="0"/>
                <a:ea typeface="ＭＳ Ｐゴシック" pitchFamily="34" charset="-128"/>
              </a:rPr>
              <a:t>O’Carroll PW, Berman AL, Maris DW, et al: Beyond the Tower of Babel: a nomenclature for </a:t>
            </a:r>
            <a:r>
              <a:rPr lang="en-US" sz="1100" dirty="0" err="1">
                <a:latin typeface="Times" pitchFamily="18" charset="0"/>
                <a:ea typeface="ＭＳ Ｐゴシック" pitchFamily="34" charset="-128"/>
              </a:rPr>
              <a:t>suicidology</a:t>
            </a:r>
            <a:r>
              <a:rPr lang="en-US" sz="1100" dirty="0">
                <a:latin typeface="Times" pitchFamily="18" charset="0"/>
                <a:ea typeface="ＭＳ Ｐゴシック" pitchFamily="34" charset="-128"/>
              </a:rPr>
              <a:t>.  Suicide &amp; Life Threatening Behavior 1996; 26 (3): 237-252</a:t>
            </a:r>
          </a:p>
        </p:txBody>
      </p:sp>
      <p:sp>
        <p:nvSpPr>
          <p:cNvPr id="61444" name="Slide Number Placeholder 3"/>
          <p:cNvSpPr>
            <a:spLocks noGrp="1"/>
          </p:cNvSpPr>
          <p:nvPr>
            <p:ph type="sldNum" sz="quarter" idx="5"/>
          </p:nvPr>
        </p:nvSpPr>
        <p:spPr>
          <a:noFill/>
        </p:spPr>
        <p:txBody>
          <a:bodyPr/>
          <a:lstStyle/>
          <a:p>
            <a:fld id="{98113580-CF05-48D8-9A2F-914C16E6926E}" type="slidenum">
              <a:rPr lang="en-US" smtClean="0"/>
              <a:pPr/>
              <a:t>4</a:t>
            </a:fld>
            <a:endParaRPr lang="en-US"/>
          </a:p>
        </p:txBody>
      </p:sp>
    </p:spTree>
    <p:extLst>
      <p:ext uri="{BB962C8B-B14F-4D97-AF65-F5344CB8AC3E}">
        <p14:creationId xmlns:p14="http://schemas.microsoft.com/office/powerpoint/2010/main" val="2476720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a:latin typeface="Times" pitchFamily="18" charset="0"/>
              <a:ea typeface="ＭＳ Ｐゴシック" pitchFamily="34" charset="-128"/>
            </a:endParaRPr>
          </a:p>
        </p:txBody>
      </p:sp>
      <p:sp>
        <p:nvSpPr>
          <p:cNvPr id="92164" name="Slide Number Placeholder 3"/>
          <p:cNvSpPr>
            <a:spLocks noGrp="1"/>
          </p:cNvSpPr>
          <p:nvPr>
            <p:ph type="sldNum" sz="quarter" idx="5"/>
          </p:nvPr>
        </p:nvSpPr>
        <p:spPr>
          <a:noFill/>
        </p:spPr>
        <p:txBody>
          <a:bodyPr/>
          <a:lstStyle/>
          <a:p>
            <a:fld id="{62343D65-763B-4AF9-9602-4A3E5036A34A}" type="slidenum">
              <a:rPr lang="en-US" smtClean="0"/>
              <a:pPr/>
              <a:t>34</a:t>
            </a:fld>
            <a:endParaRPr lang="en-US"/>
          </a:p>
        </p:txBody>
      </p:sp>
    </p:spTree>
    <p:extLst>
      <p:ext uri="{BB962C8B-B14F-4D97-AF65-F5344CB8AC3E}">
        <p14:creationId xmlns:p14="http://schemas.microsoft.com/office/powerpoint/2010/main" val="17863020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xfrm>
            <a:off x="914400" y="4343400"/>
            <a:ext cx="5029200" cy="4572000"/>
          </a:xfrm>
          <a:noFill/>
          <a:ln/>
        </p:spPr>
        <p:txBody>
          <a:bodyPr/>
          <a:lstStyle/>
          <a:p>
            <a:r>
              <a:rPr lang="en-US" sz="1100" dirty="0">
                <a:latin typeface="Times" pitchFamily="18" charset="0"/>
                <a:ea typeface="ＭＳ Ｐゴシック" pitchFamily="34" charset="-128"/>
              </a:rPr>
              <a:t>Discussion Points:</a:t>
            </a:r>
          </a:p>
          <a:p>
            <a:r>
              <a:rPr lang="en-US" sz="1100" u="sng" dirty="0">
                <a:latin typeface="Times" pitchFamily="18" charset="0"/>
                <a:ea typeface="ＭＳ Ｐゴシック" pitchFamily="34" charset="-128"/>
              </a:rPr>
              <a:t>Risk factors </a:t>
            </a:r>
            <a:r>
              <a:rPr lang="en-US" sz="1100" dirty="0">
                <a:latin typeface="Times" pitchFamily="18" charset="0"/>
                <a:ea typeface="ＭＳ Ｐゴシック" pitchFamily="34" charset="-128"/>
              </a:rPr>
              <a:t>(not all-inclusive):</a:t>
            </a:r>
          </a:p>
          <a:p>
            <a:r>
              <a:rPr lang="en-US" sz="1100" dirty="0">
                <a:latin typeface="Times" pitchFamily="18" charset="0"/>
                <a:ea typeface="ＭＳ Ｐゴシック" pitchFamily="34" charset="-128"/>
              </a:rPr>
              <a:t>Modifiable – divorced, homeless, unemployed, financial difficulties, cocaine use, </a:t>
            </a:r>
          </a:p>
          <a:p>
            <a:r>
              <a:rPr lang="en-US" sz="1100" dirty="0">
                <a:latin typeface="Times" pitchFamily="18" charset="0"/>
                <a:ea typeface="ＭＳ Ｐゴシック" pitchFamily="34" charset="-128"/>
              </a:rPr>
              <a:t>Modifiable by </a:t>
            </a:r>
            <a:r>
              <a:rPr lang="en-US" sz="1100" dirty="0" err="1">
                <a:latin typeface="Times" pitchFamily="18" charset="0"/>
                <a:ea typeface="ＭＳ Ｐゴシック" pitchFamily="34" charset="-128"/>
              </a:rPr>
              <a:t>tx</a:t>
            </a:r>
            <a:r>
              <a:rPr lang="en-US" sz="1100" dirty="0">
                <a:latin typeface="Times" pitchFamily="18" charset="0"/>
                <a:ea typeface="ＭＳ Ｐゴシック" pitchFamily="34" charset="-128"/>
              </a:rPr>
              <a:t> – acute distress state</a:t>
            </a:r>
          </a:p>
          <a:p>
            <a:r>
              <a:rPr lang="en-US" sz="1100" dirty="0">
                <a:latin typeface="Times" pitchFamily="18" charset="0"/>
                <a:ea typeface="ＭＳ Ｐゴシック" pitchFamily="34" charset="-128"/>
              </a:rPr>
              <a:t>Non-modifiable – HIV/AIDS, CHF </a:t>
            </a:r>
          </a:p>
          <a:p>
            <a:endParaRPr lang="en-US" sz="1100" dirty="0">
              <a:latin typeface="Times" pitchFamily="18" charset="0"/>
              <a:ea typeface="ＭＳ Ｐゴシック" pitchFamily="34" charset="-128"/>
            </a:endParaRPr>
          </a:p>
          <a:p>
            <a:r>
              <a:rPr lang="en-US" sz="1100" u="sng" dirty="0">
                <a:latin typeface="Times" pitchFamily="18" charset="0"/>
                <a:ea typeface="ＭＳ Ｐゴシック" pitchFamily="34" charset="-128"/>
              </a:rPr>
              <a:t>Protective factors:</a:t>
            </a:r>
          </a:p>
          <a:p>
            <a:r>
              <a:rPr lang="en-US" sz="1100" dirty="0">
                <a:latin typeface="Times" pitchFamily="18" charset="0"/>
                <a:ea typeface="ＭＳ Ｐゴシック" pitchFamily="34" charset="-128"/>
              </a:rPr>
              <a:t>Modifiable – restricted access to lethal means</a:t>
            </a:r>
          </a:p>
          <a:p>
            <a:r>
              <a:rPr lang="en-US" sz="1100" dirty="0">
                <a:latin typeface="Times" pitchFamily="18" charset="0"/>
                <a:ea typeface="ＭＳ Ｐゴシック" pitchFamily="34" charset="-128"/>
              </a:rPr>
              <a:t>Modifiable by treatment –improve coping skills</a:t>
            </a:r>
          </a:p>
          <a:p>
            <a:r>
              <a:rPr lang="en-US" sz="1100" dirty="0">
                <a:latin typeface="Times" pitchFamily="18" charset="0"/>
                <a:ea typeface="ＭＳ Ｐゴシック" pitchFamily="34" charset="-128"/>
              </a:rPr>
              <a:t>Non-modifiable –age</a:t>
            </a:r>
          </a:p>
          <a:p>
            <a:endParaRPr lang="en-US" sz="1100" dirty="0">
              <a:latin typeface="Times" pitchFamily="18" charset="0"/>
              <a:ea typeface="ＭＳ Ｐゴシック" pitchFamily="34" charset="-128"/>
            </a:endParaRPr>
          </a:p>
          <a:p>
            <a:r>
              <a:rPr lang="en-US" sz="1100" dirty="0">
                <a:latin typeface="Times" pitchFamily="18" charset="0"/>
                <a:ea typeface="ＭＳ Ｐゴシック" pitchFamily="34" charset="-128"/>
              </a:rPr>
              <a:t>Observable low risk state – sleepy, asking for multiple portions, “gamey”</a:t>
            </a:r>
          </a:p>
          <a:p>
            <a:r>
              <a:rPr lang="en-US" sz="1100" dirty="0">
                <a:latin typeface="Times" pitchFamily="18" charset="0"/>
                <a:ea typeface="ＭＳ Ｐゴシック" pitchFamily="34" charset="-128"/>
              </a:rPr>
              <a:t>Precautions while hospitalized – 1:1 sitter</a:t>
            </a:r>
          </a:p>
          <a:p>
            <a:r>
              <a:rPr lang="en-US" sz="1100" dirty="0">
                <a:latin typeface="Times" pitchFamily="18" charset="0"/>
                <a:ea typeface="ＭＳ Ｐゴシック" pitchFamily="34" charset="-128"/>
              </a:rPr>
              <a:t>Disposition – audience discussion</a:t>
            </a:r>
          </a:p>
          <a:p>
            <a:endParaRPr lang="en-US" sz="1100" dirty="0">
              <a:latin typeface="Times" pitchFamily="18" charset="0"/>
              <a:ea typeface="ＭＳ Ｐゴシック" pitchFamily="34" charset="-128"/>
            </a:endParaRPr>
          </a:p>
        </p:txBody>
      </p:sp>
      <p:sp>
        <p:nvSpPr>
          <p:cNvPr id="93188" name="Slide Number Placeholder 3"/>
          <p:cNvSpPr>
            <a:spLocks noGrp="1"/>
          </p:cNvSpPr>
          <p:nvPr>
            <p:ph type="sldNum" sz="quarter" idx="5"/>
          </p:nvPr>
        </p:nvSpPr>
        <p:spPr>
          <a:noFill/>
        </p:spPr>
        <p:txBody>
          <a:bodyPr/>
          <a:lstStyle/>
          <a:p>
            <a:fld id="{F957FE79-27A7-4686-B9A6-CDA3520FE11B}" type="slidenum">
              <a:rPr lang="en-US" smtClean="0"/>
              <a:pPr/>
              <a:t>35</a:t>
            </a:fld>
            <a:endParaRPr lang="en-US"/>
          </a:p>
        </p:txBody>
      </p:sp>
    </p:spTree>
    <p:extLst>
      <p:ext uri="{BB962C8B-B14F-4D97-AF65-F5344CB8AC3E}">
        <p14:creationId xmlns:p14="http://schemas.microsoft.com/office/powerpoint/2010/main" val="4391106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933496B0-9064-4CCB-A893-50E1D9A6ABE7}" type="slidenum">
              <a:rPr lang="en-US" smtClean="0"/>
              <a:pPr/>
              <a:t>36</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r>
              <a:rPr lang="en-US">
                <a:latin typeface="Times" pitchFamily="18" charset="0"/>
                <a:ea typeface="ＭＳ Ｐゴシック" pitchFamily="34" charset="-128"/>
              </a:rPr>
              <a:t>What distinguishes those who commit suicide from those who do not?  And, how do we deal with it?</a:t>
            </a:r>
          </a:p>
          <a:p>
            <a:pPr eaLnBrk="1" hangingPunct="1"/>
            <a:endParaRPr lang="en-US">
              <a:latin typeface="Times" pitchFamily="18" charset="0"/>
              <a:ea typeface="ＭＳ Ｐゴシック" pitchFamily="34" charset="-128"/>
            </a:endParaRPr>
          </a:p>
          <a:p>
            <a:pPr eaLnBrk="1" hangingPunct="1"/>
            <a:r>
              <a:rPr lang="en-US">
                <a:latin typeface="Times" pitchFamily="18" charset="0"/>
                <a:ea typeface="ＭＳ Ｐゴシック" pitchFamily="34" charset="-128"/>
              </a:rPr>
              <a:t>Given our limited ability to predict suicide in individuals despite being able to identify risk factors and risk states (rare outcome) as clinicians, we need a method of documenting our identification of risk and protective factors and our clinical decision making and treatment interventions for each case.</a:t>
            </a:r>
          </a:p>
          <a:p>
            <a:pPr eaLnBrk="1" hangingPunct="1"/>
            <a:endParaRPr lang="en-US">
              <a:latin typeface="Times" pitchFamily="18" charset="0"/>
              <a:ea typeface="ＭＳ Ｐゴシック" pitchFamily="34" charset="-128"/>
            </a:endParaRPr>
          </a:p>
          <a:p>
            <a:pPr eaLnBrk="1" hangingPunct="1"/>
            <a:r>
              <a:rPr lang="en-US">
                <a:latin typeface="Times" pitchFamily="18" charset="0"/>
                <a:ea typeface="ＭＳ Ｐゴシック" pitchFamily="34" charset="-128"/>
              </a:rPr>
              <a:t>This slide can be used to transition from talking about various risk and protective factors in the clinical sense to talking about documenting risk assessment as a process.  Because we cannot really predict who will commit suicide, we need method to document assessment and decision making and how we can mitigate risk.</a:t>
            </a:r>
          </a:p>
        </p:txBody>
      </p:sp>
    </p:spTree>
    <p:extLst>
      <p:ext uri="{BB962C8B-B14F-4D97-AF65-F5344CB8AC3E}">
        <p14:creationId xmlns:p14="http://schemas.microsoft.com/office/powerpoint/2010/main" val="5915952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r>
              <a:rPr lang="en-US" sz="1200" dirty="0">
                <a:latin typeface="Times" charset="0"/>
                <a:ea typeface="ＭＳ Ｐゴシック" charset="-128"/>
              </a:rPr>
              <a:t>The evaluation of suicide risk relies on a detailed clinical examination of the patient who has contemplated, threatened, or attempted suicide.  The circumstances and risk factors of an individual patient should be placed in the context of known risk factors for suicide.  Patients should be approached in a nonjudgmental, supportive, and empathic fashion.  They should be questioned about suicidal ideation and intent in an open and direct manner.  The clinician should elicit details such as when, where, how an attempt would be made, potential means, etc.  </a:t>
            </a:r>
          </a:p>
          <a:p>
            <a:endParaRPr lang="en-US" sz="1200" dirty="0">
              <a:latin typeface="Times" charset="0"/>
              <a:ea typeface="ＭＳ Ｐゴシック" charset="-128"/>
            </a:endParaRPr>
          </a:p>
          <a:p>
            <a:r>
              <a:rPr lang="en-US" sz="1200" dirty="0">
                <a:latin typeface="Times" charset="0"/>
                <a:ea typeface="ＭＳ Ｐゴシック" charset="-128"/>
              </a:rPr>
              <a:t>A thorough history should be completed to evaluate the presence of significant risk factors, including the presence of MDD, drug or alcohol abuse, psychotic disorders, personality disorders, and anxiety disorders.  A careful mental status exam can help detect psychiatric difficulties as well as cognitive status.</a:t>
            </a:r>
          </a:p>
          <a:p>
            <a:endParaRPr lang="en-US" sz="1200" dirty="0">
              <a:latin typeface="Times" charset="0"/>
              <a:ea typeface="ＭＳ Ｐゴシック" charset="-128"/>
            </a:endParaRPr>
          </a:p>
          <a:p>
            <a:r>
              <a:rPr lang="en-US" sz="1200" dirty="0">
                <a:latin typeface="Times" charset="0"/>
                <a:ea typeface="ＭＳ Ｐゴシック" charset="-128"/>
              </a:rPr>
              <a:t>Finally, the clinician should interview family and friends to corroborate gathered information and obtain other pertinent information.</a:t>
            </a:r>
          </a:p>
          <a:p>
            <a:endParaRPr lang="en-US" sz="1200" dirty="0">
              <a:latin typeface="Times" charset="0"/>
              <a:ea typeface="ＭＳ Ｐゴシック" charset="-128"/>
            </a:endParaRPr>
          </a:p>
          <a:p>
            <a:r>
              <a:rPr lang="en-US" sz="1200" dirty="0">
                <a:latin typeface="Times" charset="0"/>
                <a:ea typeface="ＭＳ Ｐゴシック" charset="-128"/>
              </a:rPr>
              <a:t>Reference:</a:t>
            </a:r>
          </a:p>
          <a:p>
            <a:r>
              <a:rPr lang="en-US" sz="1200" dirty="0">
                <a:latin typeface="Times" charset="0"/>
                <a:ea typeface="ＭＳ Ｐゴシック" charset="-128"/>
              </a:rPr>
              <a:t>Stern TA, Perlis RH, </a:t>
            </a:r>
            <a:r>
              <a:rPr lang="en-US" sz="1200" dirty="0" err="1">
                <a:latin typeface="Times" charset="0"/>
                <a:ea typeface="ＭＳ Ｐゴシック" charset="-128"/>
              </a:rPr>
              <a:t>Lagomasino</a:t>
            </a:r>
            <a:r>
              <a:rPr lang="en-US" sz="1200" dirty="0">
                <a:latin typeface="Times" charset="0"/>
                <a:ea typeface="ＭＳ Ｐゴシック" charset="-128"/>
              </a:rPr>
              <a:t> IT:  Suicidal patients, in Massachusetts General Hospital Handbook of General Hospital Psychiatry, fifth edition.  Edited by Stern TA, </a:t>
            </a:r>
            <a:r>
              <a:rPr lang="en-US" sz="1200" dirty="0" err="1">
                <a:latin typeface="Times" charset="0"/>
                <a:ea typeface="ＭＳ Ｐゴシック" charset="-128"/>
              </a:rPr>
              <a:t>Fricchione</a:t>
            </a:r>
            <a:r>
              <a:rPr lang="en-US" sz="1200" dirty="0">
                <a:latin typeface="Times" charset="0"/>
                <a:ea typeface="ＭＳ Ｐゴシック" charset="-128"/>
              </a:rPr>
              <a:t> GL, </a:t>
            </a:r>
            <a:r>
              <a:rPr lang="en-US" sz="1200" dirty="0" err="1">
                <a:latin typeface="Times" charset="0"/>
                <a:ea typeface="ＭＳ Ｐゴシック" charset="-128"/>
              </a:rPr>
              <a:t>Cassem</a:t>
            </a:r>
            <a:r>
              <a:rPr lang="en-US" sz="1200" dirty="0">
                <a:latin typeface="Times" charset="0"/>
                <a:ea typeface="ＭＳ Ｐゴシック" charset="-128"/>
              </a:rPr>
              <a:t> NH, </a:t>
            </a:r>
            <a:r>
              <a:rPr lang="en-US" sz="1200" dirty="0" err="1">
                <a:latin typeface="Times" charset="0"/>
                <a:ea typeface="ＭＳ Ｐゴシック" charset="-128"/>
              </a:rPr>
              <a:t>Jellinek</a:t>
            </a:r>
            <a:r>
              <a:rPr lang="en-US" sz="1200" dirty="0">
                <a:latin typeface="Times" charset="0"/>
                <a:ea typeface="ＭＳ Ｐゴシック" charset="-128"/>
              </a:rPr>
              <a:t> MS, Rosenbaum JF.  Philadelphia, PA, 2004, pp 93-104</a:t>
            </a:r>
          </a:p>
          <a:p>
            <a:endParaRPr lang="en-US" dirty="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37</a:t>
            </a:fld>
            <a:endParaRPr lang="en-US"/>
          </a:p>
        </p:txBody>
      </p:sp>
    </p:spTree>
    <p:extLst>
      <p:ext uri="{BB962C8B-B14F-4D97-AF65-F5344CB8AC3E}">
        <p14:creationId xmlns:p14="http://schemas.microsoft.com/office/powerpoint/2010/main" val="4704923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a:latin typeface="Times" charset="0"/>
                <a:ea typeface="ＭＳ Ｐゴシック" charset="-128"/>
              </a:rPr>
              <a:t>The management of suicide risk in the medical hospital includes stabilization of medical conditions, protection from self-harm, serial assessments, possible initiation of treatment, and choice of disposition.</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Medical evaluation should be prompt and complete.  Patient safety is essential and should include removal of dangerous objects and may include 1:1 sitter.  Patients who attempt to leave may be detained or restrained until a complete evaluation can be made.  Initiation of treatment should be considered, including psychopharmacology and brief psychotherapy.  </a:t>
            </a: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38</a:t>
            </a:fld>
            <a:endParaRPr lang="en-US"/>
          </a:p>
        </p:txBody>
      </p:sp>
    </p:spTree>
    <p:extLst>
      <p:ext uri="{BB962C8B-B14F-4D97-AF65-F5344CB8AC3E}">
        <p14:creationId xmlns:p14="http://schemas.microsoft.com/office/powerpoint/2010/main" val="8535242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a:latin typeface="Times" charset="0"/>
                <a:ea typeface="ＭＳ Ｐゴシック" charset="-128"/>
              </a:rPr>
              <a:t>Initiation of treatment includes removing or treatment of modifiable risk factors.  This includes providing supportive psychotherapy, communication with the primary team about treatment recommendations, etc.  </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This is a good place for presenter to generate discussion with audience.</a:t>
            </a:r>
          </a:p>
          <a:p>
            <a:endParaRPr lang="en-US" dirty="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39</a:t>
            </a:fld>
            <a:endParaRPr lang="en-US"/>
          </a:p>
        </p:txBody>
      </p:sp>
    </p:spTree>
    <p:extLst>
      <p:ext uri="{BB962C8B-B14F-4D97-AF65-F5344CB8AC3E}">
        <p14:creationId xmlns:p14="http://schemas.microsoft.com/office/powerpoint/2010/main" val="35685808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a:latin typeface="Times" charset="0"/>
                <a:ea typeface="ＭＳ Ｐゴシック" charset="-128"/>
              </a:rPr>
              <a:t>Options for disposition include discharge home with outpatient follow up, treatment on a medical or surgical unit with psychiatric consultation, voluntary admission to an inpatient psychiatric unit, or involuntary admission to an inpatient psychiatric unit.  A patient should be hospitalized for further evaluation and treatment if the clinician feels that the patient is at imminent risk or if they cannot be reasonably certain that the patient is not at imminent risk for suicide.</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This is a good place for presenter to generate discussion with audience.</a:t>
            </a:r>
          </a:p>
          <a:p>
            <a:endParaRPr lang="en-US" dirty="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40</a:t>
            </a:fld>
            <a:endParaRPr lang="en-US"/>
          </a:p>
        </p:txBody>
      </p:sp>
    </p:spTree>
    <p:extLst>
      <p:ext uri="{BB962C8B-B14F-4D97-AF65-F5344CB8AC3E}">
        <p14:creationId xmlns:p14="http://schemas.microsoft.com/office/powerpoint/2010/main" val="22808958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a:latin typeface="Times" charset="0"/>
                <a:ea typeface="ＭＳ Ｐゴシック" charset="-128"/>
              </a:rPr>
              <a:t>In hospital treatment and prevention of suicide include treating agitation, anxiety and depression immediately and aggressively.  Communication important, with both inpatient and outpatient providers to provide a consistent approach and treatment plan for the patients.  Communication with staff is also important to help alleviate concerns and approach the patient in a consistent way.</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If a 1:1 sitter is utilized, the sitters should have some training around behavioral control and training around their job responsibility (i.e. they are sitting with the patient because high suicide risk and should intercede if the patient tries to hurt themselves).</a:t>
            </a:r>
          </a:p>
          <a:p>
            <a:endParaRPr lang="en-US" dirty="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41</a:t>
            </a:fld>
            <a:endParaRPr lang="en-US"/>
          </a:p>
        </p:txBody>
      </p:sp>
    </p:spTree>
    <p:extLst>
      <p:ext uri="{BB962C8B-B14F-4D97-AF65-F5344CB8AC3E}">
        <p14:creationId xmlns:p14="http://schemas.microsoft.com/office/powerpoint/2010/main" val="18831610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r>
              <a:rPr lang="en-US" dirty="0">
                <a:latin typeface="Times" pitchFamily="18" charset="0"/>
                <a:ea typeface="ＭＳ Ｐゴシック" pitchFamily="34" charset="-128"/>
              </a:rPr>
              <a:t>Medications</a:t>
            </a:r>
            <a:r>
              <a:rPr lang="en-US" baseline="0" dirty="0">
                <a:latin typeface="Times" pitchFamily="18" charset="0"/>
                <a:ea typeface="ＭＳ Ｐゴシック" pitchFamily="34" charset="-128"/>
              </a:rPr>
              <a:t> are used mainly to treat underlying mood disorders or acute distress.  There is some evidence that lithium and </a:t>
            </a:r>
            <a:r>
              <a:rPr lang="en-US" baseline="0" dirty="0" err="1">
                <a:latin typeface="Times" pitchFamily="18" charset="0"/>
                <a:ea typeface="ＭＳ Ｐゴシック" pitchFamily="34" charset="-128"/>
              </a:rPr>
              <a:t>clozapine</a:t>
            </a:r>
            <a:r>
              <a:rPr lang="en-US" baseline="0" dirty="0">
                <a:latin typeface="Times" pitchFamily="18" charset="0"/>
                <a:ea typeface="ＭＳ Ｐゴシック" pitchFamily="34" charset="-128"/>
              </a:rPr>
              <a:t> can decrease the risk of suicide.</a:t>
            </a:r>
          </a:p>
          <a:p>
            <a:endParaRPr lang="en-US" baseline="0" dirty="0">
              <a:latin typeface="Times" pitchFamily="18" charset="0"/>
              <a:ea typeface="ＭＳ Ｐゴシック" pitchFamily="34" charset="-128"/>
            </a:endParaRPr>
          </a:p>
          <a:p>
            <a:r>
              <a:rPr lang="en-US" baseline="0" dirty="0">
                <a:latin typeface="Times" pitchFamily="18" charset="0"/>
                <a:ea typeface="ＭＳ Ｐゴシック" pitchFamily="34" charset="-128"/>
              </a:rPr>
              <a:t>There is a black box warning for SSRIs in pediatric populations and ages 18-24, but this warning is controversial with conflicting evidence.</a:t>
            </a: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42</a:t>
            </a:fld>
            <a:endParaRPr lang="en-US"/>
          </a:p>
        </p:txBody>
      </p:sp>
    </p:spTree>
    <p:extLst>
      <p:ext uri="{BB962C8B-B14F-4D97-AF65-F5344CB8AC3E}">
        <p14:creationId xmlns:p14="http://schemas.microsoft.com/office/powerpoint/2010/main" val="41608896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r>
              <a:rPr lang="en-US" dirty="0">
                <a:latin typeface="Times" pitchFamily="18" charset="0"/>
                <a:ea typeface="ＭＳ Ｐゴシック" pitchFamily="34" charset="-128"/>
              </a:rPr>
              <a:t>On a global level, we need to look at what should be in the chart and in the discharge summary if the patients are admitted psychiatrically.</a:t>
            </a:r>
          </a:p>
          <a:p>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We should document the formulation of individual risk and protective factors, our clinical reasoning and decision making. </a:t>
            </a:r>
            <a:r>
              <a:rPr lang="en-US" dirty="0">
                <a:latin typeface="Times" charset="0"/>
                <a:ea typeface="ＭＳ Ｐゴシック" charset="-128"/>
              </a:rPr>
              <a:t>While we cannot modify demographic risk factors, it is important to understand how they impact risk as these will impact our decision making.  Again, the highest risk is in white males.  The lowest risk is in African American females.  </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The lowest suicide risk is in African Americans age 45 and above.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latin typeface="Times" pitchFamily="18" charset="0"/>
              <a:ea typeface="ＭＳ Ｐゴシック" pitchFamily="34"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Times" pitchFamily="18" charset="0"/>
                <a:ea typeface="ＭＳ Ｐゴシック" pitchFamily="34" charset="-128"/>
              </a:rPr>
              <a:t>In addition to documentation of the risk factors, it is also important to document protective factors.  Document protective factors such as gender, family structure or support.  Also document whether there are low risk behaviors, such as good appetite, future-oriented behavior, etc.  Finally, document intent and whether the patient has/had any intent to die.</a:t>
            </a:r>
          </a:p>
          <a:p>
            <a:endParaRPr lang="en-US" dirty="0">
              <a:latin typeface="Times" pitchFamily="18" charset="0"/>
              <a:ea typeface="ＭＳ Ｐゴシック" pitchFamily="34" charset="-128"/>
            </a:endParaRPr>
          </a:p>
          <a:p>
            <a:r>
              <a:rPr lang="en-US" dirty="0">
                <a:latin typeface="Times" pitchFamily="18" charset="0"/>
                <a:ea typeface="ＭＳ Ｐゴシック" pitchFamily="34" charset="-128"/>
              </a:rPr>
              <a:t>In addition, we should document our interventions and follow-up.</a:t>
            </a:r>
          </a:p>
        </p:txBody>
      </p:sp>
      <p:sp>
        <p:nvSpPr>
          <p:cNvPr id="95236" name="Slide Number Placeholder 3"/>
          <p:cNvSpPr>
            <a:spLocks noGrp="1"/>
          </p:cNvSpPr>
          <p:nvPr>
            <p:ph type="sldNum" sz="quarter" idx="5"/>
          </p:nvPr>
        </p:nvSpPr>
        <p:spPr>
          <a:noFill/>
        </p:spPr>
        <p:txBody>
          <a:bodyPr/>
          <a:lstStyle/>
          <a:p>
            <a:fld id="{04D5DCC9-1768-4019-8197-2C9A74969A52}" type="slidenum">
              <a:rPr lang="en-US" smtClean="0"/>
              <a:pPr/>
              <a:t>43</a:t>
            </a:fld>
            <a:endParaRPr lang="en-US"/>
          </a:p>
        </p:txBody>
      </p:sp>
    </p:spTree>
    <p:extLst>
      <p:ext uri="{BB962C8B-B14F-4D97-AF65-F5344CB8AC3E}">
        <p14:creationId xmlns:p14="http://schemas.microsoft.com/office/powerpoint/2010/main" val="2432550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US" sz="1100" dirty="0">
                <a:latin typeface="Times" pitchFamily="18" charset="0"/>
                <a:ea typeface="ＭＳ Ｐゴシック" pitchFamily="34" charset="-128"/>
              </a:rPr>
              <a:t>Here are some additional terms that may be used in describing a suicidal act in which the patients had some intent to kill themselves.  A completed suicide is a death from injury, poisoning, or suffocation where there is evidence that the injury was self-inflicted and that the person intended to kill themselves.  A suicide attempt with injuries is an action resulting in a nonfatal injury, poisoning, or suffocation where there is evidence that the injury was self-inflicted and the person intended at some non-zero level to kill himself/herself.  A suicide attempt is a potentially self-injurious behavior with a nonfatal outcome where there is evidence that the person intended at some non-zero level to kill himself/herself.  A suicide attempt may or may not result in injuries.  A suicidal act is a potentially self-injurious behavior for which there is evidence that the person at some non-zero level to kill himself/herself.  A suicidal act may result in death (completed suicide) , injuries, or no injuries.</a:t>
            </a:r>
          </a:p>
          <a:p>
            <a:endParaRPr lang="en-US" sz="1100" dirty="0">
              <a:latin typeface="Times" pitchFamily="18" charset="0"/>
              <a:ea typeface="ＭＳ Ｐゴシック" pitchFamily="34" charset="-128"/>
            </a:endParaRPr>
          </a:p>
          <a:p>
            <a:r>
              <a:rPr lang="en-US" sz="1100" dirty="0">
                <a:latin typeface="Times" pitchFamily="18" charset="0"/>
                <a:ea typeface="ＭＳ Ｐゴシック" pitchFamily="34" charset="-128"/>
              </a:rPr>
              <a:t> </a:t>
            </a:r>
          </a:p>
          <a:p>
            <a:endParaRPr lang="en-US" sz="1100" dirty="0">
              <a:latin typeface="Times" pitchFamily="18" charset="0"/>
              <a:ea typeface="ＭＳ Ｐゴシック" pitchFamily="34" charset="-128"/>
            </a:endParaRPr>
          </a:p>
          <a:p>
            <a:r>
              <a:rPr lang="en-US" sz="1100" dirty="0">
                <a:latin typeface="Times" pitchFamily="18" charset="0"/>
                <a:ea typeface="ＭＳ Ｐゴシック" pitchFamily="34" charset="-128"/>
              </a:rPr>
              <a:t>Reference:</a:t>
            </a:r>
          </a:p>
          <a:p>
            <a:r>
              <a:rPr lang="en-US" sz="1100" dirty="0">
                <a:latin typeface="Times" pitchFamily="18" charset="0"/>
                <a:ea typeface="ＭＳ Ｐゴシック" pitchFamily="34" charset="-128"/>
              </a:rPr>
              <a:t>O’Carroll PW, Berman AL, Maris DW, et al: Beyond the Tower of Babel: a nomenclature for </a:t>
            </a:r>
            <a:r>
              <a:rPr lang="en-US" sz="1100" dirty="0" err="1">
                <a:latin typeface="Times" pitchFamily="18" charset="0"/>
                <a:ea typeface="ＭＳ Ｐゴシック" pitchFamily="34" charset="-128"/>
              </a:rPr>
              <a:t>suicidology</a:t>
            </a:r>
            <a:r>
              <a:rPr lang="en-US" sz="1100" dirty="0">
                <a:latin typeface="Times" pitchFamily="18" charset="0"/>
                <a:ea typeface="ＭＳ Ｐゴシック" pitchFamily="34" charset="-128"/>
              </a:rPr>
              <a:t>.  Suicide &amp; Life Threatening Behavior 1996; 26 (3): 237-252</a:t>
            </a:r>
          </a:p>
          <a:p>
            <a:endParaRPr lang="en-US" sz="1100" dirty="0">
              <a:latin typeface="Times" pitchFamily="18" charset="0"/>
              <a:ea typeface="ＭＳ Ｐゴシック" pitchFamily="34" charset="-128"/>
            </a:endParaRPr>
          </a:p>
          <a:p>
            <a:endParaRPr lang="en-US" sz="1100" dirty="0">
              <a:latin typeface="Times" pitchFamily="18" charset="0"/>
              <a:ea typeface="ＭＳ Ｐゴシック" pitchFamily="34" charset="-128"/>
            </a:endParaRPr>
          </a:p>
        </p:txBody>
      </p:sp>
      <p:sp>
        <p:nvSpPr>
          <p:cNvPr id="62468" name="Slide Number Placeholder 3"/>
          <p:cNvSpPr>
            <a:spLocks noGrp="1"/>
          </p:cNvSpPr>
          <p:nvPr>
            <p:ph type="sldNum" sz="quarter" idx="5"/>
          </p:nvPr>
        </p:nvSpPr>
        <p:spPr>
          <a:noFill/>
        </p:spPr>
        <p:txBody>
          <a:bodyPr/>
          <a:lstStyle/>
          <a:p>
            <a:fld id="{66280299-358A-454D-BFEF-4C51315AEA1D}" type="slidenum">
              <a:rPr lang="en-US" smtClean="0"/>
              <a:pPr/>
              <a:t>5</a:t>
            </a:fld>
            <a:endParaRPr lang="en-US"/>
          </a:p>
        </p:txBody>
      </p:sp>
    </p:spTree>
    <p:extLst>
      <p:ext uri="{BB962C8B-B14F-4D97-AF65-F5344CB8AC3E}">
        <p14:creationId xmlns:p14="http://schemas.microsoft.com/office/powerpoint/2010/main" val="15290444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pPr eaLnBrk="1" hangingPunct="1"/>
            <a:r>
              <a:rPr lang="en-US" dirty="0">
                <a:latin typeface="Times" charset="0"/>
                <a:ea typeface="ＭＳ Ｐゴシック" charset="-128"/>
              </a:rPr>
              <a:t>Adequate documentation is essential.</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The documentation should include the thought processes behind the decisions to hospitalize or not.  In addition, clinicians should document the presence of firearms in the home as well as any discussions and recommendations to remove the firearms from the home.</a:t>
            </a:r>
          </a:p>
          <a:p>
            <a:endParaRPr lang="en-US" dirty="0">
              <a:latin typeface="Times" pitchFamily="18" charset="0"/>
              <a:ea typeface="ＭＳ Ｐゴシック" pitchFamily="34" charset="-128"/>
            </a:endParaRPr>
          </a:p>
        </p:txBody>
      </p:sp>
      <p:sp>
        <p:nvSpPr>
          <p:cNvPr id="97284" name="Slide Number Placeholder 3"/>
          <p:cNvSpPr>
            <a:spLocks noGrp="1"/>
          </p:cNvSpPr>
          <p:nvPr>
            <p:ph type="sldNum" sz="quarter" idx="5"/>
          </p:nvPr>
        </p:nvSpPr>
        <p:spPr>
          <a:noFill/>
        </p:spPr>
        <p:txBody>
          <a:bodyPr/>
          <a:lstStyle/>
          <a:p>
            <a:fld id="{73825962-3021-41BE-A681-D1AD1863A54F}" type="slidenum">
              <a:rPr lang="en-US" smtClean="0"/>
              <a:pPr/>
              <a:t>44</a:t>
            </a:fld>
            <a:endParaRPr lang="en-US"/>
          </a:p>
        </p:txBody>
      </p:sp>
    </p:spTree>
    <p:extLst>
      <p:ext uri="{BB962C8B-B14F-4D97-AF65-F5344CB8AC3E}">
        <p14:creationId xmlns:p14="http://schemas.microsoft.com/office/powerpoint/2010/main" val="22967094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r>
              <a:rPr lang="en-US" dirty="0">
                <a:latin typeface="Times" pitchFamily="18" charset="0"/>
                <a:ea typeface="ＭＳ Ｐゴシック" pitchFamily="34" charset="-128"/>
              </a:rPr>
              <a:t>Clinicians may encounter obstacles and challenging situations in the assessment of suicide risk.  They must be adept in evaluating patients who are intoxicated, threatening, or uncooperative.  In addition, the clinician needs to be aware of their own personal feelings and attitudes to allow for better assessment and management of the patients.</a:t>
            </a:r>
          </a:p>
          <a:p>
            <a:endParaRPr lang="en-US" dirty="0">
              <a:latin typeface="Times" pitchFamily="18" charset="0"/>
              <a:ea typeface="ＭＳ Ｐゴシック" pitchFamily="34" charset="-128"/>
            </a:endParaRPr>
          </a:p>
          <a:p>
            <a:endParaRPr lang="en-US" dirty="0">
              <a:latin typeface="Times" pitchFamily="18" charset="0"/>
              <a:ea typeface="ＭＳ Ｐゴシック" pitchFamily="34" charset="-128"/>
            </a:endParaRPr>
          </a:p>
          <a:p>
            <a:r>
              <a:rPr lang="en-US" dirty="0">
                <a:latin typeface="Times" pitchFamily="18" charset="0"/>
                <a:ea typeface="ＭＳ Ｐゴシック" pitchFamily="34" charset="-128"/>
              </a:rPr>
              <a:t>Reference:</a:t>
            </a:r>
          </a:p>
          <a:p>
            <a:r>
              <a:rPr lang="en-US" dirty="0">
                <a:latin typeface="Times" pitchFamily="18" charset="0"/>
                <a:ea typeface="ＭＳ Ｐゴシック" pitchFamily="34" charset="-128"/>
              </a:rPr>
              <a:t>Brendel RW, Wei M, </a:t>
            </a:r>
            <a:r>
              <a:rPr lang="en-US" dirty="0" err="1">
                <a:latin typeface="Times" pitchFamily="18" charset="0"/>
                <a:ea typeface="ＭＳ Ｐゴシック" pitchFamily="34" charset="-128"/>
              </a:rPr>
              <a:t>Lagomasino</a:t>
            </a:r>
            <a:r>
              <a:rPr lang="en-US" dirty="0">
                <a:latin typeface="Times" pitchFamily="18" charset="0"/>
                <a:ea typeface="ＭＳ Ｐゴシック" pitchFamily="34" charset="-128"/>
              </a:rPr>
              <a:t> IT, Perlis RH, Stern TA:  Care of the Suicidal Patient, in Massachusetts General Hospital Handbook of General Hospital Psychiatry, sixth edition.  Edited by Stern TA, </a:t>
            </a:r>
            <a:r>
              <a:rPr lang="en-US" dirty="0" err="1">
                <a:latin typeface="Times" pitchFamily="18" charset="0"/>
                <a:ea typeface="ＭＳ Ｐゴシック" pitchFamily="34" charset="-128"/>
              </a:rPr>
              <a:t>Fricchione</a:t>
            </a:r>
            <a:r>
              <a:rPr lang="en-US" dirty="0">
                <a:latin typeface="Times" pitchFamily="18" charset="0"/>
                <a:ea typeface="ＭＳ Ｐゴシック" pitchFamily="34" charset="-128"/>
              </a:rPr>
              <a:t> GL, </a:t>
            </a:r>
            <a:r>
              <a:rPr lang="en-US" dirty="0" err="1">
                <a:latin typeface="Times" pitchFamily="18" charset="0"/>
                <a:ea typeface="ＭＳ Ｐゴシック" pitchFamily="34" charset="-128"/>
              </a:rPr>
              <a:t>Cassem</a:t>
            </a:r>
            <a:r>
              <a:rPr lang="en-US" dirty="0">
                <a:latin typeface="Times" pitchFamily="18" charset="0"/>
                <a:ea typeface="ＭＳ Ｐゴシック" pitchFamily="34" charset="-128"/>
              </a:rPr>
              <a:t> NH, </a:t>
            </a:r>
            <a:r>
              <a:rPr lang="en-US" dirty="0" err="1">
                <a:latin typeface="Times" pitchFamily="18" charset="0"/>
                <a:ea typeface="ＭＳ Ｐゴシック" pitchFamily="34" charset="-128"/>
              </a:rPr>
              <a:t>Jellinek</a:t>
            </a:r>
            <a:r>
              <a:rPr lang="en-US" dirty="0">
                <a:latin typeface="Times" pitchFamily="18" charset="0"/>
                <a:ea typeface="ＭＳ Ｐゴシック" pitchFamily="34" charset="-128"/>
              </a:rPr>
              <a:t> MS, Rosenbaum JF.  Philadelphia, PA, 2010, pp 541-554</a:t>
            </a:r>
          </a:p>
          <a:p>
            <a:endParaRPr lang="en-US" dirty="0">
              <a:latin typeface="Times" pitchFamily="18" charset="0"/>
              <a:ea typeface="ＭＳ Ｐゴシック" pitchFamily="34" charset="-128"/>
            </a:endParaRPr>
          </a:p>
        </p:txBody>
      </p:sp>
      <p:sp>
        <p:nvSpPr>
          <p:cNvPr id="104452" name="Slide Number Placeholder 3"/>
          <p:cNvSpPr>
            <a:spLocks noGrp="1"/>
          </p:cNvSpPr>
          <p:nvPr>
            <p:ph type="sldNum" sz="quarter" idx="5"/>
          </p:nvPr>
        </p:nvSpPr>
        <p:spPr>
          <a:noFill/>
        </p:spPr>
        <p:txBody>
          <a:bodyPr/>
          <a:lstStyle/>
          <a:p>
            <a:fld id="{57D4FF99-7EB0-4B1F-B41C-6E5ADFFE3635}" type="slidenum">
              <a:rPr lang="en-US" smtClean="0"/>
              <a:pPr/>
              <a:t>46</a:t>
            </a:fld>
            <a:endParaRPr lang="en-US"/>
          </a:p>
        </p:txBody>
      </p:sp>
    </p:spTree>
    <p:extLst>
      <p:ext uri="{BB962C8B-B14F-4D97-AF65-F5344CB8AC3E}">
        <p14:creationId xmlns:p14="http://schemas.microsoft.com/office/powerpoint/2010/main" val="12841391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pPr eaLnBrk="1" hangingPunct="1"/>
            <a:r>
              <a:rPr lang="en-US" dirty="0">
                <a:latin typeface="Times" charset="0"/>
                <a:ea typeface="ＭＳ Ｐゴシック" charset="-128"/>
              </a:rPr>
              <a:t>Patients who are intoxicated may express suicidal ideation that they often retract when they are sober. </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Remember that we can’t do full assessment until the BAL falls below legal limit (~&lt;.08).</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Does chemical dependency treatment modify the risk??  There is no real data one way or the other whether treatment or “recovery” modifies suicide risk.  If a person is sober, they may be less likely to do something impulsive, but there is not much data on this.  This can be used as a point of discussion in the presentation.</a:t>
            </a:r>
          </a:p>
          <a:p>
            <a:pPr eaLnBrk="1" hangingPunct="1"/>
            <a:endParaRPr lang="en-US" dirty="0">
              <a:latin typeface="Times" charset="0"/>
              <a:ea typeface="ＭＳ Ｐゴシック" charset="-128"/>
            </a:endParaRPr>
          </a:p>
        </p:txBody>
      </p:sp>
      <p:sp>
        <p:nvSpPr>
          <p:cNvPr id="104452" name="Slide Number Placeholder 3"/>
          <p:cNvSpPr>
            <a:spLocks noGrp="1"/>
          </p:cNvSpPr>
          <p:nvPr>
            <p:ph type="sldNum" sz="quarter" idx="5"/>
          </p:nvPr>
        </p:nvSpPr>
        <p:spPr>
          <a:noFill/>
        </p:spPr>
        <p:txBody>
          <a:bodyPr/>
          <a:lstStyle/>
          <a:p>
            <a:fld id="{57D4FF99-7EB0-4B1F-B41C-6E5ADFFE3635}" type="slidenum">
              <a:rPr lang="en-US" smtClean="0"/>
              <a:pPr/>
              <a:t>47</a:t>
            </a:fld>
            <a:endParaRPr lang="en-US"/>
          </a:p>
        </p:txBody>
      </p:sp>
    </p:spTree>
    <p:extLst>
      <p:ext uri="{BB962C8B-B14F-4D97-AF65-F5344CB8AC3E}">
        <p14:creationId xmlns:p14="http://schemas.microsoft.com/office/powerpoint/2010/main" val="25535640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p:spPr>
        <p:txBody>
          <a:bodyPr/>
          <a:lstStyle/>
          <a:p>
            <a:pPr eaLnBrk="1" hangingPunct="1"/>
            <a:r>
              <a:rPr lang="en-US" dirty="0">
                <a:latin typeface="Times" charset="0"/>
                <a:ea typeface="ＭＳ Ｐゴシック" charset="-128"/>
              </a:rPr>
              <a:t>Patients who are threatening should be evaluated in the presence of security officers.  Restraints should be used as necessary for protection of both the patient and staff.  In addition, security and staff should receive training to help them deal with patients in a non-threatening, calm, not reactive manner.  Remember that patients with a history of violence are at higher risk for suicide.  Externally aggressive = internally aggressive</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Attempts to create an empathic and supportive environment can help establish rapport with uncooperative patients.</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Referral to law enforcement should be made for patients when appropriate.</a:t>
            </a:r>
          </a:p>
        </p:txBody>
      </p:sp>
      <p:sp>
        <p:nvSpPr>
          <p:cNvPr id="104452" name="Slide Number Placeholder 3"/>
          <p:cNvSpPr>
            <a:spLocks noGrp="1"/>
          </p:cNvSpPr>
          <p:nvPr>
            <p:ph type="sldNum" sz="quarter" idx="5"/>
          </p:nvPr>
        </p:nvSpPr>
        <p:spPr>
          <a:noFill/>
        </p:spPr>
        <p:txBody>
          <a:bodyPr/>
          <a:lstStyle/>
          <a:p>
            <a:fld id="{57D4FF99-7EB0-4B1F-B41C-6E5ADFFE3635}" type="slidenum">
              <a:rPr lang="en-US" smtClean="0"/>
              <a:pPr/>
              <a:t>48</a:t>
            </a:fld>
            <a:endParaRPr lang="en-US"/>
          </a:p>
        </p:txBody>
      </p:sp>
    </p:spTree>
    <p:extLst>
      <p:ext uri="{BB962C8B-B14F-4D97-AF65-F5344CB8AC3E}">
        <p14:creationId xmlns:p14="http://schemas.microsoft.com/office/powerpoint/2010/main" val="7190980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3169D2A7-D324-4306-A7C7-3EC98B1FCAE5}" type="slidenum">
              <a:rPr lang="en-US" smtClean="0"/>
              <a:pPr/>
              <a:t>49</a:t>
            </a:fld>
            <a:endParaRPr 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dirty="0">
                <a:latin typeface="Times" charset="0"/>
                <a:ea typeface="ＭＳ Ｐゴシック" charset="-128"/>
              </a:rPr>
              <a:t>Clinicians may experience personal feelings toward patients at risk for suicide, which must be recognized.  Clinicians may experience anxiety due to the awareness that a “wrong” decision may have fatal consequences.  </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In addition, clinicians may feel angry at patients who make multiple, low-lethality methods, and this anger may lead to a poor evaluation or punitive interventions.</a:t>
            </a:r>
          </a:p>
          <a:p>
            <a:pPr eaLnBrk="1" hangingPunct="1"/>
            <a:endParaRPr lang="en-US" dirty="0">
              <a:latin typeface="Times" charset="0"/>
              <a:ea typeface="ＭＳ Ｐゴシック" charset="-128"/>
            </a:endParaRPr>
          </a:p>
          <a:p>
            <a:pPr eaLnBrk="1" hangingPunct="1"/>
            <a:r>
              <a:rPr lang="en-US" dirty="0">
                <a:latin typeface="Times" charset="0"/>
                <a:ea typeface="ＭＳ Ｐゴシック" charset="-128"/>
              </a:rPr>
              <a:t>Finally, clinicians may conspire with the patient in feeling that the attempt was “just an accident” or that they “weren’t really serious.”</a:t>
            </a:r>
          </a:p>
          <a:p>
            <a:pPr eaLnBrk="1" hangingPunct="1"/>
            <a:endParaRPr lang="en-US" dirty="0">
              <a:latin typeface="Times" pitchFamily="18" charset="0"/>
              <a:ea typeface="ＭＳ Ｐゴシック" pitchFamily="34" charset="-128"/>
            </a:endParaRPr>
          </a:p>
        </p:txBody>
      </p:sp>
    </p:spTree>
    <p:extLst>
      <p:ext uri="{BB962C8B-B14F-4D97-AF65-F5344CB8AC3E}">
        <p14:creationId xmlns:p14="http://schemas.microsoft.com/office/powerpoint/2010/main" val="26131892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3169D2A7-D324-4306-A7C7-3EC98B1FCAE5}" type="slidenum">
              <a:rPr lang="en-US" smtClean="0"/>
              <a:pPr/>
              <a:t>50</a:t>
            </a:fld>
            <a:endParaRPr 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r>
              <a:rPr lang="en-US" dirty="0">
                <a:latin typeface="Times" pitchFamily="18" charset="0"/>
                <a:ea typeface="ＭＳ Ｐゴシック" pitchFamily="34" charset="-128"/>
              </a:rPr>
              <a:t>In conclusion, suicide is the lethal outcome of mental illness.</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Looking at it from a stress diathesis model, this is a “multi-hit” model in that there has to be more than one trigger to commit suicide. There is a baseline risk like depression or other mental illness interacting with usually some other event (loss, etc. that provokes desperation) and some fundamental genetic vulnerability to lead to suicide.</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This is an opportunity for presenter to review the risk factors, modifiable and non-modifiable and what we as treatment providers can do to reduce risk.</a:t>
            </a:r>
          </a:p>
        </p:txBody>
      </p:sp>
    </p:spTree>
    <p:extLst>
      <p:ext uri="{BB962C8B-B14F-4D97-AF65-F5344CB8AC3E}">
        <p14:creationId xmlns:p14="http://schemas.microsoft.com/office/powerpoint/2010/main" val="9076109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1E10F46E-DAD7-4DC7-879F-F279CBB1267D}" type="slidenum">
              <a:rPr lang="en-US" smtClean="0"/>
              <a:pPr/>
              <a:t>51</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r>
              <a:rPr lang="en-US" dirty="0">
                <a:latin typeface="Times" pitchFamily="18" charset="0"/>
                <a:ea typeface="ＭＳ Ｐゴシック" pitchFamily="34" charset="-128"/>
              </a:rPr>
              <a:t>Remember that we are not fortune tellers and cannot predict the future. However, we need to have a systematic approach to suicide assessment to help guide our clinical decision making.</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Review the importance of documentation!</a:t>
            </a:r>
          </a:p>
        </p:txBody>
      </p:sp>
    </p:spTree>
    <p:extLst>
      <p:ext uri="{BB962C8B-B14F-4D97-AF65-F5344CB8AC3E}">
        <p14:creationId xmlns:p14="http://schemas.microsoft.com/office/powerpoint/2010/main" val="22539640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xfrm>
            <a:off x="228600" y="4343400"/>
            <a:ext cx="6477000" cy="4648200"/>
          </a:xfrm>
          <a:noFill/>
          <a:ln/>
        </p:spPr>
        <p:txBody>
          <a:bodyPr/>
          <a:lstStyle/>
          <a:p>
            <a:endParaRPr lang="en-US" sz="1100" dirty="0">
              <a:latin typeface="Times" pitchFamily="18" charset="0"/>
              <a:ea typeface="ＭＳ Ｐゴシック" pitchFamily="34" charset="-128"/>
            </a:endParaRPr>
          </a:p>
          <a:p>
            <a:endParaRPr lang="en-US" sz="1100" dirty="0">
              <a:latin typeface="Times" pitchFamily="18" charset="0"/>
              <a:ea typeface="ＭＳ Ｐゴシック" pitchFamily="34" charset="-128"/>
            </a:endParaRPr>
          </a:p>
          <a:p>
            <a:endParaRPr lang="en-US" dirty="0">
              <a:latin typeface="Times" pitchFamily="18" charset="0"/>
              <a:ea typeface="ＭＳ Ｐゴシック" pitchFamily="34" charset="-128"/>
            </a:endParaRPr>
          </a:p>
          <a:p>
            <a:endParaRPr lang="en-US" dirty="0">
              <a:latin typeface="Times" pitchFamily="18" charset="0"/>
              <a:ea typeface="ＭＳ Ｐゴシック" pitchFamily="34" charset="-128"/>
            </a:endParaRPr>
          </a:p>
        </p:txBody>
      </p:sp>
      <p:sp>
        <p:nvSpPr>
          <p:cNvPr id="110596" name="Slide Number Placeholder 3"/>
          <p:cNvSpPr>
            <a:spLocks noGrp="1"/>
          </p:cNvSpPr>
          <p:nvPr>
            <p:ph type="sldNum" sz="quarter" idx="5"/>
          </p:nvPr>
        </p:nvSpPr>
        <p:spPr>
          <a:noFill/>
        </p:spPr>
        <p:txBody>
          <a:bodyPr/>
          <a:lstStyle/>
          <a:p>
            <a:fld id="{403F7BB6-0704-4799-8CA3-5C1B07116D99}" type="slidenum">
              <a:rPr lang="en-US" smtClean="0"/>
              <a:pPr/>
              <a:t>52</a:t>
            </a:fld>
            <a:endParaRPr lang="en-US"/>
          </a:p>
        </p:txBody>
      </p:sp>
    </p:spTree>
    <p:extLst>
      <p:ext uri="{BB962C8B-B14F-4D97-AF65-F5344CB8AC3E}">
        <p14:creationId xmlns:p14="http://schemas.microsoft.com/office/powerpoint/2010/main" val="4220908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xfrm>
            <a:off x="914400" y="4343400"/>
            <a:ext cx="5029200" cy="4572000"/>
          </a:xfrm>
          <a:noFill/>
          <a:ln/>
        </p:spPr>
        <p:txBody>
          <a:bodyPr/>
          <a:lstStyle/>
          <a:p>
            <a:r>
              <a:rPr lang="en-US" sz="1100" dirty="0">
                <a:latin typeface="Times" pitchFamily="18" charset="0"/>
                <a:ea typeface="ＭＳ Ｐゴシック" pitchFamily="34" charset="-128"/>
              </a:rPr>
              <a:t>Again, the distinction between suicide and suicide-related behaviors is in the intent to kill oneself. Instrumental suicide-related behavior is potentially self-injurious behavior for which there is evidence that the person did NOT intend to kill himself/herself (had zero intent to die) and the person wished to use the appearance of intending to kill himself/herself in order to attain some other end (i.e. to seek help, punish others, receive attention).  Terms often used to describe instrumental suicide-related behaviors include </a:t>
            </a:r>
            <a:r>
              <a:rPr lang="en-US" sz="1100" dirty="0" err="1">
                <a:latin typeface="Times" pitchFamily="18" charset="0"/>
                <a:ea typeface="ＭＳ Ｐゴシック" pitchFamily="34" charset="-128"/>
              </a:rPr>
              <a:t>parasuicidal</a:t>
            </a:r>
            <a:r>
              <a:rPr lang="en-US" sz="1100" dirty="0">
                <a:latin typeface="Times" pitchFamily="18" charset="0"/>
                <a:ea typeface="ＭＳ Ｐゴシック" pitchFamily="34" charset="-128"/>
              </a:rPr>
              <a:t> acts, suicide gestures, self-injurious behaviors, or manipulative or reactive acts.</a:t>
            </a:r>
          </a:p>
          <a:p>
            <a:endParaRPr lang="en-US" sz="1100" dirty="0">
              <a:latin typeface="Times" pitchFamily="18" charset="0"/>
              <a:ea typeface="ＭＳ Ｐゴシック" pitchFamily="34" charset="-128"/>
            </a:endParaRPr>
          </a:p>
          <a:p>
            <a:endParaRPr lang="en-US" sz="1100" dirty="0">
              <a:latin typeface="Times" pitchFamily="18" charset="0"/>
              <a:ea typeface="ＭＳ Ｐゴシック" pitchFamily="34" charset="-128"/>
            </a:endParaRPr>
          </a:p>
          <a:p>
            <a:endParaRPr lang="en-US" sz="1100" dirty="0">
              <a:latin typeface="Times" pitchFamily="18" charset="0"/>
              <a:ea typeface="ＭＳ Ｐゴシック" pitchFamily="34" charset="-128"/>
            </a:endParaRPr>
          </a:p>
          <a:p>
            <a:r>
              <a:rPr lang="en-US" sz="1100" dirty="0">
                <a:latin typeface="Times" pitchFamily="18" charset="0"/>
                <a:ea typeface="ＭＳ Ｐゴシック" pitchFamily="34" charset="-128"/>
              </a:rPr>
              <a:t>Reference:</a:t>
            </a:r>
          </a:p>
          <a:p>
            <a:r>
              <a:rPr lang="en-US" sz="1100" dirty="0">
                <a:latin typeface="Times" pitchFamily="18" charset="0"/>
                <a:ea typeface="ＭＳ Ｐゴシック" pitchFamily="34" charset="-128"/>
              </a:rPr>
              <a:t>O’Carroll PW, Berman AL, Maris DW, et al: Beyond the Tower of Babel: a nomenclature for </a:t>
            </a:r>
            <a:r>
              <a:rPr lang="en-US" sz="1100" dirty="0" err="1">
                <a:latin typeface="Times" pitchFamily="18" charset="0"/>
                <a:ea typeface="ＭＳ Ｐゴシック" pitchFamily="34" charset="-128"/>
              </a:rPr>
              <a:t>suicidology</a:t>
            </a:r>
            <a:r>
              <a:rPr lang="en-US" sz="1100" dirty="0">
                <a:latin typeface="Times" pitchFamily="18" charset="0"/>
                <a:ea typeface="ＭＳ Ｐゴシック" pitchFamily="34" charset="-128"/>
              </a:rPr>
              <a:t>.  Suicide &amp; Life Threatening Behavior 1996; 26 (3): 237-252</a:t>
            </a:r>
          </a:p>
          <a:p>
            <a:endParaRPr lang="en-US" sz="1100" dirty="0">
              <a:latin typeface="Times" pitchFamily="18" charset="0"/>
              <a:ea typeface="ＭＳ Ｐゴシック" pitchFamily="34" charset="-128"/>
            </a:endParaRPr>
          </a:p>
        </p:txBody>
      </p:sp>
      <p:sp>
        <p:nvSpPr>
          <p:cNvPr id="63492" name="Slide Number Placeholder 3"/>
          <p:cNvSpPr>
            <a:spLocks noGrp="1"/>
          </p:cNvSpPr>
          <p:nvPr>
            <p:ph type="sldNum" sz="quarter" idx="5"/>
          </p:nvPr>
        </p:nvSpPr>
        <p:spPr>
          <a:noFill/>
        </p:spPr>
        <p:txBody>
          <a:bodyPr/>
          <a:lstStyle/>
          <a:p>
            <a:fld id="{AE4B63B9-7D59-4D79-A7B2-3E6648B88657}" type="slidenum">
              <a:rPr lang="en-US" smtClean="0"/>
              <a:pPr/>
              <a:t>6</a:t>
            </a:fld>
            <a:endParaRPr lang="en-US"/>
          </a:p>
        </p:txBody>
      </p:sp>
    </p:spTree>
    <p:extLst>
      <p:ext uri="{BB962C8B-B14F-4D97-AF65-F5344CB8AC3E}">
        <p14:creationId xmlns:p14="http://schemas.microsoft.com/office/powerpoint/2010/main" val="691144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marL="228600" indent="-228600"/>
            <a:r>
              <a:rPr lang="en-US" sz="1100" dirty="0">
                <a:latin typeface="Times" pitchFamily="18" charset="0"/>
                <a:ea typeface="ＭＳ Ｐゴシック" pitchFamily="34" charset="-128"/>
              </a:rPr>
              <a:t>We have been discussing intent to die as an important distinction in looking at suicide-related behaviors.  How do we clinically assess intent? </a:t>
            </a:r>
          </a:p>
          <a:p>
            <a:pPr marL="228600" indent="-228600"/>
            <a:r>
              <a:rPr lang="en-US" sz="1100" dirty="0">
                <a:latin typeface="Times" pitchFamily="18" charset="0"/>
                <a:ea typeface="ＭＳ Ｐゴシック" pitchFamily="34" charset="-128"/>
              </a:rPr>
              <a:t>-- Knowledge of lethality of method</a:t>
            </a:r>
          </a:p>
          <a:p>
            <a:pPr marL="228600" indent="-228600"/>
            <a:r>
              <a:rPr lang="en-US" sz="1100" dirty="0">
                <a:latin typeface="Times" pitchFamily="18" charset="0"/>
                <a:ea typeface="ＭＳ Ｐゴシック" pitchFamily="34" charset="-128"/>
              </a:rPr>
              <a:t>	Ex.  A 24 year old F with MR who has been consistently told that “taking too much medicine will make me die.”  She took 10 amoxicillin tablets and thought she would be dead vs. a college educated woman takes 10 Motrin and states that she knew it wouldn’t kill her.</a:t>
            </a:r>
          </a:p>
          <a:p>
            <a:pPr marL="228600" indent="-228600"/>
            <a:r>
              <a:rPr lang="en-US" sz="1100" dirty="0">
                <a:latin typeface="Times" pitchFamily="18" charset="0"/>
                <a:ea typeface="ＭＳ Ｐゴシック" pitchFamily="34" charset="-128"/>
              </a:rPr>
              <a:t>--Use of high lethality method</a:t>
            </a:r>
          </a:p>
          <a:p>
            <a:pPr marL="228600" indent="-228600"/>
            <a:r>
              <a:rPr lang="en-US" sz="1100" dirty="0">
                <a:latin typeface="Times" pitchFamily="18" charset="0"/>
                <a:ea typeface="ＭＳ Ｐゴシック" pitchFamily="34" charset="-128"/>
              </a:rPr>
              <a:t>	Ex.  firearms</a:t>
            </a:r>
          </a:p>
          <a:p>
            <a:pPr marL="228600" indent="-228600"/>
            <a:r>
              <a:rPr lang="en-US" sz="1100" dirty="0">
                <a:latin typeface="Times" pitchFamily="18" charset="0"/>
                <a:ea typeface="ＭＳ Ｐゴシック" pitchFamily="34" charset="-128"/>
              </a:rPr>
              <a:t>-- Planned, organized, persistent</a:t>
            </a:r>
          </a:p>
          <a:p>
            <a:pPr marL="228600" indent="-228600"/>
            <a:r>
              <a:rPr lang="en-US" sz="1100" dirty="0">
                <a:latin typeface="Times" pitchFamily="18" charset="0"/>
                <a:ea typeface="ＭＳ Ｐゴシック" pitchFamily="34" charset="-128"/>
              </a:rPr>
              <a:t>	There is a difference between someone who had multiple stopping points (takes cab to hotel, leaves cell phone at home, takes overdose and discovered by hotel staff the next day) vs. someone who takes an overdose at home when someone is expected shortly.</a:t>
            </a:r>
          </a:p>
          <a:p>
            <a:pPr marL="228600" indent="-228600"/>
            <a:r>
              <a:rPr lang="en-US" sz="1100" dirty="0">
                <a:latin typeface="Times" pitchFamily="18" charset="0"/>
                <a:ea typeface="ＭＳ Ｐゴシック" pitchFamily="34" charset="-128"/>
              </a:rPr>
              <a:t>-- Active measures of non-discovery/prevention</a:t>
            </a:r>
          </a:p>
          <a:p>
            <a:pPr marL="228600" indent="-228600"/>
            <a:r>
              <a:rPr lang="en-US" sz="1100" dirty="0">
                <a:latin typeface="Times" pitchFamily="18" charset="0"/>
                <a:ea typeface="ＭＳ Ｐゴシック" pitchFamily="34" charset="-128"/>
              </a:rPr>
              <a:t>	There is a difference between someone who takes an overdose in a hotel room with little chance of discovery vs. someone who takes an overdose in front of their significant other.</a:t>
            </a:r>
          </a:p>
        </p:txBody>
      </p:sp>
      <p:sp>
        <p:nvSpPr>
          <p:cNvPr id="64516" name="Slide Number Placeholder 3"/>
          <p:cNvSpPr>
            <a:spLocks noGrp="1"/>
          </p:cNvSpPr>
          <p:nvPr>
            <p:ph type="sldNum" sz="quarter" idx="5"/>
          </p:nvPr>
        </p:nvSpPr>
        <p:spPr>
          <a:noFill/>
        </p:spPr>
        <p:txBody>
          <a:bodyPr/>
          <a:lstStyle/>
          <a:p>
            <a:fld id="{5E153AFB-F3DD-4A37-8F47-0F5F5232B0BE}" type="slidenum">
              <a:rPr lang="en-US" smtClean="0"/>
              <a:pPr/>
              <a:t>7</a:t>
            </a:fld>
            <a:endParaRPr lang="en-US"/>
          </a:p>
        </p:txBody>
      </p:sp>
    </p:spTree>
    <p:extLst>
      <p:ext uri="{BB962C8B-B14F-4D97-AF65-F5344CB8AC3E}">
        <p14:creationId xmlns:p14="http://schemas.microsoft.com/office/powerpoint/2010/main" val="891791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C22B8973-5A9D-4496-A04B-557A68127318}" type="slidenum">
              <a:rPr lang="en-US" smtClean="0"/>
              <a:pPr/>
              <a:t>8</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dirty="0">
                <a:latin typeface="Times" pitchFamily="18" charset="0"/>
                <a:ea typeface="ＭＳ Ｐゴシック" pitchFamily="34" charset="-128"/>
              </a:rPr>
              <a:t>Suicide is the eleventh leading cause of death in the United States, accounting for nearly 30,000 deaths each year.  It accounts for 1 – 2% of the total number of deaths each year.  This suicide rate is nearly identical to the rate in 1900.</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Use of firearms is the most common method of committing suicide for both men and women, accounting for 60 – 65% of all completed suicides.  Hanging is the second most common method used by men, and drug overdose is the second most common method used by women. It is harder to prevent deaths from suffocation since people have access to the means.</a:t>
            </a:r>
          </a:p>
          <a:p>
            <a:pPr eaLnBrk="1" hangingPunct="1"/>
            <a:endParaRPr lang="en-US" dirty="0">
              <a:latin typeface="Times" pitchFamily="18" charset="0"/>
              <a:ea typeface="ＭＳ Ｐゴシック" pitchFamily="34" charset="-128"/>
            </a:endParaRPr>
          </a:p>
          <a:p>
            <a:pPr eaLnBrk="1" hangingPunct="1"/>
            <a:r>
              <a:rPr lang="en-US" dirty="0">
                <a:latin typeface="Times" pitchFamily="18" charset="0"/>
                <a:ea typeface="ＭＳ Ｐゴシック" pitchFamily="34" charset="-128"/>
              </a:rPr>
              <a:t>For each person that completes suicide, approximately 8 – 10 people attempt.  Some individuals make more than one unsuccessful attempt.  For every completed suicide, approximately 18 – 20 attempts are made.</a:t>
            </a:r>
          </a:p>
        </p:txBody>
      </p:sp>
    </p:spTree>
    <p:extLst>
      <p:ext uri="{BB962C8B-B14F-4D97-AF65-F5344CB8AC3E}">
        <p14:creationId xmlns:p14="http://schemas.microsoft.com/office/powerpoint/2010/main" val="1777723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r>
              <a:rPr lang="en-US" dirty="0">
                <a:latin typeface="Times" pitchFamily="18" charset="0"/>
                <a:ea typeface="ＭＳ Ｐゴシック" pitchFamily="34" charset="-128"/>
              </a:rPr>
              <a:t>Most people with SI do not complete suicide.  Suicidal ideation identifies a risk group, but most of these patients will not go on to complete suicide.  There is approximately a 5.6% incidence of suicidal ideation, a 0.7% incidence of suicide attempts per year, but only 0.01% will complete suicide in a given year.</a:t>
            </a:r>
          </a:p>
          <a:p>
            <a:endParaRPr lang="en-US" dirty="0">
              <a:latin typeface="Times New Roman" panose="02020603050405020304" pitchFamily="18" charset="0"/>
              <a:ea typeface="ＭＳ Ｐゴシック" pitchFamily="34" charset="-128"/>
              <a:cs typeface="Times New Roman" panose="02020603050405020304" pitchFamily="18" charset="0"/>
            </a:endParaRPr>
          </a:p>
          <a:p>
            <a:r>
              <a:rPr lang="en-US" sz="1200" kern="1200" dirty="0">
                <a:solidFill>
                  <a:schemeClr val="tx1"/>
                </a:solidFill>
                <a:effectLst/>
                <a:latin typeface="Times" panose="02020603050405020304" pitchFamily="18" charset="0"/>
                <a:ea typeface="+mn-ea"/>
                <a:cs typeface="Times" panose="02020603050405020304" pitchFamily="18" charset="0"/>
              </a:rPr>
              <a:t>Centers for Disease Control and Prevention (CDC). Web-based Injury Statistics Query and Reporting System (WISQARS) [Online]. (2016, 2013, 2011) National Center for Injury Prevention and Control, CDC (producer). Available from http://www.cdc.gov/injury/wisqars/index.html</a:t>
            </a:r>
          </a:p>
          <a:p>
            <a:r>
              <a:rPr lang="en-US" sz="1200" kern="1200" dirty="0">
                <a:solidFill>
                  <a:schemeClr val="tx1"/>
                </a:solidFill>
                <a:effectLst/>
                <a:latin typeface="Times New Roman" panose="02020603050405020304" pitchFamily="18" charset="0"/>
                <a:ea typeface="+mn-ea"/>
                <a:cs typeface="Times New Roman" panose="02020603050405020304" pitchFamily="18" charset="0"/>
              </a:rPr>
              <a:t>.</a:t>
            </a:r>
          </a:p>
          <a:p>
            <a:endParaRPr lang="en-US" dirty="0">
              <a:latin typeface="Times" pitchFamily="18" charset="0"/>
              <a:ea typeface="ＭＳ Ｐゴシック" pitchFamily="34" charset="-128"/>
            </a:endParaRPr>
          </a:p>
        </p:txBody>
      </p:sp>
      <p:sp>
        <p:nvSpPr>
          <p:cNvPr id="71684" name="Slide Number Placeholder 3"/>
          <p:cNvSpPr>
            <a:spLocks noGrp="1"/>
          </p:cNvSpPr>
          <p:nvPr>
            <p:ph type="sldNum" sz="quarter" idx="5"/>
          </p:nvPr>
        </p:nvSpPr>
        <p:spPr>
          <a:noFill/>
        </p:spPr>
        <p:txBody>
          <a:bodyPr/>
          <a:lstStyle/>
          <a:p>
            <a:fld id="{282EB0AD-C06A-4472-B229-D35BAB3E70B7}" type="slidenum">
              <a:rPr lang="en-US" smtClean="0"/>
              <a:pPr/>
              <a:t>9</a:t>
            </a:fld>
            <a:endParaRPr lang="en-US"/>
          </a:p>
        </p:txBody>
      </p:sp>
    </p:spTree>
    <p:extLst>
      <p:ext uri="{BB962C8B-B14F-4D97-AF65-F5344CB8AC3E}">
        <p14:creationId xmlns:p14="http://schemas.microsoft.com/office/powerpoint/2010/main" val="669537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latin typeface="Times" pitchFamily="18" charset="0"/>
              <a:ea typeface="ＭＳ Ｐゴシック" pitchFamily="34" charset="-128"/>
            </a:endParaRPr>
          </a:p>
        </p:txBody>
      </p:sp>
      <p:sp>
        <p:nvSpPr>
          <p:cNvPr id="66564" name="Slide Number Placeholder 3"/>
          <p:cNvSpPr>
            <a:spLocks noGrp="1"/>
          </p:cNvSpPr>
          <p:nvPr>
            <p:ph type="sldNum" sz="quarter" idx="5"/>
          </p:nvPr>
        </p:nvSpPr>
        <p:spPr>
          <a:noFill/>
        </p:spPr>
        <p:txBody>
          <a:bodyPr/>
          <a:lstStyle/>
          <a:p>
            <a:fld id="{62D0D35D-0137-44F4-A9B7-551B3AAB794F}" type="slidenum">
              <a:rPr lang="en-US" smtClean="0"/>
              <a:pPr/>
              <a:t>11</a:t>
            </a:fld>
            <a:endParaRPr lang="en-US"/>
          </a:p>
        </p:txBody>
      </p:sp>
    </p:spTree>
    <p:extLst>
      <p:ext uri="{BB962C8B-B14F-4D97-AF65-F5344CB8AC3E}">
        <p14:creationId xmlns:p14="http://schemas.microsoft.com/office/powerpoint/2010/main" val="304838508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userDrawn="1"/>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userDrawn="1"/>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userDrawn="1"/>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userDrawn="1"/>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userDrawn="1"/>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3952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68CDBAF2-F266-C14C-8ABF-54B90D837FA3}" type="slidenum">
              <a:rPr lang="en-US" smtClean="0"/>
              <a:pPr/>
              <a:t>‹#›</a:t>
            </a:fld>
            <a:endParaRPr lang="en-US" dirty="0"/>
          </a:p>
        </p:txBody>
      </p:sp>
      <p:grpSp>
        <p:nvGrpSpPr>
          <p:cNvPr id="40" name="Group 39"/>
          <p:cNvGrpSpPr/>
          <p:nvPr userDrawn="1"/>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userDrawn="1"/>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BAF2-F266-C14C-8ABF-54B90D837FA3}" type="slidenum">
              <a:rPr lang="en-US" smtClean="0"/>
              <a:t>‹#›</a:t>
            </a:fld>
            <a:endParaRPr lang="en-US"/>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8289" y="2553747"/>
            <a:ext cx="11439728" cy="695325"/>
          </a:xfrm>
        </p:spPr>
        <p:txBody>
          <a:bodyPr>
            <a:noAutofit/>
          </a:bodyPr>
          <a:lstStyle/>
          <a:p>
            <a:r>
              <a:rPr lang="en-US" sz="3200" b="1" dirty="0">
                <a:ea typeface="ＭＳ Ｐゴシック" pitchFamily="34" charset="-128"/>
              </a:rPr>
              <a:t>Suicide Risk Assessment and Management in the Medical Hospital</a:t>
            </a:r>
            <a:endParaRPr lang="en-US" sz="3200" b="1" dirty="0"/>
          </a:p>
        </p:txBody>
      </p:sp>
      <p:sp>
        <p:nvSpPr>
          <p:cNvPr id="3" name="Subtitle 2"/>
          <p:cNvSpPr>
            <a:spLocks noGrp="1"/>
          </p:cNvSpPr>
          <p:nvPr>
            <p:ph type="subTitle" idx="1"/>
          </p:nvPr>
        </p:nvSpPr>
        <p:spPr>
          <a:xfrm>
            <a:off x="1726516" y="3176063"/>
            <a:ext cx="8743203" cy="505873"/>
          </a:xfrm>
        </p:spPr>
        <p:txBody>
          <a:bodyPr>
            <a:normAutofit lnSpcReduction="10000"/>
          </a:bodyPr>
          <a:lstStyle/>
          <a:p>
            <a:r>
              <a:rPr lang="en-US" dirty="0"/>
              <a:t>APM Resident Education Curriculum</a:t>
            </a:r>
          </a:p>
        </p:txBody>
      </p:sp>
      <p:sp>
        <p:nvSpPr>
          <p:cNvPr id="4" name="TextBox 3"/>
          <p:cNvSpPr txBox="1"/>
          <p:nvPr/>
        </p:nvSpPr>
        <p:spPr>
          <a:xfrm>
            <a:off x="1352145" y="3638079"/>
            <a:ext cx="9445557" cy="2616101"/>
          </a:xfrm>
          <a:prstGeom prst="rect">
            <a:avLst/>
          </a:prstGeom>
          <a:noFill/>
        </p:spPr>
        <p:txBody>
          <a:bodyPr wrap="square" rtlCol="0">
            <a:spAutoFit/>
          </a:bodyPr>
          <a:lstStyle/>
          <a:p>
            <a:pPr algn="ctr"/>
            <a:r>
              <a:rPr lang="en-US" dirty="0">
                <a:ea typeface="ＭＳ Ｐゴシック" pitchFamily="34" charset="-128"/>
              </a:rPr>
              <a:t>Revised 2019: </a:t>
            </a:r>
            <a:r>
              <a:rPr lang="en-US" b="1" dirty="0">
                <a:ea typeface="ＭＳ Ｐゴシック" pitchFamily="34" charset="-128"/>
              </a:rPr>
              <a:t>Ann Schwartz, MD, FACLP</a:t>
            </a:r>
            <a:endParaRPr lang="en-US" dirty="0">
              <a:ea typeface="ＭＳ Ｐゴシック" pitchFamily="34" charset="-128"/>
            </a:endParaRPr>
          </a:p>
          <a:p>
            <a:pPr algn="ctr"/>
            <a:r>
              <a:rPr lang="en-US" dirty="0">
                <a:ea typeface="ＭＳ Ｐゴシック" pitchFamily="34" charset="-128"/>
              </a:rPr>
              <a:t>Professor, Chief, Consultation Liaison Service, Grady Memorial Hospital, Department of Psychiatry and Behavioral Sciences, Emory University School of Medicine</a:t>
            </a:r>
          </a:p>
          <a:p>
            <a:pPr algn="ctr"/>
            <a:endParaRPr lang="en-US" sz="900" dirty="0">
              <a:latin typeface="+mn-lt"/>
              <a:ea typeface="ＭＳ Ｐゴシック" pitchFamily="34" charset="-128"/>
            </a:endParaRPr>
          </a:p>
          <a:p>
            <a:pPr algn="ctr" eaLnBrk="1" hangingPunct="1"/>
            <a:r>
              <a:rPr lang="en-US" dirty="0">
                <a:latin typeface="+mn-lt"/>
                <a:ea typeface="ＭＳ Ｐゴシック" pitchFamily="34" charset="-128"/>
              </a:rPr>
              <a:t>Original version: </a:t>
            </a:r>
            <a:r>
              <a:rPr lang="en-US" b="1" dirty="0">
                <a:latin typeface="+mn-lt"/>
                <a:ea typeface="ＭＳ Ｐゴシック" pitchFamily="34" charset="-128"/>
              </a:rPr>
              <a:t>Ann Schwartz, MD, FACLP</a:t>
            </a:r>
            <a:r>
              <a:rPr lang="en-US" dirty="0">
                <a:latin typeface="+mn-lt"/>
                <a:ea typeface="ＭＳ Ｐゴシック" pitchFamily="34" charset="-128"/>
              </a:rPr>
              <a:t> </a:t>
            </a:r>
          </a:p>
          <a:p>
            <a:pPr algn="ctr" eaLnBrk="1" hangingPunct="1"/>
            <a:r>
              <a:rPr lang="en-US" dirty="0">
                <a:latin typeface="+mn-lt"/>
                <a:ea typeface="ＭＳ Ｐゴシック" pitchFamily="34" charset="-128"/>
              </a:rPr>
              <a:t>Professor, Chief, Consultation Liaison Service, Grady Memorial Hospital, Department of Psychiatry and Behavioral Sciences, Emory University School of Medicine</a:t>
            </a:r>
          </a:p>
          <a:p>
            <a:pPr algn="ctr" eaLnBrk="1" hangingPunct="1"/>
            <a:endParaRPr lang="en-US" sz="900" dirty="0">
              <a:ea typeface="ＭＳ Ｐゴシック" pitchFamily="34" charset="-128"/>
            </a:endParaRPr>
          </a:p>
          <a:p>
            <a:pPr algn="ctr" eaLnBrk="1" hangingPunct="1"/>
            <a:r>
              <a:rPr lang="en-US" dirty="0">
                <a:ea typeface="ＭＳ Ｐゴシック" pitchFamily="34" charset="-128"/>
              </a:rPr>
              <a:t>Version of </a:t>
            </a:r>
            <a:r>
              <a:rPr lang="en-US" dirty="0">
                <a:latin typeface="+mn-lt"/>
                <a:ea typeface="ＭＳ Ｐゴシック" pitchFamily="34" charset="-128"/>
              </a:rPr>
              <a:t>March 15, 2019</a:t>
            </a:r>
          </a:p>
          <a:p>
            <a:pPr eaLnBrk="1" hangingPunct="1"/>
            <a:endParaRPr lang="en-US" sz="2000" dirty="0">
              <a:solidFill>
                <a:srgbClr val="003300"/>
              </a:solidFill>
            </a:endParaRPr>
          </a:p>
        </p:txBody>
      </p:sp>
    </p:spTree>
    <p:extLst>
      <p:ext uri="{BB962C8B-B14F-4D97-AF65-F5344CB8AC3E}">
        <p14:creationId xmlns:p14="http://schemas.microsoft.com/office/powerpoint/2010/main" val="2524043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ea typeface="ＭＳ Ｐゴシック" pitchFamily="34" charset="-128"/>
              </a:rPr>
              <a:t>Case 1</a:t>
            </a:r>
            <a:endParaRPr lang="en-US" dirty="0"/>
          </a:p>
        </p:txBody>
      </p:sp>
      <p:sp>
        <p:nvSpPr>
          <p:cNvPr id="5" name="Content Placeholder 4"/>
          <p:cNvSpPr>
            <a:spLocks noGrp="1"/>
          </p:cNvSpPr>
          <p:nvPr>
            <p:ph idx="1"/>
          </p:nvPr>
        </p:nvSpPr>
        <p:spPr>
          <a:xfrm>
            <a:off x="609600" y="1219201"/>
            <a:ext cx="5206584" cy="5364161"/>
          </a:xfrm>
          <a:solidFill>
            <a:schemeClr val="bg1">
              <a:lumMod val="95000"/>
            </a:schemeClr>
          </a:solidFill>
        </p:spPr>
        <p:txBody>
          <a:bodyPr>
            <a:noAutofit/>
          </a:bodyPr>
          <a:lstStyle/>
          <a:p>
            <a:pPr>
              <a:buFontTx/>
              <a:buNone/>
            </a:pPr>
            <a:r>
              <a:rPr lang="en-US" sz="2000" dirty="0">
                <a:ea typeface="ＭＳ Ｐゴシック" pitchFamily="34" charset="-128"/>
              </a:rPr>
              <a:t>HPI</a:t>
            </a:r>
          </a:p>
          <a:p>
            <a:r>
              <a:rPr lang="en-US" sz="2000" dirty="0">
                <a:ea typeface="ＭＳ Ｐゴシック" pitchFamily="34" charset="-128"/>
              </a:rPr>
              <a:t>38 </a:t>
            </a:r>
            <a:r>
              <a:rPr lang="en-US" sz="2000" dirty="0" err="1">
                <a:ea typeface="ＭＳ Ｐゴシック" pitchFamily="34" charset="-128"/>
              </a:rPr>
              <a:t>yo</a:t>
            </a:r>
            <a:r>
              <a:rPr lang="en-US" sz="2000" dirty="0">
                <a:ea typeface="ＭＳ Ｐゴシック" pitchFamily="34" charset="-128"/>
              </a:rPr>
              <a:t> female with </a:t>
            </a:r>
            <a:r>
              <a:rPr lang="en-US" sz="2000" dirty="0" err="1">
                <a:ea typeface="ＭＳ Ｐゴシック" pitchFamily="34" charset="-128"/>
              </a:rPr>
              <a:t>hx</a:t>
            </a:r>
            <a:r>
              <a:rPr lang="en-US" sz="2000" dirty="0">
                <a:ea typeface="ＭＳ Ｐゴシック" pitchFamily="34" charset="-128"/>
              </a:rPr>
              <a:t> of depression</a:t>
            </a:r>
          </a:p>
          <a:p>
            <a:r>
              <a:rPr lang="en-US" sz="2000" dirty="0">
                <a:ea typeface="ＭＳ Ｐゴシック" pitchFamily="34" charset="-128"/>
              </a:rPr>
              <a:t>Admitted to medicine after overdose on sleeping agent</a:t>
            </a:r>
          </a:p>
          <a:p>
            <a:r>
              <a:rPr lang="en-US" sz="2000" dirty="0">
                <a:ea typeface="ＭＳ Ｐゴシック" pitchFamily="34" charset="-128"/>
              </a:rPr>
              <a:t>Precipitant to attempt identified as feeling lonely</a:t>
            </a:r>
          </a:p>
          <a:p>
            <a:r>
              <a:rPr lang="en-US" sz="2000" dirty="0">
                <a:ea typeface="ＭＳ Ｐゴシック" pitchFamily="34" charset="-128"/>
              </a:rPr>
              <a:t>2-3 week </a:t>
            </a:r>
            <a:r>
              <a:rPr lang="en-US" sz="2000" dirty="0" err="1">
                <a:ea typeface="ＭＳ Ｐゴシック" pitchFamily="34" charset="-128"/>
              </a:rPr>
              <a:t>hx</a:t>
            </a:r>
            <a:r>
              <a:rPr lang="en-US" sz="2000" dirty="0">
                <a:ea typeface="ＭＳ Ｐゴシック" pitchFamily="34" charset="-128"/>
              </a:rPr>
              <a:t> of worsening depressive symptoms</a:t>
            </a:r>
          </a:p>
          <a:p>
            <a:r>
              <a:rPr lang="en-US" sz="2000" dirty="0">
                <a:ea typeface="ＭＳ Ｐゴシック" pitchFamily="34" charset="-128"/>
              </a:rPr>
              <a:t>Daughter (3 </a:t>
            </a:r>
            <a:r>
              <a:rPr lang="en-US" sz="2000" dirty="0" err="1">
                <a:ea typeface="ＭＳ Ｐゴシック" pitchFamily="34" charset="-128"/>
              </a:rPr>
              <a:t>yo</a:t>
            </a:r>
            <a:r>
              <a:rPr lang="en-US" sz="2000" dirty="0">
                <a:ea typeface="ＭＳ Ｐゴシック" pitchFamily="34" charset="-128"/>
              </a:rPr>
              <a:t>) died ~5 years ago</a:t>
            </a:r>
          </a:p>
          <a:p>
            <a:pPr>
              <a:buFontTx/>
              <a:buNone/>
            </a:pPr>
            <a:r>
              <a:rPr lang="en-US" sz="2000" dirty="0">
                <a:ea typeface="ＭＳ Ｐゴシック" pitchFamily="34" charset="-128"/>
              </a:rPr>
              <a:t>PAST PSYCH HX:</a:t>
            </a:r>
          </a:p>
          <a:p>
            <a:r>
              <a:rPr lang="en-US" sz="2000" dirty="0">
                <a:ea typeface="ＭＳ Ｐゴシック" pitchFamily="34" charset="-128"/>
              </a:rPr>
              <a:t>1 prior suicide attempt by OD after daughter’s death</a:t>
            </a:r>
          </a:p>
          <a:p>
            <a:r>
              <a:rPr lang="en-US" sz="2000" dirty="0">
                <a:ea typeface="ＭＳ Ｐゴシック" pitchFamily="34" charset="-128"/>
              </a:rPr>
              <a:t>1 previous psych admission after OD</a:t>
            </a:r>
          </a:p>
          <a:p>
            <a:pPr>
              <a:buFontTx/>
              <a:buNone/>
            </a:pPr>
            <a:r>
              <a:rPr lang="en-US" sz="2000" dirty="0">
                <a:ea typeface="ＭＳ Ｐゴシック" pitchFamily="34" charset="-128"/>
              </a:rPr>
              <a:t>PAST MEDICAL HX:</a:t>
            </a:r>
          </a:p>
          <a:p>
            <a:r>
              <a:rPr lang="en-US" sz="2000" dirty="0">
                <a:ea typeface="ＭＳ Ｐゴシック" pitchFamily="34" charset="-128"/>
              </a:rPr>
              <a:t>HTN</a:t>
            </a:r>
          </a:p>
          <a:p>
            <a:endParaRPr lang="en-US" dirty="0"/>
          </a:p>
        </p:txBody>
      </p:sp>
      <p:sp>
        <p:nvSpPr>
          <p:cNvPr id="7" name="Slide Number Placeholder 6"/>
          <p:cNvSpPr>
            <a:spLocks noGrp="1"/>
          </p:cNvSpPr>
          <p:nvPr>
            <p:ph type="sldNum" sz="quarter" idx="12"/>
          </p:nvPr>
        </p:nvSpPr>
        <p:spPr>
          <a:xfrm>
            <a:off x="11764440" y="6432549"/>
            <a:ext cx="483616" cy="365125"/>
          </a:xfrm>
        </p:spPr>
        <p:txBody>
          <a:bodyPr/>
          <a:lstStyle/>
          <a:p>
            <a:fld id="{68CDBAF2-F266-C14C-8ABF-54B90D837FA3}" type="slidenum">
              <a:rPr lang="en-US" smtClean="0"/>
              <a:pPr/>
              <a:t>10</a:t>
            </a:fld>
            <a:endParaRPr lang="en-US" dirty="0"/>
          </a:p>
        </p:txBody>
      </p:sp>
      <p:sp>
        <p:nvSpPr>
          <p:cNvPr id="10" name="Content Placeholder 4"/>
          <p:cNvSpPr txBox="1">
            <a:spLocks/>
          </p:cNvSpPr>
          <p:nvPr/>
        </p:nvSpPr>
        <p:spPr>
          <a:xfrm>
            <a:off x="6375816" y="1295401"/>
            <a:ext cx="5206584" cy="4823269"/>
          </a:xfrm>
          <a:prstGeom prst="rect">
            <a:avLst/>
          </a:prstGeom>
          <a:solidFill>
            <a:schemeClr val="bg1">
              <a:lumMod val="95000"/>
            </a:schemeClr>
          </a:soli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n-US" sz="2000" dirty="0">
                <a:ea typeface="ＭＳ Ｐゴシック" pitchFamily="34" charset="-128"/>
              </a:rPr>
              <a:t>SOCIAL HX:</a:t>
            </a:r>
          </a:p>
          <a:p>
            <a:r>
              <a:rPr lang="en-US" sz="2000" dirty="0">
                <a:ea typeface="ＭＳ Ｐゴシック" pitchFamily="34" charset="-128"/>
              </a:rPr>
              <a:t>Single, lives alone</a:t>
            </a:r>
          </a:p>
          <a:p>
            <a:r>
              <a:rPr lang="en-US" sz="2000" dirty="0">
                <a:ea typeface="ＭＳ Ｐゴシック" pitchFamily="34" charset="-128"/>
              </a:rPr>
              <a:t>Many friends</a:t>
            </a:r>
          </a:p>
          <a:p>
            <a:r>
              <a:rPr lang="en-US" sz="2000" dirty="0">
                <a:ea typeface="ＭＳ Ｐゴシック" pitchFamily="34" charset="-128"/>
              </a:rPr>
              <a:t>Has graduate degree and works as a banker</a:t>
            </a:r>
          </a:p>
          <a:p>
            <a:r>
              <a:rPr lang="en-US" sz="2000" dirty="0">
                <a:ea typeface="ＭＳ Ｐゴシック" pitchFamily="34" charset="-128"/>
              </a:rPr>
              <a:t>Financial difficulties (bought car that she can’t afford)</a:t>
            </a:r>
          </a:p>
          <a:p>
            <a:r>
              <a:rPr lang="en-US" sz="2000" dirty="0">
                <a:ea typeface="ＭＳ Ｐゴシック" pitchFamily="34" charset="-128"/>
              </a:rPr>
              <a:t>Social ETOH, increased use recently</a:t>
            </a:r>
          </a:p>
          <a:p>
            <a:r>
              <a:rPr lang="en-US" sz="2000" dirty="0">
                <a:ea typeface="ＭＳ Ｐゴシック" pitchFamily="34" charset="-128"/>
              </a:rPr>
              <a:t>Denies drug use</a:t>
            </a:r>
          </a:p>
          <a:p>
            <a:pPr>
              <a:buFontTx/>
              <a:buNone/>
            </a:pPr>
            <a:r>
              <a:rPr lang="en-US" sz="2000" dirty="0">
                <a:ea typeface="ＭＳ Ｐゴシック" pitchFamily="34" charset="-128"/>
              </a:rPr>
              <a:t>FAMILY HX:</a:t>
            </a:r>
          </a:p>
          <a:p>
            <a:r>
              <a:rPr lang="en-US" sz="2000" dirty="0">
                <a:ea typeface="ＭＳ Ｐゴシック" pitchFamily="34" charset="-128"/>
              </a:rPr>
              <a:t>Parents deceased</a:t>
            </a:r>
          </a:p>
          <a:p>
            <a:r>
              <a:rPr lang="en-US" sz="2000" dirty="0">
                <a:ea typeface="ＭＳ Ｐゴシック" pitchFamily="34" charset="-128"/>
              </a:rPr>
              <a:t>Father with completed suicide when pt was 8</a:t>
            </a:r>
          </a:p>
          <a:p>
            <a:r>
              <a:rPr lang="en-US" sz="2000" dirty="0">
                <a:ea typeface="ＭＳ Ｐゴシック" pitchFamily="34" charset="-128"/>
              </a:rPr>
              <a:t>Mother died of CA when pt was 16</a:t>
            </a:r>
          </a:p>
        </p:txBody>
      </p:sp>
    </p:spTree>
    <p:extLst>
      <p:ext uri="{BB962C8B-B14F-4D97-AF65-F5344CB8AC3E}">
        <p14:creationId xmlns:p14="http://schemas.microsoft.com/office/powerpoint/2010/main" val="1608088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457200"/>
            <a:ext cx="10363200" cy="1143000"/>
          </a:xfrm>
        </p:spPr>
        <p:txBody>
          <a:bodyPr/>
          <a:lstStyle/>
          <a:p>
            <a:r>
              <a:rPr lang="en-US" b="1">
                <a:ea typeface="ＭＳ Ｐゴシック" pitchFamily="34" charset="-128"/>
              </a:rPr>
              <a:t>Case 1</a:t>
            </a:r>
          </a:p>
        </p:txBody>
      </p:sp>
      <p:sp>
        <p:nvSpPr>
          <p:cNvPr id="11267" name="Content Placeholder 2"/>
          <p:cNvSpPr>
            <a:spLocks noGrp="1"/>
          </p:cNvSpPr>
          <p:nvPr>
            <p:ph idx="1"/>
          </p:nvPr>
        </p:nvSpPr>
        <p:spPr>
          <a:xfrm>
            <a:off x="914400" y="1676400"/>
            <a:ext cx="10363200" cy="4114800"/>
          </a:xfrm>
        </p:spPr>
        <p:txBody>
          <a:bodyPr/>
          <a:lstStyle/>
          <a:p>
            <a:r>
              <a:rPr lang="en-US" dirty="0">
                <a:ea typeface="ＭＳ Ｐゴシック" pitchFamily="34" charset="-128"/>
              </a:rPr>
              <a:t>Mental Status Exam</a:t>
            </a:r>
          </a:p>
          <a:p>
            <a:pPr lvl="1"/>
            <a:r>
              <a:rPr lang="en-US" sz="1800" dirty="0">
                <a:ea typeface="ＭＳ Ｐゴシック" pitchFamily="34" charset="-128"/>
              </a:rPr>
              <a:t>Thin, appeared her stated age</a:t>
            </a:r>
          </a:p>
          <a:p>
            <a:pPr lvl="1"/>
            <a:r>
              <a:rPr lang="en-US" sz="1800" dirty="0">
                <a:ea typeface="ＭＳ Ｐゴシック" pitchFamily="34" charset="-128"/>
              </a:rPr>
              <a:t>Alert, cooperative, but tearful throughout interview</a:t>
            </a:r>
          </a:p>
          <a:p>
            <a:pPr lvl="1"/>
            <a:r>
              <a:rPr lang="en-US" sz="1800" dirty="0">
                <a:ea typeface="ＭＳ Ｐゴシック" pitchFamily="34" charset="-128"/>
              </a:rPr>
              <a:t>Speech was normal rate, tone, and volume</a:t>
            </a:r>
          </a:p>
          <a:p>
            <a:pPr lvl="1"/>
            <a:r>
              <a:rPr lang="en-US" sz="1800" dirty="0">
                <a:ea typeface="ＭＳ Ｐゴシック" pitchFamily="34" charset="-128"/>
              </a:rPr>
              <a:t>Mood was depressed, affect restricted but congruent with mood</a:t>
            </a:r>
          </a:p>
          <a:p>
            <a:pPr lvl="1"/>
            <a:r>
              <a:rPr lang="en-US" sz="1800" dirty="0">
                <a:ea typeface="ＭＳ Ｐゴシック" pitchFamily="34" charset="-128"/>
              </a:rPr>
              <a:t>Thoughts were linear and focused on wanting to leave and return to work</a:t>
            </a:r>
          </a:p>
          <a:p>
            <a:pPr lvl="1"/>
            <a:r>
              <a:rPr lang="en-US" sz="1800" dirty="0">
                <a:ea typeface="ＭＳ Ｐゴシック" pitchFamily="34" charset="-128"/>
              </a:rPr>
              <a:t>No overt delusions, denied AH/VH</a:t>
            </a:r>
          </a:p>
          <a:p>
            <a:pPr lvl="1"/>
            <a:r>
              <a:rPr lang="en-US" sz="1800" dirty="0">
                <a:ea typeface="ＭＳ Ｐゴシック" pitchFamily="34" charset="-128"/>
              </a:rPr>
              <a:t>Denied current SI/HI</a:t>
            </a:r>
          </a:p>
          <a:p>
            <a:pPr lvl="1"/>
            <a:r>
              <a:rPr lang="en-US" sz="1800" dirty="0">
                <a:ea typeface="ＭＳ Ｐゴシック" pitchFamily="34" charset="-128"/>
              </a:rPr>
              <a:t>Future-oriented behavior</a:t>
            </a:r>
          </a:p>
        </p:txBody>
      </p:sp>
      <p:sp>
        <p:nvSpPr>
          <p:cNvPr id="11268" name="Slide Number Placeholder 3"/>
          <p:cNvSpPr>
            <a:spLocks noGrp="1"/>
          </p:cNvSpPr>
          <p:nvPr>
            <p:ph type="sldNum" sz="quarter" idx="12"/>
          </p:nvPr>
        </p:nvSpPr>
        <p:spPr>
          <a:noFill/>
        </p:spPr>
        <p:txBody>
          <a:bodyPr/>
          <a:lstStyle/>
          <a:p>
            <a:fld id="{E2AFDB55-255F-439B-A759-7321EF05D4B8}" type="slidenum">
              <a:rPr lang="en-US" smtClean="0"/>
              <a:pPr/>
              <a:t>11</a:t>
            </a:fld>
            <a:endParaRPr lang="en-US"/>
          </a:p>
        </p:txBody>
      </p:sp>
    </p:spTree>
    <p:extLst>
      <p:ext uri="{BB962C8B-B14F-4D97-AF65-F5344CB8AC3E}">
        <p14:creationId xmlns:p14="http://schemas.microsoft.com/office/powerpoint/2010/main" val="1010200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14400" y="304800"/>
            <a:ext cx="10363200" cy="1143000"/>
          </a:xfrm>
        </p:spPr>
        <p:txBody>
          <a:bodyPr/>
          <a:lstStyle/>
          <a:p>
            <a:r>
              <a:rPr lang="en-US" b="1">
                <a:ea typeface="ＭＳ Ｐゴシック" pitchFamily="34" charset="-128"/>
              </a:rPr>
              <a:t>Case 1 Questions:</a:t>
            </a:r>
          </a:p>
        </p:txBody>
      </p:sp>
      <p:sp>
        <p:nvSpPr>
          <p:cNvPr id="12291" name="Content Placeholder 2"/>
          <p:cNvSpPr>
            <a:spLocks noGrp="1"/>
          </p:cNvSpPr>
          <p:nvPr>
            <p:ph idx="1"/>
          </p:nvPr>
        </p:nvSpPr>
        <p:spPr>
          <a:xfrm>
            <a:off x="914400" y="1572491"/>
            <a:ext cx="10363200" cy="4114800"/>
          </a:xfrm>
        </p:spPr>
        <p:txBody>
          <a:bodyPr/>
          <a:lstStyle/>
          <a:p>
            <a:r>
              <a:rPr lang="en-US" sz="2800" dirty="0">
                <a:ea typeface="ＭＳ Ｐゴシック" pitchFamily="34" charset="-128"/>
              </a:rPr>
              <a:t>Risk and protective factors for suicide?</a:t>
            </a:r>
          </a:p>
          <a:p>
            <a:pPr lvl="1"/>
            <a:r>
              <a:rPr lang="en-US" sz="2400" dirty="0">
                <a:ea typeface="ＭＳ Ｐゴシック" pitchFamily="34" charset="-128"/>
              </a:rPr>
              <a:t>Modifiable</a:t>
            </a:r>
          </a:p>
          <a:p>
            <a:pPr lvl="1"/>
            <a:r>
              <a:rPr lang="en-US" sz="2400" dirty="0">
                <a:ea typeface="ＭＳ Ｐゴシック" pitchFamily="34" charset="-128"/>
              </a:rPr>
              <a:t>Modifiable by treatment</a:t>
            </a:r>
          </a:p>
          <a:p>
            <a:pPr lvl="1"/>
            <a:r>
              <a:rPr lang="en-US" sz="2400" dirty="0">
                <a:ea typeface="ＭＳ Ｐゴシック" pitchFamily="34" charset="-128"/>
              </a:rPr>
              <a:t>Non modifiable</a:t>
            </a:r>
            <a:endParaRPr lang="en-US" dirty="0">
              <a:ea typeface="ＭＳ Ｐゴシック" pitchFamily="34" charset="-128"/>
            </a:endParaRPr>
          </a:p>
          <a:p>
            <a:r>
              <a:rPr lang="en-US" sz="2800" dirty="0">
                <a:ea typeface="ＭＳ Ｐゴシック" pitchFamily="34" charset="-128"/>
              </a:rPr>
              <a:t>Risk factors potentially modified by inpatient psychiatric admission?</a:t>
            </a:r>
          </a:p>
          <a:p>
            <a:r>
              <a:rPr lang="en-US" sz="2800" dirty="0">
                <a:ea typeface="ＭＳ Ｐゴシック" pitchFamily="34" charset="-128"/>
              </a:rPr>
              <a:t>Precautions while hospitalized medically?</a:t>
            </a:r>
          </a:p>
          <a:p>
            <a:r>
              <a:rPr lang="en-US" sz="2800" dirty="0">
                <a:ea typeface="ＭＳ Ｐゴシック" pitchFamily="34" charset="-128"/>
              </a:rPr>
              <a:t>Disposition?</a:t>
            </a:r>
          </a:p>
          <a:p>
            <a:pPr lvl="1"/>
            <a:r>
              <a:rPr lang="en-US" sz="2400" dirty="0">
                <a:ea typeface="ＭＳ Ｐゴシック" pitchFamily="34" charset="-128"/>
              </a:rPr>
              <a:t>Inpatient psychiatric admission?</a:t>
            </a:r>
          </a:p>
          <a:p>
            <a:pPr lvl="1"/>
            <a:r>
              <a:rPr lang="en-US" sz="2400" dirty="0">
                <a:ea typeface="ＭＳ Ｐゴシック" pitchFamily="34" charset="-128"/>
              </a:rPr>
              <a:t>Outpatient?</a:t>
            </a:r>
          </a:p>
        </p:txBody>
      </p:sp>
      <p:sp>
        <p:nvSpPr>
          <p:cNvPr id="12292" name="Slide Number Placeholder 3"/>
          <p:cNvSpPr>
            <a:spLocks noGrp="1"/>
          </p:cNvSpPr>
          <p:nvPr>
            <p:ph type="sldNum" sz="quarter" idx="12"/>
          </p:nvPr>
        </p:nvSpPr>
        <p:spPr>
          <a:noFill/>
        </p:spPr>
        <p:txBody>
          <a:bodyPr/>
          <a:lstStyle/>
          <a:p>
            <a:fld id="{71C2DCC2-B4CD-4608-8A34-9FBFE2E178A3}" type="slidenum">
              <a:rPr lang="en-US" smtClean="0"/>
              <a:pPr/>
              <a:t>12</a:t>
            </a:fld>
            <a:endParaRPr lang="en-US"/>
          </a:p>
        </p:txBody>
      </p:sp>
    </p:spTree>
    <p:extLst>
      <p:ext uri="{BB962C8B-B14F-4D97-AF65-F5344CB8AC3E}">
        <p14:creationId xmlns:p14="http://schemas.microsoft.com/office/powerpoint/2010/main" val="2131130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b="1" dirty="0">
                <a:ea typeface="ＭＳ Ｐゴシック" pitchFamily="34" charset="-128"/>
              </a:rPr>
              <a:t>Suicide Risk Assessment</a:t>
            </a:r>
          </a:p>
        </p:txBody>
      </p:sp>
      <p:sp>
        <p:nvSpPr>
          <p:cNvPr id="13315" name="Content Placeholder 2"/>
          <p:cNvSpPr>
            <a:spLocks noGrp="1"/>
          </p:cNvSpPr>
          <p:nvPr>
            <p:ph idx="1"/>
          </p:nvPr>
        </p:nvSpPr>
        <p:spPr/>
        <p:txBody>
          <a:bodyPr/>
          <a:lstStyle/>
          <a:p>
            <a:r>
              <a:rPr lang="en-US" sz="2400">
                <a:ea typeface="ＭＳ Ｐゴシック" pitchFamily="34" charset="-128"/>
              </a:rPr>
              <a:t>Through clinical evaluation, identify specific factors that may increase or decrease risk for suicide and suicidal behaviors that may serve as modifiable targets for interventions</a:t>
            </a:r>
          </a:p>
          <a:p>
            <a:r>
              <a:rPr lang="en-US" sz="2400">
                <a:ea typeface="ＭＳ Ｐゴシック" pitchFamily="34" charset="-128"/>
              </a:rPr>
              <a:t>Address patients immediate safety and determine most appropriate setting for treatment</a:t>
            </a:r>
          </a:p>
          <a:p>
            <a:r>
              <a:rPr lang="en-US" sz="2400">
                <a:ea typeface="ＭＳ Ｐゴシック" pitchFamily="34" charset="-128"/>
              </a:rPr>
              <a:t>Develop differential diagnosis to further guide planning of treatment</a:t>
            </a:r>
          </a:p>
        </p:txBody>
      </p:sp>
      <p:sp>
        <p:nvSpPr>
          <p:cNvPr id="13316" name="Slide Number Placeholder 3"/>
          <p:cNvSpPr>
            <a:spLocks noGrp="1"/>
          </p:cNvSpPr>
          <p:nvPr>
            <p:ph type="sldNum" sz="quarter" idx="12"/>
          </p:nvPr>
        </p:nvSpPr>
        <p:spPr>
          <a:noFill/>
        </p:spPr>
        <p:txBody>
          <a:bodyPr/>
          <a:lstStyle/>
          <a:p>
            <a:fld id="{C3263956-FB7F-48FB-B94A-7E9AAD3C6964}" type="slidenum">
              <a:rPr lang="en-US" smtClean="0"/>
              <a:pPr/>
              <a:t>13</a:t>
            </a:fld>
            <a:endParaRPr lang="en-US"/>
          </a:p>
        </p:txBody>
      </p:sp>
    </p:spTree>
    <p:extLst>
      <p:ext uri="{BB962C8B-B14F-4D97-AF65-F5344CB8AC3E}">
        <p14:creationId xmlns:p14="http://schemas.microsoft.com/office/powerpoint/2010/main" val="2531648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12800" y="381000"/>
            <a:ext cx="10363200" cy="1143000"/>
          </a:xfrm>
        </p:spPr>
        <p:txBody>
          <a:bodyPr/>
          <a:lstStyle/>
          <a:p>
            <a:pPr eaLnBrk="1" hangingPunct="1"/>
            <a:r>
              <a:rPr lang="en-US" b="1">
                <a:ea typeface="ＭＳ Ｐゴシック" pitchFamily="34" charset="-128"/>
              </a:rPr>
              <a:t>Suicide</a:t>
            </a:r>
          </a:p>
        </p:txBody>
      </p:sp>
      <p:sp>
        <p:nvSpPr>
          <p:cNvPr id="14339" name="Rectangle 3"/>
          <p:cNvSpPr>
            <a:spLocks noGrp="1" noChangeArrowheads="1"/>
          </p:cNvSpPr>
          <p:nvPr>
            <p:ph idx="1"/>
          </p:nvPr>
        </p:nvSpPr>
        <p:spPr>
          <a:xfrm>
            <a:off x="812800" y="1524000"/>
            <a:ext cx="10363200" cy="4114800"/>
          </a:xfrm>
        </p:spPr>
        <p:txBody>
          <a:bodyPr/>
          <a:lstStyle/>
          <a:p>
            <a:pPr eaLnBrk="1" hangingPunct="1">
              <a:lnSpc>
                <a:spcPct val="90000"/>
              </a:lnSpc>
            </a:pPr>
            <a:r>
              <a:rPr lang="en-US" sz="2800" dirty="0">
                <a:ea typeface="ＭＳ Ｐゴシック" pitchFamily="34" charset="-128"/>
              </a:rPr>
              <a:t>Not a diagnosis</a:t>
            </a:r>
          </a:p>
          <a:p>
            <a:pPr eaLnBrk="1" hangingPunct="1">
              <a:lnSpc>
                <a:spcPct val="90000"/>
              </a:lnSpc>
            </a:pPr>
            <a:r>
              <a:rPr lang="en-US" sz="2800" dirty="0">
                <a:ea typeface="ＭＳ Ｐゴシック" pitchFamily="34" charset="-128"/>
              </a:rPr>
              <a:t>Not limited to depression</a:t>
            </a:r>
          </a:p>
          <a:p>
            <a:pPr lvl="1" eaLnBrk="1" hangingPunct="1">
              <a:lnSpc>
                <a:spcPct val="90000"/>
              </a:lnSpc>
            </a:pPr>
            <a:r>
              <a:rPr lang="en-US" sz="2400" dirty="0">
                <a:ea typeface="ＭＳ Ｐゴシック" pitchFamily="34" charset="-128"/>
              </a:rPr>
              <a:t>Schizophrenia</a:t>
            </a:r>
          </a:p>
          <a:p>
            <a:pPr lvl="1" eaLnBrk="1" hangingPunct="1">
              <a:lnSpc>
                <a:spcPct val="90000"/>
              </a:lnSpc>
            </a:pPr>
            <a:r>
              <a:rPr lang="en-US" sz="2400" dirty="0">
                <a:ea typeface="ＭＳ Ｐゴシック" pitchFamily="34" charset="-128"/>
              </a:rPr>
              <a:t>Bipolar</a:t>
            </a:r>
          </a:p>
          <a:p>
            <a:pPr lvl="1" eaLnBrk="1" hangingPunct="1">
              <a:lnSpc>
                <a:spcPct val="90000"/>
              </a:lnSpc>
            </a:pPr>
            <a:r>
              <a:rPr lang="en-US" sz="2400" dirty="0">
                <a:ea typeface="ＭＳ Ｐゴシック" pitchFamily="34" charset="-128"/>
              </a:rPr>
              <a:t>Substance use disorders</a:t>
            </a:r>
          </a:p>
          <a:p>
            <a:pPr lvl="1" eaLnBrk="1" hangingPunct="1">
              <a:lnSpc>
                <a:spcPct val="90000"/>
              </a:lnSpc>
            </a:pPr>
            <a:r>
              <a:rPr lang="en-US" sz="2400" dirty="0">
                <a:ea typeface="ＭＳ Ｐゴシック" pitchFamily="34" charset="-128"/>
              </a:rPr>
              <a:t>Impulse control disorders</a:t>
            </a:r>
          </a:p>
          <a:p>
            <a:pPr lvl="1" eaLnBrk="1" hangingPunct="1">
              <a:lnSpc>
                <a:spcPct val="90000"/>
              </a:lnSpc>
            </a:pPr>
            <a:r>
              <a:rPr lang="en-US" sz="2400" dirty="0">
                <a:ea typeface="ＭＳ Ｐゴシック" pitchFamily="34" charset="-128"/>
              </a:rPr>
              <a:t>Cluster B personality disorders</a:t>
            </a:r>
          </a:p>
          <a:p>
            <a:pPr eaLnBrk="1" hangingPunct="1">
              <a:lnSpc>
                <a:spcPct val="90000"/>
              </a:lnSpc>
            </a:pPr>
            <a:r>
              <a:rPr lang="en-US" sz="2800" dirty="0">
                <a:ea typeface="ＭＳ Ｐゴシック" pitchFamily="34" charset="-128"/>
              </a:rPr>
              <a:t>Not limited to “official” psychiatric disorders</a:t>
            </a:r>
          </a:p>
          <a:p>
            <a:pPr lvl="1" eaLnBrk="1" hangingPunct="1">
              <a:lnSpc>
                <a:spcPct val="90000"/>
              </a:lnSpc>
            </a:pPr>
            <a:r>
              <a:rPr lang="en-US" sz="2400" dirty="0">
                <a:ea typeface="ＭＳ Ｐゴシック" pitchFamily="34" charset="-128"/>
              </a:rPr>
              <a:t>States of desperation or despair</a:t>
            </a:r>
          </a:p>
          <a:p>
            <a:pPr lvl="1" eaLnBrk="1" hangingPunct="1">
              <a:lnSpc>
                <a:spcPct val="90000"/>
              </a:lnSpc>
            </a:pPr>
            <a:r>
              <a:rPr lang="en-US" sz="2400" dirty="0">
                <a:ea typeface="ＭＳ Ｐゴシック" pitchFamily="34" charset="-128"/>
              </a:rPr>
              <a:t>Impulsive, aggressive, disinhibited</a:t>
            </a:r>
          </a:p>
        </p:txBody>
      </p:sp>
      <p:sp>
        <p:nvSpPr>
          <p:cNvPr id="14340" name="Slide Number Placeholder 3"/>
          <p:cNvSpPr>
            <a:spLocks noGrp="1"/>
          </p:cNvSpPr>
          <p:nvPr>
            <p:ph type="sldNum" sz="quarter" idx="12"/>
          </p:nvPr>
        </p:nvSpPr>
        <p:spPr>
          <a:noFill/>
        </p:spPr>
        <p:txBody>
          <a:bodyPr/>
          <a:lstStyle/>
          <a:p>
            <a:fld id="{7EDB7950-ACCD-4179-8A60-21AAB8C234F5}" type="slidenum">
              <a:rPr lang="en-US" smtClean="0"/>
              <a:pPr/>
              <a:t>14</a:t>
            </a:fld>
            <a:endParaRPr lang="en-US"/>
          </a:p>
        </p:txBody>
      </p:sp>
    </p:spTree>
    <p:extLst>
      <p:ext uri="{BB962C8B-B14F-4D97-AF65-F5344CB8AC3E}">
        <p14:creationId xmlns:p14="http://schemas.microsoft.com/office/powerpoint/2010/main" val="1535648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381000"/>
            <a:ext cx="10363200" cy="1143000"/>
          </a:xfrm>
        </p:spPr>
        <p:txBody>
          <a:bodyPr/>
          <a:lstStyle/>
          <a:p>
            <a:pPr eaLnBrk="1" hangingPunct="1"/>
            <a:r>
              <a:rPr lang="en-US" b="1">
                <a:ea typeface="ＭＳ Ｐゴシック" pitchFamily="34" charset="-128"/>
              </a:rPr>
              <a:t>Suicide</a:t>
            </a:r>
          </a:p>
        </p:txBody>
      </p:sp>
      <p:sp>
        <p:nvSpPr>
          <p:cNvPr id="15363" name="Rectangle 3"/>
          <p:cNvSpPr>
            <a:spLocks noGrp="1" noChangeArrowheads="1"/>
          </p:cNvSpPr>
          <p:nvPr>
            <p:ph idx="1"/>
          </p:nvPr>
        </p:nvSpPr>
        <p:spPr>
          <a:xfrm>
            <a:off x="914400" y="1600200"/>
            <a:ext cx="10363200" cy="4114800"/>
          </a:xfrm>
        </p:spPr>
        <p:txBody>
          <a:bodyPr/>
          <a:lstStyle/>
          <a:p>
            <a:pPr eaLnBrk="1" hangingPunct="1"/>
            <a:r>
              <a:rPr lang="en-US" sz="2800">
                <a:ea typeface="ＭＳ Ｐゴシック" pitchFamily="34" charset="-128"/>
              </a:rPr>
              <a:t>Behavioral phenotype</a:t>
            </a:r>
          </a:p>
          <a:p>
            <a:pPr eaLnBrk="1" hangingPunct="1"/>
            <a:r>
              <a:rPr lang="en-US" sz="2800">
                <a:ea typeface="ＭＳ Ｐゴシック" pitchFamily="34" charset="-128"/>
              </a:rPr>
              <a:t>Low base-rate event</a:t>
            </a:r>
          </a:p>
          <a:p>
            <a:pPr lvl="1" eaLnBrk="1" hangingPunct="1"/>
            <a:r>
              <a:rPr lang="en-US" sz="2400">
                <a:ea typeface="ＭＳ Ｐゴシック" pitchFamily="34" charset="-128"/>
              </a:rPr>
              <a:t>Rare</a:t>
            </a:r>
          </a:p>
          <a:p>
            <a:pPr eaLnBrk="1" hangingPunct="1"/>
            <a:r>
              <a:rPr lang="en-US" sz="2800">
                <a:ea typeface="ＭＳ Ｐゴシック" pitchFamily="34" charset="-128"/>
              </a:rPr>
              <a:t>Hard to predict</a:t>
            </a:r>
          </a:p>
          <a:p>
            <a:pPr lvl="1" eaLnBrk="1" hangingPunct="1"/>
            <a:r>
              <a:rPr lang="en-US" sz="2400">
                <a:ea typeface="ＭＳ Ｐゴシック" pitchFamily="34" charset="-128"/>
              </a:rPr>
              <a:t>False positive</a:t>
            </a:r>
          </a:p>
          <a:p>
            <a:pPr lvl="2" eaLnBrk="1" hangingPunct="1"/>
            <a:r>
              <a:rPr lang="en-US" sz="2000">
                <a:ea typeface="ＭＳ Ｐゴシック" pitchFamily="34" charset="-128"/>
              </a:rPr>
              <a:t>Costly treatment decisions</a:t>
            </a:r>
          </a:p>
          <a:p>
            <a:pPr lvl="1" eaLnBrk="1" hangingPunct="1"/>
            <a:r>
              <a:rPr lang="en-US" sz="2400">
                <a:ea typeface="ＭＳ Ｐゴシック" pitchFamily="34" charset="-128"/>
              </a:rPr>
              <a:t>False negative</a:t>
            </a:r>
          </a:p>
          <a:p>
            <a:pPr lvl="2" eaLnBrk="1" hangingPunct="1"/>
            <a:r>
              <a:rPr lang="en-US" sz="2000">
                <a:ea typeface="ＭＳ Ｐゴシック" pitchFamily="34" charset="-128"/>
              </a:rPr>
              <a:t>Impact on family, practitioner and staff</a:t>
            </a:r>
          </a:p>
          <a:p>
            <a:pPr lvl="2" eaLnBrk="1" hangingPunct="1"/>
            <a:r>
              <a:rPr lang="en-US" sz="2000">
                <a:ea typeface="ＭＳ Ｐゴシック" pitchFamily="34" charset="-128"/>
              </a:rPr>
              <a:t>Legal liability</a:t>
            </a:r>
          </a:p>
        </p:txBody>
      </p:sp>
      <p:sp>
        <p:nvSpPr>
          <p:cNvPr id="15364" name="Slide Number Placeholder 3"/>
          <p:cNvSpPr>
            <a:spLocks noGrp="1"/>
          </p:cNvSpPr>
          <p:nvPr>
            <p:ph type="sldNum" sz="quarter" idx="12"/>
          </p:nvPr>
        </p:nvSpPr>
        <p:spPr>
          <a:noFill/>
        </p:spPr>
        <p:txBody>
          <a:bodyPr/>
          <a:lstStyle/>
          <a:p>
            <a:fld id="{4F428905-F0A2-45ED-BB74-11873436B10F}" type="slidenum">
              <a:rPr lang="en-US" smtClean="0"/>
              <a:pPr/>
              <a:t>15</a:t>
            </a:fld>
            <a:endParaRPr lang="en-US"/>
          </a:p>
        </p:txBody>
      </p:sp>
    </p:spTree>
    <p:extLst>
      <p:ext uri="{BB962C8B-B14F-4D97-AF65-F5344CB8AC3E}">
        <p14:creationId xmlns:p14="http://schemas.microsoft.com/office/powerpoint/2010/main" val="41468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914400" y="304800"/>
            <a:ext cx="10363200" cy="1143000"/>
          </a:xfrm>
        </p:spPr>
        <p:txBody>
          <a:bodyPr/>
          <a:lstStyle/>
          <a:p>
            <a:r>
              <a:rPr lang="en-US" b="1">
                <a:ea typeface="ＭＳ Ｐゴシック" pitchFamily="34" charset="-128"/>
              </a:rPr>
              <a:t>Risk Factors for Suicide</a:t>
            </a:r>
          </a:p>
        </p:txBody>
      </p:sp>
      <p:sp>
        <p:nvSpPr>
          <p:cNvPr id="17411" name="Content Placeholder 2"/>
          <p:cNvSpPr>
            <a:spLocks noGrp="1"/>
          </p:cNvSpPr>
          <p:nvPr>
            <p:ph idx="1"/>
          </p:nvPr>
        </p:nvSpPr>
        <p:spPr>
          <a:xfrm>
            <a:off x="914400" y="1524000"/>
            <a:ext cx="10363200" cy="4572000"/>
          </a:xfrm>
        </p:spPr>
        <p:txBody>
          <a:bodyPr/>
          <a:lstStyle/>
          <a:p>
            <a:r>
              <a:rPr lang="en-US" sz="2800">
                <a:ea typeface="ＭＳ Ｐゴシック" pitchFamily="34" charset="-128"/>
              </a:rPr>
              <a:t>Demographic</a:t>
            </a:r>
          </a:p>
          <a:p>
            <a:r>
              <a:rPr lang="en-US" sz="2800">
                <a:ea typeface="ＭＳ Ｐゴシック" pitchFamily="34" charset="-128"/>
              </a:rPr>
              <a:t>Psychiatric</a:t>
            </a:r>
          </a:p>
          <a:p>
            <a:r>
              <a:rPr lang="en-US" sz="2800">
                <a:ea typeface="ＭＳ Ｐゴシック" pitchFamily="34" charset="-128"/>
              </a:rPr>
              <a:t>Medical </a:t>
            </a:r>
          </a:p>
          <a:p>
            <a:r>
              <a:rPr lang="en-US" sz="2800">
                <a:ea typeface="ＭＳ Ｐゴシック" pitchFamily="34" charset="-128"/>
              </a:rPr>
              <a:t>Social</a:t>
            </a:r>
          </a:p>
          <a:p>
            <a:r>
              <a:rPr lang="en-US" sz="2800">
                <a:ea typeface="ＭＳ Ｐゴシック" pitchFamily="34" charset="-128"/>
              </a:rPr>
              <a:t>Familial</a:t>
            </a:r>
          </a:p>
          <a:p>
            <a:r>
              <a:rPr lang="en-US" sz="2800">
                <a:ea typeface="ＭＳ Ｐゴシック" pitchFamily="34" charset="-128"/>
              </a:rPr>
              <a:t>Past and present suicidality</a:t>
            </a:r>
          </a:p>
          <a:p>
            <a:r>
              <a:rPr lang="en-US" sz="2800">
                <a:ea typeface="ＭＳ Ｐゴシック" pitchFamily="34" charset="-128"/>
              </a:rPr>
              <a:t>Treatment settings</a:t>
            </a:r>
          </a:p>
          <a:p>
            <a:r>
              <a:rPr lang="en-US" sz="2800">
                <a:ea typeface="ＭＳ Ｐゴシック" pitchFamily="34" charset="-128"/>
              </a:rPr>
              <a:t>Status as medical inpatient</a:t>
            </a:r>
          </a:p>
        </p:txBody>
      </p:sp>
      <p:sp>
        <p:nvSpPr>
          <p:cNvPr id="17412" name="Slide Number Placeholder 3"/>
          <p:cNvSpPr>
            <a:spLocks noGrp="1"/>
          </p:cNvSpPr>
          <p:nvPr>
            <p:ph type="sldNum" sz="quarter" idx="12"/>
          </p:nvPr>
        </p:nvSpPr>
        <p:spPr>
          <a:noFill/>
        </p:spPr>
        <p:txBody>
          <a:bodyPr/>
          <a:lstStyle/>
          <a:p>
            <a:fld id="{20EED500-666A-4044-9D42-CF0CFAFCF586}" type="slidenum">
              <a:rPr lang="en-US" smtClean="0"/>
              <a:pPr/>
              <a:t>16</a:t>
            </a:fld>
            <a:endParaRPr lang="en-US"/>
          </a:p>
        </p:txBody>
      </p:sp>
    </p:spTree>
    <p:extLst>
      <p:ext uri="{BB962C8B-B14F-4D97-AF65-F5344CB8AC3E}">
        <p14:creationId xmlns:p14="http://schemas.microsoft.com/office/powerpoint/2010/main" val="3489743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914400" y="304800"/>
            <a:ext cx="10363200" cy="1143000"/>
          </a:xfrm>
        </p:spPr>
        <p:txBody>
          <a:bodyPr/>
          <a:lstStyle/>
          <a:p>
            <a:r>
              <a:rPr lang="en-US" b="1" dirty="0">
                <a:ea typeface="ＭＳ Ｐゴシック" pitchFamily="34" charset="-128"/>
              </a:rPr>
              <a:t>Non-Modifiable Risk Factors</a:t>
            </a:r>
          </a:p>
        </p:txBody>
      </p:sp>
      <p:sp>
        <p:nvSpPr>
          <p:cNvPr id="18435" name="Rectangle 1027"/>
          <p:cNvSpPr>
            <a:spLocks noGrp="1" noChangeArrowheads="1"/>
          </p:cNvSpPr>
          <p:nvPr>
            <p:ph idx="1"/>
          </p:nvPr>
        </p:nvSpPr>
        <p:spPr>
          <a:xfrm>
            <a:off x="914400" y="1524000"/>
            <a:ext cx="10363200" cy="4114800"/>
          </a:xfrm>
        </p:spPr>
        <p:txBody>
          <a:bodyPr/>
          <a:lstStyle/>
          <a:p>
            <a:pPr>
              <a:lnSpc>
                <a:spcPct val="90000"/>
              </a:lnSpc>
            </a:pPr>
            <a:r>
              <a:rPr lang="en-US" dirty="0">
                <a:ea typeface="ＭＳ Ｐゴシック" pitchFamily="34" charset="-128"/>
              </a:rPr>
              <a:t>Gender</a:t>
            </a:r>
          </a:p>
          <a:p>
            <a:pPr lvl="1">
              <a:lnSpc>
                <a:spcPct val="90000"/>
              </a:lnSpc>
            </a:pPr>
            <a:r>
              <a:rPr lang="en-US" dirty="0">
                <a:ea typeface="ＭＳ Ｐゴシック" pitchFamily="34" charset="-128"/>
              </a:rPr>
              <a:t>Male &gt; female</a:t>
            </a:r>
          </a:p>
          <a:p>
            <a:pPr>
              <a:lnSpc>
                <a:spcPct val="90000"/>
              </a:lnSpc>
            </a:pPr>
            <a:r>
              <a:rPr lang="en-US" dirty="0">
                <a:ea typeface="ＭＳ Ｐゴシック" pitchFamily="34" charset="-128"/>
              </a:rPr>
              <a:t>Race</a:t>
            </a:r>
          </a:p>
          <a:p>
            <a:pPr lvl="1">
              <a:lnSpc>
                <a:spcPct val="90000"/>
              </a:lnSpc>
            </a:pPr>
            <a:r>
              <a:rPr lang="en-US" dirty="0">
                <a:ea typeface="ＭＳ Ｐゴシック" pitchFamily="34" charset="-128"/>
              </a:rPr>
              <a:t>White &gt; Non-white minority</a:t>
            </a:r>
          </a:p>
          <a:p>
            <a:pPr>
              <a:lnSpc>
                <a:spcPct val="90000"/>
              </a:lnSpc>
            </a:pPr>
            <a:r>
              <a:rPr lang="en-US" dirty="0">
                <a:ea typeface="ＭＳ Ｐゴシック" pitchFamily="34" charset="-128"/>
              </a:rPr>
              <a:t>Age</a:t>
            </a:r>
          </a:p>
          <a:p>
            <a:pPr lvl="1">
              <a:lnSpc>
                <a:spcPct val="90000"/>
              </a:lnSpc>
            </a:pPr>
            <a:r>
              <a:rPr lang="en-US" dirty="0">
                <a:ea typeface="ＭＳ Ｐゴシック" pitchFamily="34" charset="-128"/>
              </a:rPr>
              <a:t>Old &gt; young</a:t>
            </a:r>
          </a:p>
          <a:p>
            <a:pPr>
              <a:lnSpc>
                <a:spcPct val="90000"/>
              </a:lnSpc>
            </a:pPr>
            <a:r>
              <a:rPr lang="en-US" dirty="0">
                <a:ea typeface="ＭＳ Ｐゴシック" pitchFamily="34" charset="-128"/>
              </a:rPr>
              <a:t>Past behaviors</a:t>
            </a:r>
          </a:p>
          <a:p>
            <a:pPr lvl="1">
              <a:lnSpc>
                <a:spcPct val="90000"/>
              </a:lnSpc>
            </a:pPr>
            <a:r>
              <a:rPr lang="en-US" dirty="0">
                <a:ea typeface="ＭＳ Ｐゴシック" pitchFamily="34" charset="-128"/>
              </a:rPr>
              <a:t>History of suicide attempts</a:t>
            </a:r>
          </a:p>
          <a:p>
            <a:pPr>
              <a:lnSpc>
                <a:spcPct val="90000"/>
              </a:lnSpc>
            </a:pPr>
            <a:r>
              <a:rPr lang="en-US" dirty="0">
                <a:ea typeface="ＭＳ Ｐゴシック" pitchFamily="34" charset="-128"/>
              </a:rPr>
              <a:t>Family history completed suicide</a:t>
            </a:r>
          </a:p>
        </p:txBody>
      </p:sp>
      <p:sp>
        <p:nvSpPr>
          <p:cNvPr id="18436" name="Slide Number Placeholder 3"/>
          <p:cNvSpPr>
            <a:spLocks noGrp="1"/>
          </p:cNvSpPr>
          <p:nvPr>
            <p:ph type="sldNum" sz="quarter" idx="12"/>
          </p:nvPr>
        </p:nvSpPr>
        <p:spPr>
          <a:noFill/>
        </p:spPr>
        <p:txBody>
          <a:bodyPr/>
          <a:lstStyle/>
          <a:p>
            <a:fld id="{1E575B31-89E9-48EB-95DF-D79D8DB97A96}" type="slidenum">
              <a:rPr lang="en-US" smtClean="0"/>
              <a:pPr/>
              <a:t>17</a:t>
            </a:fld>
            <a:endParaRPr lang="en-US"/>
          </a:p>
        </p:txBody>
      </p:sp>
    </p:spTree>
    <p:extLst>
      <p:ext uri="{BB962C8B-B14F-4D97-AF65-F5344CB8AC3E}">
        <p14:creationId xmlns:p14="http://schemas.microsoft.com/office/powerpoint/2010/main" val="288321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914400" y="228600"/>
            <a:ext cx="10363200" cy="914400"/>
          </a:xfrm>
        </p:spPr>
        <p:txBody>
          <a:bodyPr/>
          <a:lstStyle/>
          <a:p>
            <a:r>
              <a:rPr lang="en-US" b="1" dirty="0">
                <a:ea typeface="ＭＳ Ｐゴシック" pitchFamily="34" charset="-128"/>
              </a:rPr>
              <a:t>Modifiable Risk Factors</a:t>
            </a:r>
          </a:p>
        </p:txBody>
      </p:sp>
      <p:sp>
        <p:nvSpPr>
          <p:cNvPr id="19459" name="Rectangle 1027"/>
          <p:cNvSpPr>
            <a:spLocks noGrp="1" noChangeArrowheads="1"/>
          </p:cNvSpPr>
          <p:nvPr>
            <p:ph idx="1"/>
          </p:nvPr>
        </p:nvSpPr>
        <p:spPr>
          <a:xfrm>
            <a:off x="914400" y="990600"/>
            <a:ext cx="10363200" cy="4114800"/>
          </a:xfrm>
        </p:spPr>
        <p:txBody>
          <a:bodyPr/>
          <a:lstStyle/>
          <a:p>
            <a:pPr>
              <a:lnSpc>
                <a:spcPct val="90000"/>
              </a:lnSpc>
            </a:pPr>
            <a:r>
              <a:rPr lang="en-US" sz="2800" dirty="0">
                <a:ea typeface="ＭＳ Ｐゴシック" pitchFamily="34" charset="-128"/>
              </a:rPr>
              <a:t>Potentially modifiable</a:t>
            </a:r>
          </a:p>
          <a:p>
            <a:pPr lvl="1">
              <a:lnSpc>
                <a:spcPct val="90000"/>
              </a:lnSpc>
            </a:pPr>
            <a:r>
              <a:rPr lang="en-US" sz="2400" dirty="0">
                <a:ea typeface="ＭＳ Ｐゴシック" pitchFamily="34" charset="-128"/>
              </a:rPr>
              <a:t>Treatment</a:t>
            </a:r>
          </a:p>
          <a:p>
            <a:pPr lvl="1">
              <a:lnSpc>
                <a:spcPct val="90000"/>
              </a:lnSpc>
            </a:pPr>
            <a:r>
              <a:rPr lang="en-US" sz="2400" dirty="0">
                <a:ea typeface="ＭＳ Ｐゴシック" pitchFamily="34" charset="-128"/>
              </a:rPr>
              <a:t>Other process</a:t>
            </a:r>
          </a:p>
          <a:p>
            <a:pPr>
              <a:lnSpc>
                <a:spcPct val="90000"/>
              </a:lnSpc>
            </a:pPr>
            <a:r>
              <a:rPr lang="en-US" sz="2800" dirty="0">
                <a:ea typeface="ＭＳ Ｐゴシック" pitchFamily="34" charset="-128"/>
              </a:rPr>
              <a:t>Mental status</a:t>
            </a:r>
          </a:p>
          <a:p>
            <a:pPr lvl="1">
              <a:lnSpc>
                <a:spcPct val="90000"/>
              </a:lnSpc>
            </a:pPr>
            <a:r>
              <a:rPr lang="en-US" sz="2400" dirty="0">
                <a:ea typeface="ＭＳ Ｐゴシック" pitchFamily="34" charset="-128"/>
              </a:rPr>
              <a:t>Current suicidal ideation</a:t>
            </a:r>
          </a:p>
          <a:p>
            <a:pPr lvl="1">
              <a:lnSpc>
                <a:spcPct val="90000"/>
              </a:lnSpc>
            </a:pPr>
            <a:r>
              <a:rPr lang="en-US" sz="2400" dirty="0">
                <a:ea typeface="ＭＳ Ｐゴシック" pitchFamily="34" charset="-128"/>
              </a:rPr>
              <a:t>Depression</a:t>
            </a:r>
          </a:p>
          <a:p>
            <a:pPr lvl="1">
              <a:lnSpc>
                <a:spcPct val="90000"/>
              </a:lnSpc>
            </a:pPr>
            <a:r>
              <a:rPr lang="en-US" sz="2400" dirty="0">
                <a:ea typeface="ＭＳ Ｐゴシック" pitchFamily="34" charset="-128"/>
              </a:rPr>
              <a:t>Anxiety</a:t>
            </a:r>
          </a:p>
          <a:p>
            <a:pPr lvl="1">
              <a:lnSpc>
                <a:spcPct val="90000"/>
              </a:lnSpc>
            </a:pPr>
            <a:r>
              <a:rPr lang="en-US" sz="2400" dirty="0">
                <a:ea typeface="ＭＳ Ｐゴシック" pitchFamily="34" charset="-128"/>
              </a:rPr>
              <a:t>Hopelessness/ despair</a:t>
            </a:r>
          </a:p>
          <a:p>
            <a:pPr lvl="1">
              <a:lnSpc>
                <a:spcPct val="90000"/>
              </a:lnSpc>
            </a:pPr>
            <a:r>
              <a:rPr lang="en-US" sz="2400" dirty="0">
                <a:ea typeface="ＭＳ Ｐゴシック" pitchFamily="34" charset="-128"/>
              </a:rPr>
              <a:t>Desperation</a:t>
            </a:r>
          </a:p>
          <a:p>
            <a:pPr lvl="1">
              <a:lnSpc>
                <a:spcPct val="90000"/>
              </a:lnSpc>
            </a:pPr>
            <a:r>
              <a:rPr lang="en-US" sz="2400" dirty="0">
                <a:ea typeface="ＭＳ Ｐゴシック" pitchFamily="34" charset="-128"/>
              </a:rPr>
              <a:t>Intoxication</a:t>
            </a:r>
          </a:p>
          <a:p>
            <a:pPr>
              <a:lnSpc>
                <a:spcPct val="90000"/>
              </a:lnSpc>
            </a:pPr>
            <a:r>
              <a:rPr lang="en-US" sz="2800" dirty="0">
                <a:ea typeface="ＭＳ Ｐゴシック" pitchFamily="34" charset="-128"/>
              </a:rPr>
              <a:t>Access to high lethality means</a:t>
            </a:r>
          </a:p>
          <a:p>
            <a:pPr lvl="1">
              <a:lnSpc>
                <a:spcPct val="90000"/>
              </a:lnSpc>
            </a:pPr>
            <a:r>
              <a:rPr lang="en-US" sz="2400" dirty="0">
                <a:ea typeface="ＭＳ Ｐゴシック" pitchFamily="34" charset="-128"/>
              </a:rPr>
              <a:t>Firearm in home</a:t>
            </a:r>
          </a:p>
          <a:p>
            <a:pPr>
              <a:lnSpc>
                <a:spcPct val="90000"/>
              </a:lnSpc>
            </a:pPr>
            <a:r>
              <a:rPr lang="en-US" sz="2800" dirty="0">
                <a:ea typeface="ＭＳ Ｐゴシック" pitchFamily="34" charset="-128"/>
              </a:rPr>
              <a:t>Recent loss / setback</a:t>
            </a:r>
          </a:p>
        </p:txBody>
      </p:sp>
      <p:sp>
        <p:nvSpPr>
          <p:cNvPr id="19460" name="Slide Number Placeholder 3"/>
          <p:cNvSpPr>
            <a:spLocks noGrp="1"/>
          </p:cNvSpPr>
          <p:nvPr>
            <p:ph type="sldNum" sz="quarter" idx="12"/>
          </p:nvPr>
        </p:nvSpPr>
        <p:spPr>
          <a:noFill/>
        </p:spPr>
        <p:txBody>
          <a:bodyPr/>
          <a:lstStyle/>
          <a:p>
            <a:fld id="{138AE906-AF6D-4A76-8A11-66533CCD06E8}" type="slidenum">
              <a:rPr lang="en-US" smtClean="0"/>
              <a:pPr/>
              <a:t>18</a:t>
            </a:fld>
            <a:endParaRPr lang="en-US"/>
          </a:p>
        </p:txBody>
      </p:sp>
    </p:spTree>
    <p:extLst>
      <p:ext uri="{BB962C8B-B14F-4D97-AF65-F5344CB8AC3E}">
        <p14:creationId xmlns:p14="http://schemas.microsoft.com/office/powerpoint/2010/main" val="3232469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0" y="318655"/>
            <a:ext cx="10363200" cy="1143000"/>
          </a:xfrm>
        </p:spPr>
        <p:txBody>
          <a:bodyPr/>
          <a:lstStyle/>
          <a:p>
            <a:r>
              <a:rPr lang="en-US" b="1" dirty="0">
                <a:ea typeface="ＭＳ Ｐゴシック" pitchFamily="34" charset="-128"/>
              </a:rPr>
              <a:t>Psychiatric Risk Factors</a:t>
            </a:r>
          </a:p>
        </p:txBody>
      </p:sp>
      <p:sp>
        <p:nvSpPr>
          <p:cNvPr id="20483" name="Content Placeholder 2"/>
          <p:cNvSpPr>
            <a:spLocks noGrp="1"/>
          </p:cNvSpPr>
          <p:nvPr>
            <p:ph idx="1"/>
          </p:nvPr>
        </p:nvSpPr>
        <p:spPr>
          <a:xfrm>
            <a:off x="914400" y="1634836"/>
            <a:ext cx="10363200" cy="4114800"/>
          </a:xfrm>
        </p:spPr>
        <p:txBody>
          <a:bodyPr/>
          <a:lstStyle/>
          <a:p>
            <a:r>
              <a:rPr lang="en-US" dirty="0">
                <a:ea typeface="ＭＳ Ｐゴシック" pitchFamily="34" charset="-128"/>
              </a:rPr>
              <a:t>90% who die by suicide have a psychiatric diagnosis</a:t>
            </a:r>
          </a:p>
          <a:p>
            <a:r>
              <a:rPr lang="en-US" dirty="0">
                <a:ea typeface="ＭＳ Ｐゴシック" pitchFamily="34" charset="-128"/>
              </a:rPr>
              <a:t>Depression (MDE) common</a:t>
            </a:r>
          </a:p>
          <a:p>
            <a:r>
              <a:rPr lang="en-US" dirty="0">
                <a:ea typeface="ＭＳ Ｐゴシック" pitchFamily="34" charset="-128"/>
              </a:rPr>
              <a:t>30%-60% with a substance use disorder</a:t>
            </a:r>
          </a:p>
          <a:p>
            <a:r>
              <a:rPr lang="en-US" dirty="0">
                <a:ea typeface="ＭＳ Ｐゴシック" pitchFamily="34" charset="-128"/>
              </a:rPr>
              <a:t>Combination mood episode plus substance use disorder</a:t>
            </a:r>
          </a:p>
          <a:p>
            <a:r>
              <a:rPr lang="en-US" dirty="0">
                <a:ea typeface="ＭＳ Ｐゴシック" pitchFamily="34" charset="-128"/>
              </a:rPr>
              <a:t>Most suicides with psychiatric and substance diagnosis, but most psychiatric and substance patients do NOT die from suicide</a:t>
            </a:r>
          </a:p>
        </p:txBody>
      </p:sp>
      <p:sp>
        <p:nvSpPr>
          <p:cNvPr id="20484" name="Slide Number Placeholder 3"/>
          <p:cNvSpPr>
            <a:spLocks noGrp="1"/>
          </p:cNvSpPr>
          <p:nvPr>
            <p:ph type="sldNum" sz="quarter" idx="12"/>
          </p:nvPr>
        </p:nvSpPr>
        <p:spPr>
          <a:noFill/>
        </p:spPr>
        <p:txBody>
          <a:bodyPr/>
          <a:lstStyle/>
          <a:p>
            <a:fld id="{B6F0968F-1889-4327-AB76-286007BD2F6C}" type="slidenum">
              <a:rPr lang="en-US" smtClean="0"/>
              <a:pPr/>
              <a:t>19</a:t>
            </a:fld>
            <a:endParaRPr lang="en-US"/>
          </a:p>
        </p:txBody>
      </p:sp>
    </p:spTree>
    <p:extLst>
      <p:ext uri="{BB962C8B-B14F-4D97-AF65-F5344CB8AC3E}">
        <p14:creationId xmlns:p14="http://schemas.microsoft.com/office/powerpoint/2010/main" val="3831621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b="1">
                <a:ea typeface="ＭＳ Ｐゴシック" pitchFamily="34" charset="-128"/>
              </a:rPr>
              <a:t>Suicide</a:t>
            </a:r>
          </a:p>
        </p:txBody>
      </p:sp>
      <p:sp>
        <p:nvSpPr>
          <p:cNvPr id="3075" name="Rectangle 3"/>
          <p:cNvSpPr>
            <a:spLocks noGrp="1" noChangeArrowheads="1"/>
          </p:cNvSpPr>
          <p:nvPr>
            <p:ph idx="1"/>
          </p:nvPr>
        </p:nvSpPr>
        <p:spPr>
          <a:xfrm>
            <a:off x="914400" y="1607128"/>
            <a:ext cx="10363200" cy="4648200"/>
          </a:xfrm>
        </p:spPr>
        <p:txBody>
          <a:bodyPr/>
          <a:lstStyle/>
          <a:p>
            <a:pPr eaLnBrk="1" hangingPunct="1"/>
            <a:r>
              <a:rPr lang="en-US" dirty="0">
                <a:ea typeface="ＭＳ Ｐゴシック" pitchFamily="34" charset="-128"/>
              </a:rPr>
              <a:t>Definitions</a:t>
            </a:r>
          </a:p>
          <a:p>
            <a:pPr eaLnBrk="1" hangingPunct="1"/>
            <a:r>
              <a:rPr lang="en-US" dirty="0">
                <a:ea typeface="ＭＳ Ｐゴシック" pitchFamily="34" charset="-128"/>
              </a:rPr>
              <a:t>Epidemiology</a:t>
            </a:r>
          </a:p>
          <a:p>
            <a:r>
              <a:rPr lang="en-US" dirty="0">
                <a:ea typeface="ＭＳ Ｐゴシック" pitchFamily="34" charset="-128"/>
              </a:rPr>
              <a:t>Clinical assessment of suicide risk</a:t>
            </a:r>
          </a:p>
          <a:p>
            <a:r>
              <a:rPr lang="en-US" dirty="0">
                <a:ea typeface="ＭＳ Ｐゴシック" pitchFamily="34" charset="-128"/>
              </a:rPr>
              <a:t>Management of suicide risk</a:t>
            </a:r>
          </a:p>
          <a:p>
            <a:r>
              <a:rPr lang="en-US" dirty="0">
                <a:ea typeface="ＭＳ Ｐゴシック" pitchFamily="34" charset="-128"/>
              </a:rPr>
              <a:t>Documentation</a:t>
            </a:r>
          </a:p>
          <a:p>
            <a:r>
              <a:rPr lang="en-US" dirty="0">
                <a:ea typeface="ＭＳ Ｐゴシック" pitchFamily="34" charset="-128"/>
              </a:rPr>
              <a:t>Challenges</a:t>
            </a:r>
          </a:p>
          <a:p>
            <a:pPr eaLnBrk="1" hangingPunct="1"/>
            <a:endParaRPr lang="en-US" dirty="0">
              <a:ea typeface="ＭＳ Ｐゴシック" pitchFamily="34" charset="-128"/>
            </a:endParaRPr>
          </a:p>
        </p:txBody>
      </p:sp>
      <p:sp>
        <p:nvSpPr>
          <p:cNvPr id="3076" name="Slide Number Placeholder 3"/>
          <p:cNvSpPr>
            <a:spLocks noGrp="1"/>
          </p:cNvSpPr>
          <p:nvPr>
            <p:ph type="sldNum" sz="quarter" idx="12"/>
          </p:nvPr>
        </p:nvSpPr>
        <p:spPr>
          <a:noFill/>
        </p:spPr>
        <p:txBody>
          <a:bodyPr/>
          <a:lstStyle/>
          <a:p>
            <a:fld id="{2A1D294B-9032-410C-8EF8-0B8D26F8AF36}" type="slidenum">
              <a:rPr lang="en-US" smtClean="0"/>
              <a:pPr/>
              <a:t>2</a:t>
            </a:fld>
            <a:endParaRPr lang="en-US"/>
          </a:p>
        </p:txBody>
      </p:sp>
    </p:spTree>
    <p:extLst>
      <p:ext uri="{BB962C8B-B14F-4D97-AF65-F5344CB8AC3E}">
        <p14:creationId xmlns:p14="http://schemas.microsoft.com/office/powerpoint/2010/main" val="922265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381000"/>
            <a:ext cx="10363200" cy="1143000"/>
          </a:xfrm>
        </p:spPr>
        <p:txBody>
          <a:bodyPr/>
          <a:lstStyle/>
          <a:p>
            <a:pPr eaLnBrk="1" hangingPunct="1"/>
            <a:r>
              <a:rPr lang="en-US" b="1" dirty="0">
                <a:ea typeface="ＭＳ Ｐゴシック" pitchFamily="34" charset="-128"/>
              </a:rPr>
              <a:t>Observable High Risk</a:t>
            </a:r>
          </a:p>
        </p:txBody>
      </p:sp>
      <p:sp>
        <p:nvSpPr>
          <p:cNvPr id="21507" name="Rectangle 3"/>
          <p:cNvSpPr>
            <a:spLocks noGrp="1" noChangeArrowheads="1"/>
          </p:cNvSpPr>
          <p:nvPr>
            <p:ph idx="1"/>
          </p:nvPr>
        </p:nvSpPr>
        <p:spPr>
          <a:xfrm>
            <a:off x="914399" y="1600200"/>
            <a:ext cx="4814455" cy="4495800"/>
          </a:xfrm>
        </p:spPr>
        <p:txBody>
          <a:bodyPr/>
          <a:lstStyle/>
          <a:p>
            <a:pPr eaLnBrk="1" hangingPunct="1"/>
            <a:r>
              <a:rPr lang="en-US" dirty="0">
                <a:ea typeface="ＭＳ Ｐゴシック" pitchFamily="34" charset="-128"/>
              </a:rPr>
              <a:t>Hopelessness/desperation</a:t>
            </a:r>
          </a:p>
          <a:p>
            <a:pPr eaLnBrk="1" hangingPunct="1"/>
            <a:r>
              <a:rPr lang="en-US" dirty="0">
                <a:ea typeface="ＭＳ Ｐゴシック" pitchFamily="34" charset="-128"/>
              </a:rPr>
              <a:t>Anhedonia</a:t>
            </a:r>
          </a:p>
          <a:p>
            <a:pPr eaLnBrk="1" hangingPunct="1"/>
            <a:r>
              <a:rPr lang="en-US" dirty="0">
                <a:ea typeface="ＭＳ Ｐゴシック" pitchFamily="34" charset="-128"/>
              </a:rPr>
              <a:t>Impulsivity</a:t>
            </a:r>
          </a:p>
          <a:p>
            <a:pPr eaLnBrk="1" hangingPunct="1"/>
            <a:r>
              <a:rPr lang="en-US" dirty="0">
                <a:ea typeface="ＭＳ Ｐゴシック" pitchFamily="34" charset="-128"/>
              </a:rPr>
              <a:t>Anxiety</a:t>
            </a:r>
          </a:p>
          <a:p>
            <a:pPr eaLnBrk="1" hangingPunct="1"/>
            <a:r>
              <a:rPr lang="en-US" dirty="0">
                <a:ea typeface="ＭＳ Ｐゴシック" pitchFamily="34" charset="-128"/>
              </a:rPr>
              <a:t>Psychomotor agitation</a:t>
            </a:r>
          </a:p>
          <a:p>
            <a:pPr eaLnBrk="1" hangingPunct="1"/>
            <a:r>
              <a:rPr lang="en-US" dirty="0">
                <a:ea typeface="ＭＳ Ｐゴシック" pitchFamily="34" charset="-128"/>
              </a:rPr>
              <a:t>Psychic pain</a:t>
            </a:r>
          </a:p>
          <a:p>
            <a:pPr eaLnBrk="1" hangingPunct="1"/>
            <a:r>
              <a:rPr lang="en-US" dirty="0">
                <a:ea typeface="ＭＳ Ｐゴシック" pitchFamily="34" charset="-128"/>
              </a:rPr>
              <a:t>Emotional lability</a:t>
            </a:r>
          </a:p>
          <a:p>
            <a:pPr eaLnBrk="1" hangingPunct="1"/>
            <a:r>
              <a:rPr lang="en-US" dirty="0">
                <a:ea typeface="ＭＳ Ｐゴシック" pitchFamily="34" charset="-128"/>
              </a:rPr>
              <a:t>Global insomnia</a:t>
            </a:r>
          </a:p>
        </p:txBody>
      </p:sp>
      <p:sp>
        <p:nvSpPr>
          <p:cNvPr id="21508" name="Slide Number Placeholder 3"/>
          <p:cNvSpPr>
            <a:spLocks noGrp="1"/>
          </p:cNvSpPr>
          <p:nvPr>
            <p:ph type="sldNum" sz="quarter" idx="12"/>
          </p:nvPr>
        </p:nvSpPr>
        <p:spPr>
          <a:noFill/>
        </p:spPr>
        <p:txBody>
          <a:bodyPr/>
          <a:lstStyle/>
          <a:p>
            <a:fld id="{9F72D19E-2BD1-4BAF-9089-4E54F8AFA73A}" type="slidenum">
              <a:rPr lang="en-US" smtClean="0"/>
              <a:pPr/>
              <a:t>20</a:t>
            </a:fld>
            <a:endParaRPr lang="en-US"/>
          </a:p>
        </p:txBody>
      </p:sp>
      <p:sp>
        <p:nvSpPr>
          <p:cNvPr id="5" name="Rectangle 3"/>
          <p:cNvSpPr txBox="1">
            <a:spLocks noChangeArrowheads="1"/>
          </p:cNvSpPr>
          <p:nvPr/>
        </p:nvSpPr>
        <p:spPr>
          <a:xfrm>
            <a:off x="5881254" y="1600200"/>
            <a:ext cx="5725135" cy="4495800"/>
          </a:xfrm>
          <a:prstGeom prst="rect">
            <a:avLst/>
          </a:prstGeom>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ea typeface="ＭＳ Ｐゴシック" pitchFamily="34" charset="-128"/>
              </a:rPr>
              <a:t>Presence of aggression and violence</a:t>
            </a:r>
          </a:p>
          <a:p>
            <a:r>
              <a:rPr lang="en-US" dirty="0">
                <a:ea typeface="ＭＳ Ｐゴシック" pitchFamily="34" charset="-128"/>
              </a:rPr>
              <a:t>Decreased self-esteem</a:t>
            </a:r>
          </a:p>
          <a:p>
            <a:r>
              <a:rPr lang="en-US" dirty="0">
                <a:ea typeface="ＭＳ Ｐゴシック" pitchFamily="34" charset="-128"/>
              </a:rPr>
              <a:t>Narcissistic vulnerability</a:t>
            </a:r>
          </a:p>
          <a:p>
            <a:r>
              <a:rPr lang="en-US" dirty="0">
                <a:ea typeface="ＭＳ Ｐゴシック" pitchFamily="34" charset="-128"/>
              </a:rPr>
              <a:t>Polarized thinking</a:t>
            </a:r>
          </a:p>
          <a:p>
            <a:r>
              <a:rPr lang="en-US" dirty="0">
                <a:ea typeface="ＭＳ Ｐゴシック" pitchFamily="34" charset="-128"/>
              </a:rPr>
              <a:t>Poor coping and problem solving skills</a:t>
            </a:r>
          </a:p>
          <a:p>
            <a:r>
              <a:rPr lang="en-US" dirty="0">
                <a:ea typeface="ＭＳ Ｐゴシック" pitchFamily="34" charset="-128"/>
              </a:rPr>
              <a:t>Substance use/intoxication</a:t>
            </a:r>
          </a:p>
        </p:txBody>
      </p:sp>
    </p:spTree>
    <p:extLst>
      <p:ext uri="{BB962C8B-B14F-4D97-AF65-F5344CB8AC3E}">
        <p14:creationId xmlns:p14="http://schemas.microsoft.com/office/powerpoint/2010/main" val="2487183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a:ea typeface="ＭＳ Ｐゴシック" pitchFamily="34" charset="-128"/>
              </a:rPr>
              <a:t>Observable Low Risk</a:t>
            </a:r>
          </a:p>
        </p:txBody>
      </p:sp>
      <p:sp>
        <p:nvSpPr>
          <p:cNvPr id="23555" name="Rectangle 3"/>
          <p:cNvSpPr>
            <a:spLocks noGrp="1" noChangeArrowheads="1"/>
          </p:cNvSpPr>
          <p:nvPr>
            <p:ph idx="1"/>
          </p:nvPr>
        </p:nvSpPr>
        <p:spPr/>
        <p:txBody>
          <a:bodyPr/>
          <a:lstStyle/>
          <a:p>
            <a:pPr eaLnBrk="1" hangingPunct="1"/>
            <a:r>
              <a:rPr lang="en-US" sz="2800">
                <a:ea typeface="ＭＳ Ｐゴシック" pitchFamily="34" charset="-128"/>
              </a:rPr>
              <a:t>Somnolent, sleepy, sleeping</a:t>
            </a:r>
          </a:p>
          <a:p>
            <a:pPr eaLnBrk="1" hangingPunct="1"/>
            <a:r>
              <a:rPr lang="en-US" sz="2800">
                <a:ea typeface="ＭＳ Ｐゴシック" pitchFamily="34" charset="-128"/>
              </a:rPr>
              <a:t>Calm</a:t>
            </a:r>
          </a:p>
          <a:p>
            <a:pPr eaLnBrk="1" hangingPunct="1"/>
            <a:r>
              <a:rPr lang="en-US" sz="2800">
                <a:ea typeface="ＭＳ Ｐゴシック" pitchFamily="34" charset="-128"/>
              </a:rPr>
              <a:t>Hungry, eating</a:t>
            </a:r>
          </a:p>
          <a:p>
            <a:pPr eaLnBrk="1" hangingPunct="1"/>
            <a:r>
              <a:rPr lang="en-US" sz="2800">
                <a:ea typeface="ＭＳ Ｐゴシック" pitchFamily="34" charset="-128"/>
              </a:rPr>
              <a:t>Self-directed actions</a:t>
            </a:r>
          </a:p>
          <a:p>
            <a:pPr lvl="1" eaLnBrk="1" hangingPunct="1"/>
            <a:r>
              <a:rPr lang="en-US" sz="2400">
                <a:ea typeface="ＭＳ Ｐゴシック" pitchFamily="34" charset="-128"/>
              </a:rPr>
              <a:t>“I want…”</a:t>
            </a:r>
          </a:p>
          <a:p>
            <a:pPr eaLnBrk="1" hangingPunct="1"/>
            <a:r>
              <a:rPr lang="en-US" sz="2800">
                <a:ea typeface="ＭＳ Ｐゴシック" pitchFamily="34" charset="-128"/>
              </a:rPr>
              <a:t>Future directed actions</a:t>
            </a:r>
          </a:p>
          <a:p>
            <a:pPr eaLnBrk="1" hangingPunct="1"/>
            <a:r>
              <a:rPr lang="en-US" sz="2800">
                <a:ea typeface="ＭＳ Ｐゴシック" pitchFamily="34" charset="-128"/>
              </a:rPr>
              <a:t>Manipulative or dyadic</a:t>
            </a:r>
          </a:p>
          <a:p>
            <a:pPr lvl="1" eaLnBrk="1" hangingPunct="1"/>
            <a:r>
              <a:rPr lang="en-US" sz="2400">
                <a:ea typeface="ＭＳ Ｐゴシック" pitchFamily="34" charset="-128"/>
              </a:rPr>
              <a:t>“If you don’t…..I will kill myself…”</a:t>
            </a:r>
          </a:p>
        </p:txBody>
      </p:sp>
      <p:sp>
        <p:nvSpPr>
          <p:cNvPr id="23556" name="Slide Number Placeholder 3"/>
          <p:cNvSpPr>
            <a:spLocks noGrp="1"/>
          </p:cNvSpPr>
          <p:nvPr>
            <p:ph type="sldNum" sz="quarter" idx="12"/>
          </p:nvPr>
        </p:nvSpPr>
        <p:spPr>
          <a:noFill/>
        </p:spPr>
        <p:txBody>
          <a:bodyPr/>
          <a:lstStyle/>
          <a:p>
            <a:fld id="{5ADEBA06-128A-4058-AB9F-F9291C99152D}" type="slidenum">
              <a:rPr lang="en-US" smtClean="0"/>
              <a:pPr/>
              <a:t>21</a:t>
            </a:fld>
            <a:endParaRPr lang="en-US"/>
          </a:p>
        </p:txBody>
      </p:sp>
    </p:spTree>
    <p:extLst>
      <p:ext uri="{BB962C8B-B14F-4D97-AF65-F5344CB8AC3E}">
        <p14:creationId xmlns:p14="http://schemas.microsoft.com/office/powerpoint/2010/main" val="2721637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09600" y="457200"/>
            <a:ext cx="11074400" cy="1143000"/>
          </a:xfrm>
        </p:spPr>
        <p:txBody>
          <a:bodyPr/>
          <a:lstStyle/>
          <a:p>
            <a:pPr eaLnBrk="1" hangingPunct="1"/>
            <a:r>
              <a:rPr lang="en-US" b="1" dirty="0">
                <a:ea typeface="ＭＳ Ｐゴシック" pitchFamily="34" charset="-128"/>
              </a:rPr>
              <a:t>Substance Use </a:t>
            </a:r>
          </a:p>
        </p:txBody>
      </p:sp>
      <p:sp>
        <p:nvSpPr>
          <p:cNvPr id="24579" name="Rectangle 3"/>
          <p:cNvSpPr>
            <a:spLocks noGrp="1" noChangeArrowheads="1"/>
          </p:cNvSpPr>
          <p:nvPr>
            <p:ph idx="1"/>
          </p:nvPr>
        </p:nvSpPr>
        <p:spPr/>
        <p:txBody>
          <a:bodyPr/>
          <a:lstStyle/>
          <a:p>
            <a:pPr eaLnBrk="1" hangingPunct="1"/>
            <a:r>
              <a:rPr lang="en-US" dirty="0">
                <a:ea typeface="ＭＳ Ｐゴシック" pitchFamily="34" charset="-128"/>
              </a:rPr>
              <a:t>Known risk factor for suicide</a:t>
            </a:r>
          </a:p>
          <a:p>
            <a:pPr lvl="1"/>
            <a:r>
              <a:rPr lang="en-US" dirty="0">
                <a:ea typeface="ＭＳ Ｐゴシック" pitchFamily="34" charset="-128"/>
              </a:rPr>
              <a:t>25%-50% of adults who die by suicide are intoxicated at the time of death</a:t>
            </a:r>
          </a:p>
          <a:p>
            <a:pPr eaLnBrk="1" hangingPunct="1"/>
            <a:r>
              <a:rPr lang="en-US" dirty="0">
                <a:ea typeface="ＭＳ Ｐゴシック" pitchFamily="34" charset="-128"/>
              </a:rPr>
              <a:t>Cocaine significant impact on mood</a:t>
            </a:r>
          </a:p>
          <a:p>
            <a:pPr eaLnBrk="1" hangingPunct="1"/>
            <a:r>
              <a:rPr lang="en-US" dirty="0">
                <a:ea typeface="ＭＳ Ｐゴシック" pitchFamily="34" charset="-128"/>
              </a:rPr>
              <a:t>Alcohol intoxication</a:t>
            </a:r>
          </a:p>
          <a:p>
            <a:pPr lvl="1" eaLnBrk="1" hangingPunct="1"/>
            <a:r>
              <a:rPr lang="en-US" dirty="0">
                <a:ea typeface="ＭＳ Ｐゴシック" pitchFamily="34" charset="-128"/>
              </a:rPr>
              <a:t>Disinhibiting</a:t>
            </a:r>
          </a:p>
          <a:p>
            <a:pPr eaLnBrk="1" hangingPunct="1"/>
            <a:r>
              <a:rPr lang="en-US" dirty="0">
                <a:ea typeface="ＭＳ Ｐゴシック" pitchFamily="34" charset="-128"/>
              </a:rPr>
              <a:t>Chronic alcohol use</a:t>
            </a:r>
          </a:p>
          <a:p>
            <a:pPr lvl="1" eaLnBrk="1" hangingPunct="1"/>
            <a:r>
              <a:rPr lang="en-US" dirty="0">
                <a:ea typeface="ＭＳ Ｐゴシック" pitchFamily="34" charset="-128"/>
              </a:rPr>
              <a:t>Mood disorder</a:t>
            </a:r>
          </a:p>
        </p:txBody>
      </p:sp>
      <p:sp>
        <p:nvSpPr>
          <p:cNvPr id="24580" name="Slide Number Placeholder 3"/>
          <p:cNvSpPr>
            <a:spLocks noGrp="1"/>
          </p:cNvSpPr>
          <p:nvPr>
            <p:ph type="sldNum" sz="quarter" idx="12"/>
          </p:nvPr>
        </p:nvSpPr>
        <p:spPr>
          <a:noFill/>
        </p:spPr>
        <p:txBody>
          <a:bodyPr/>
          <a:lstStyle/>
          <a:p>
            <a:fld id="{5492F97B-B4E3-4CBA-9EDB-6B9C11A1C2A0}" type="slidenum">
              <a:rPr lang="en-US" smtClean="0"/>
              <a:pPr/>
              <a:t>22</a:t>
            </a:fld>
            <a:endParaRPr lang="en-US"/>
          </a:p>
        </p:txBody>
      </p:sp>
    </p:spTree>
    <p:extLst>
      <p:ext uri="{BB962C8B-B14F-4D97-AF65-F5344CB8AC3E}">
        <p14:creationId xmlns:p14="http://schemas.microsoft.com/office/powerpoint/2010/main" val="1546438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000" b="1">
                <a:ea typeface="ＭＳ Ｐゴシック" pitchFamily="34" charset="-128"/>
              </a:rPr>
              <a:t>Alcohol Use Preceding Suicide</a:t>
            </a:r>
          </a:p>
        </p:txBody>
      </p:sp>
      <p:sp>
        <p:nvSpPr>
          <p:cNvPr id="25603" name="Rectangle 3"/>
          <p:cNvSpPr>
            <a:spLocks noGrp="1" noChangeArrowheads="1"/>
          </p:cNvSpPr>
          <p:nvPr>
            <p:ph idx="1"/>
          </p:nvPr>
        </p:nvSpPr>
        <p:spPr>
          <a:xfrm>
            <a:off x="914400" y="1648691"/>
            <a:ext cx="10363200" cy="4876800"/>
          </a:xfrm>
        </p:spPr>
        <p:txBody>
          <a:bodyPr/>
          <a:lstStyle/>
          <a:p>
            <a:pPr eaLnBrk="1" hangingPunct="1"/>
            <a:r>
              <a:rPr lang="en-US" dirty="0">
                <a:ea typeface="ＭＳ Ｐゴシック" pitchFamily="34" charset="-128"/>
              </a:rPr>
              <a:t>White &gt; African American at all ages</a:t>
            </a:r>
          </a:p>
          <a:p>
            <a:pPr eaLnBrk="1" hangingPunct="1"/>
            <a:r>
              <a:rPr lang="en-US" dirty="0">
                <a:ea typeface="ＭＳ Ｐゴシック" pitchFamily="34" charset="-128"/>
              </a:rPr>
              <a:t>Gender follows race</a:t>
            </a:r>
          </a:p>
          <a:p>
            <a:pPr eaLnBrk="1" hangingPunct="1"/>
            <a:r>
              <a:rPr lang="en-US" dirty="0">
                <a:ea typeface="ＭＳ Ｐゴシック" pitchFamily="34" charset="-128"/>
              </a:rPr>
              <a:t>All age groups</a:t>
            </a:r>
          </a:p>
          <a:p>
            <a:pPr eaLnBrk="1" hangingPunct="1"/>
            <a:r>
              <a:rPr lang="en-US" dirty="0">
                <a:ea typeface="ＭＳ Ｐゴシック" pitchFamily="34" charset="-128"/>
              </a:rPr>
              <a:t>Average blood level above legal (0.08) definition of intoxication</a:t>
            </a:r>
          </a:p>
        </p:txBody>
      </p:sp>
      <p:sp>
        <p:nvSpPr>
          <p:cNvPr id="25604" name="Slide Number Placeholder 3"/>
          <p:cNvSpPr>
            <a:spLocks noGrp="1"/>
          </p:cNvSpPr>
          <p:nvPr>
            <p:ph type="sldNum" sz="quarter" idx="12"/>
          </p:nvPr>
        </p:nvSpPr>
        <p:spPr>
          <a:noFill/>
        </p:spPr>
        <p:txBody>
          <a:bodyPr/>
          <a:lstStyle/>
          <a:p>
            <a:fld id="{EF4A95FD-A0A6-4AA1-AAF9-871357C5AF5A}" type="slidenum">
              <a:rPr lang="en-US" smtClean="0"/>
              <a:pPr/>
              <a:t>23</a:t>
            </a:fld>
            <a:endParaRPr lang="en-US"/>
          </a:p>
        </p:txBody>
      </p:sp>
    </p:spTree>
    <p:extLst>
      <p:ext uri="{BB962C8B-B14F-4D97-AF65-F5344CB8AC3E}">
        <p14:creationId xmlns:p14="http://schemas.microsoft.com/office/powerpoint/2010/main" val="3694592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b="1">
                <a:ea typeface="ＭＳ Ｐゴシック" pitchFamily="34" charset="-128"/>
              </a:rPr>
              <a:t>Medical Factors</a:t>
            </a:r>
          </a:p>
        </p:txBody>
      </p:sp>
      <p:sp>
        <p:nvSpPr>
          <p:cNvPr id="26627" name="Content Placeholder 2"/>
          <p:cNvSpPr>
            <a:spLocks noGrp="1"/>
          </p:cNvSpPr>
          <p:nvPr>
            <p:ph idx="1"/>
          </p:nvPr>
        </p:nvSpPr>
        <p:spPr>
          <a:xfrm>
            <a:off x="609600" y="1600201"/>
            <a:ext cx="10072255" cy="4525963"/>
          </a:xfrm>
        </p:spPr>
        <p:txBody>
          <a:bodyPr/>
          <a:lstStyle/>
          <a:p>
            <a:r>
              <a:rPr lang="en-US" dirty="0">
                <a:ea typeface="ＭＳ Ｐゴシック" pitchFamily="34" charset="-128"/>
              </a:rPr>
              <a:t>Medical illness, especially severe or chronic may be risk factor for completed suicide</a:t>
            </a:r>
          </a:p>
          <a:p>
            <a:pPr lvl="1"/>
            <a:r>
              <a:rPr lang="en-US" dirty="0">
                <a:ea typeface="ＭＳ Ｐゴシック" pitchFamily="34" charset="-128"/>
              </a:rPr>
              <a:t>Modifiable vs. non-modifiable</a:t>
            </a:r>
          </a:p>
          <a:p>
            <a:pPr marL="398463" lvl="1" indent="0">
              <a:buNone/>
            </a:pPr>
            <a:endParaRPr lang="en-US" dirty="0">
              <a:ea typeface="ＭＳ Ｐゴシック" pitchFamily="34" charset="-128"/>
            </a:endParaRPr>
          </a:p>
          <a:p>
            <a:r>
              <a:rPr lang="en-US" dirty="0">
                <a:ea typeface="ＭＳ Ｐゴシック" pitchFamily="34" charset="-128"/>
              </a:rPr>
              <a:t>Medical disorders associated with as many as 35%-40% of suicides</a:t>
            </a:r>
          </a:p>
        </p:txBody>
      </p:sp>
      <p:sp>
        <p:nvSpPr>
          <p:cNvPr id="26628" name="Slide Number Placeholder 3"/>
          <p:cNvSpPr>
            <a:spLocks noGrp="1"/>
          </p:cNvSpPr>
          <p:nvPr>
            <p:ph type="sldNum" sz="quarter" idx="12"/>
          </p:nvPr>
        </p:nvSpPr>
        <p:spPr>
          <a:noFill/>
        </p:spPr>
        <p:txBody>
          <a:bodyPr/>
          <a:lstStyle/>
          <a:p>
            <a:fld id="{8A0B9532-959F-47FB-B8C6-BF9DD6C39FEC}" type="slidenum">
              <a:rPr lang="en-US" smtClean="0"/>
              <a:pPr/>
              <a:t>24</a:t>
            </a:fld>
            <a:endParaRPr lang="en-US"/>
          </a:p>
        </p:txBody>
      </p:sp>
    </p:spTree>
    <p:extLst>
      <p:ext uri="{BB962C8B-B14F-4D97-AF65-F5344CB8AC3E}">
        <p14:creationId xmlns:p14="http://schemas.microsoft.com/office/powerpoint/2010/main" val="264994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ea typeface="ＭＳ Ｐゴシック" pitchFamily="34" charset="-128"/>
              </a:rPr>
              <a:t>Medical Factors</a:t>
            </a:r>
            <a:endParaRPr lang="en-US" dirty="0"/>
          </a:p>
        </p:txBody>
      </p:sp>
      <p:sp>
        <p:nvSpPr>
          <p:cNvPr id="5" name="Content Placeholder 4"/>
          <p:cNvSpPr>
            <a:spLocks noGrp="1"/>
          </p:cNvSpPr>
          <p:nvPr>
            <p:ph idx="1"/>
          </p:nvPr>
        </p:nvSpPr>
        <p:spPr>
          <a:xfrm>
            <a:off x="609601" y="1592707"/>
            <a:ext cx="5206584" cy="4525963"/>
          </a:xfrm>
          <a:gradFill flip="none" rotWithShape="1">
            <a:gsLst>
              <a:gs pos="0">
                <a:schemeClr val="bg1"/>
              </a:gs>
              <a:gs pos="100000">
                <a:schemeClr val="bg1">
                  <a:alpha val="30000"/>
                </a:schemeClr>
              </a:gs>
            </a:gsLst>
            <a:lin ang="0" scaled="1"/>
            <a:tileRect/>
          </a:gradFill>
        </p:spPr>
        <p:txBody>
          <a:bodyPr>
            <a:noAutofit/>
          </a:bodyPr>
          <a:lstStyle/>
          <a:p>
            <a:r>
              <a:rPr lang="en-US" dirty="0">
                <a:ea typeface="ＭＳ Ｐゴシック" pitchFamily="34" charset="-128"/>
              </a:rPr>
              <a:t>AIDS</a:t>
            </a:r>
          </a:p>
          <a:p>
            <a:r>
              <a:rPr lang="en-US" dirty="0">
                <a:ea typeface="ＭＳ Ｐゴシック" pitchFamily="34" charset="-128"/>
              </a:rPr>
              <a:t>Cancer</a:t>
            </a:r>
          </a:p>
          <a:p>
            <a:r>
              <a:rPr lang="en-US" dirty="0">
                <a:ea typeface="ＭＳ Ｐゴシック" pitchFamily="34" charset="-128"/>
              </a:rPr>
              <a:t>Head Trauma</a:t>
            </a:r>
          </a:p>
          <a:p>
            <a:r>
              <a:rPr lang="en-US" dirty="0">
                <a:ea typeface="ＭＳ Ｐゴシック" pitchFamily="34" charset="-128"/>
              </a:rPr>
              <a:t>Epilepsy</a:t>
            </a:r>
          </a:p>
          <a:p>
            <a:r>
              <a:rPr lang="en-US" dirty="0">
                <a:ea typeface="ＭＳ Ｐゴシック" pitchFamily="34" charset="-128"/>
              </a:rPr>
              <a:t>Multiple sclerosis</a:t>
            </a:r>
          </a:p>
          <a:p>
            <a:r>
              <a:rPr lang="en-US" dirty="0">
                <a:ea typeface="ＭＳ Ｐゴシック" pitchFamily="34" charset="-128"/>
              </a:rPr>
              <a:t>Huntington’s chorea</a:t>
            </a:r>
          </a:p>
          <a:p>
            <a:r>
              <a:rPr lang="en-US" dirty="0">
                <a:ea typeface="ＭＳ Ｐゴシック" pitchFamily="34" charset="-128"/>
              </a:rPr>
              <a:t>Organic brain syndromes</a:t>
            </a:r>
          </a:p>
          <a:p>
            <a:r>
              <a:rPr lang="en-US" dirty="0">
                <a:ea typeface="ＭＳ Ｐゴシック" pitchFamily="34" charset="-128"/>
              </a:rPr>
              <a:t>Spinal cord injuries</a:t>
            </a:r>
          </a:p>
          <a:p>
            <a:endParaRPr lang="en-US" dirty="0"/>
          </a:p>
        </p:txBody>
      </p:sp>
      <p:sp>
        <p:nvSpPr>
          <p:cNvPr id="7" name="Slide Number Placeholder 6"/>
          <p:cNvSpPr>
            <a:spLocks noGrp="1"/>
          </p:cNvSpPr>
          <p:nvPr>
            <p:ph type="sldNum" sz="quarter" idx="12"/>
          </p:nvPr>
        </p:nvSpPr>
        <p:spPr>
          <a:xfrm>
            <a:off x="11764440" y="6432549"/>
            <a:ext cx="483616" cy="365125"/>
          </a:xfrm>
        </p:spPr>
        <p:txBody>
          <a:bodyPr/>
          <a:lstStyle/>
          <a:p>
            <a:fld id="{68CDBAF2-F266-C14C-8ABF-54B90D837FA3}" type="slidenum">
              <a:rPr lang="en-US" smtClean="0"/>
              <a:pPr/>
              <a:t>25</a:t>
            </a:fld>
            <a:endParaRPr lang="en-US" dirty="0"/>
          </a:p>
        </p:txBody>
      </p:sp>
      <p:sp>
        <p:nvSpPr>
          <p:cNvPr id="10" name="Content Placeholder 4"/>
          <p:cNvSpPr txBox="1">
            <a:spLocks/>
          </p:cNvSpPr>
          <p:nvPr/>
        </p:nvSpPr>
        <p:spPr>
          <a:xfrm>
            <a:off x="6375816" y="1592707"/>
            <a:ext cx="5206584"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ea typeface="ＭＳ Ｐゴシック" pitchFamily="34" charset="-128"/>
              </a:rPr>
              <a:t>Hypertension</a:t>
            </a:r>
          </a:p>
          <a:p>
            <a:r>
              <a:rPr lang="en-US" dirty="0">
                <a:ea typeface="ＭＳ Ｐゴシック" pitchFamily="34" charset="-128"/>
              </a:rPr>
              <a:t>Cardiopulmonary disease</a:t>
            </a:r>
          </a:p>
          <a:p>
            <a:r>
              <a:rPr lang="en-US" dirty="0">
                <a:ea typeface="ＭＳ Ｐゴシック" pitchFamily="34" charset="-128"/>
              </a:rPr>
              <a:t>Peptic ulcer disease</a:t>
            </a:r>
          </a:p>
          <a:p>
            <a:r>
              <a:rPr lang="en-US" dirty="0">
                <a:ea typeface="ＭＳ Ｐゴシック" pitchFamily="34" charset="-128"/>
              </a:rPr>
              <a:t>Chronic renal failure</a:t>
            </a:r>
          </a:p>
          <a:p>
            <a:r>
              <a:rPr lang="en-US" dirty="0">
                <a:ea typeface="ＭＳ Ｐゴシック" pitchFamily="34" charset="-128"/>
              </a:rPr>
              <a:t>Cushing’s disease</a:t>
            </a:r>
          </a:p>
          <a:p>
            <a:r>
              <a:rPr lang="en-US" dirty="0">
                <a:ea typeface="ＭＳ Ｐゴシック" pitchFamily="34" charset="-128"/>
              </a:rPr>
              <a:t>Rheumatoid arthritis</a:t>
            </a:r>
          </a:p>
          <a:p>
            <a:r>
              <a:rPr lang="en-US" dirty="0">
                <a:ea typeface="ＭＳ Ｐゴシック" pitchFamily="34" charset="-128"/>
              </a:rPr>
              <a:t>Porphyria</a:t>
            </a:r>
          </a:p>
        </p:txBody>
      </p:sp>
    </p:spTree>
    <p:extLst>
      <p:ext uri="{BB962C8B-B14F-4D97-AF65-F5344CB8AC3E}">
        <p14:creationId xmlns:p14="http://schemas.microsoft.com/office/powerpoint/2010/main" val="1208171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14400" y="228600"/>
            <a:ext cx="10363200" cy="1143000"/>
          </a:xfrm>
        </p:spPr>
        <p:txBody>
          <a:bodyPr/>
          <a:lstStyle/>
          <a:p>
            <a:pPr eaLnBrk="1" hangingPunct="1"/>
            <a:r>
              <a:rPr lang="en-US" b="1">
                <a:ea typeface="ＭＳ Ｐゴシック" pitchFamily="34" charset="-128"/>
              </a:rPr>
              <a:t>Social Risk Factors</a:t>
            </a:r>
          </a:p>
        </p:txBody>
      </p:sp>
      <p:sp>
        <p:nvSpPr>
          <p:cNvPr id="28675" name="Rectangle 3"/>
          <p:cNvSpPr>
            <a:spLocks noGrp="1" noChangeArrowheads="1"/>
          </p:cNvSpPr>
          <p:nvPr>
            <p:ph idx="1"/>
          </p:nvPr>
        </p:nvSpPr>
        <p:spPr>
          <a:xfrm>
            <a:off x="914400" y="1447800"/>
            <a:ext cx="10363200" cy="4114800"/>
          </a:xfrm>
        </p:spPr>
        <p:txBody>
          <a:bodyPr/>
          <a:lstStyle/>
          <a:p>
            <a:pPr eaLnBrk="1" hangingPunct="1">
              <a:lnSpc>
                <a:spcPct val="90000"/>
              </a:lnSpc>
            </a:pPr>
            <a:r>
              <a:rPr lang="en-US" sz="2800" dirty="0">
                <a:ea typeface="ＭＳ Ｐゴシック" pitchFamily="34" charset="-128"/>
              </a:rPr>
              <a:t>Marital status </a:t>
            </a:r>
          </a:p>
          <a:p>
            <a:pPr eaLnBrk="1" hangingPunct="1">
              <a:lnSpc>
                <a:spcPct val="90000"/>
              </a:lnSpc>
            </a:pPr>
            <a:r>
              <a:rPr lang="en-US" sz="2800" dirty="0">
                <a:ea typeface="ＭＳ Ｐゴシック" pitchFamily="34" charset="-128"/>
              </a:rPr>
              <a:t>Social isolation</a:t>
            </a:r>
          </a:p>
          <a:p>
            <a:pPr eaLnBrk="1" hangingPunct="1">
              <a:lnSpc>
                <a:spcPct val="90000"/>
              </a:lnSpc>
            </a:pPr>
            <a:r>
              <a:rPr lang="en-US" sz="2800" dirty="0">
                <a:ea typeface="ＭＳ Ｐゴシック" pitchFamily="34" charset="-128"/>
              </a:rPr>
              <a:t>Financial difficulties</a:t>
            </a:r>
          </a:p>
          <a:p>
            <a:pPr eaLnBrk="1" hangingPunct="1">
              <a:lnSpc>
                <a:spcPct val="90000"/>
              </a:lnSpc>
            </a:pPr>
            <a:r>
              <a:rPr lang="en-US" sz="2800" dirty="0">
                <a:ea typeface="ＭＳ Ｐゴシック" pitchFamily="34" charset="-128"/>
              </a:rPr>
              <a:t>Recent loss / setback</a:t>
            </a:r>
          </a:p>
          <a:p>
            <a:pPr eaLnBrk="1" hangingPunct="1">
              <a:lnSpc>
                <a:spcPct val="90000"/>
              </a:lnSpc>
            </a:pPr>
            <a:r>
              <a:rPr lang="en-US" sz="2800" dirty="0">
                <a:ea typeface="ＭＳ Ｐゴシック" pitchFamily="34" charset="-128"/>
              </a:rPr>
              <a:t>Unemployment</a:t>
            </a:r>
          </a:p>
          <a:p>
            <a:pPr eaLnBrk="1" hangingPunct="1">
              <a:lnSpc>
                <a:spcPct val="90000"/>
              </a:lnSpc>
            </a:pPr>
            <a:r>
              <a:rPr lang="en-US" sz="2800" dirty="0">
                <a:ea typeface="ＭＳ Ｐゴシック" pitchFamily="34" charset="-128"/>
              </a:rPr>
              <a:t>Legal involvement</a:t>
            </a:r>
          </a:p>
          <a:p>
            <a:pPr eaLnBrk="1" hangingPunct="1">
              <a:lnSpc>
                <a:spcPct val="90000"/>
              </a:lnSpc>
            </a:pPr>
            <a:r>
              <a:rPr lang="en-US" sz="2800" dirty="0">
                <a:ea typeface="ＭＳ Ｐゴシック" pitchFamily="34" charset="-128"/>
              </a:rPr>
              <a:t>History of trauma</a:t>
            </a:r>
          </a:p>
          <a:p>
            <a:pPr eaLnBrk="1" hangingPunct="1">
              <a:lnSpc>
                <a:spcPct val="90000"/>
              </a:lnSpc>
            </a:pPr>
            <a:r>
              <a:rPr lang="en-US" sz="2800" dirty="0">
                <a:ea typeface="ＭＳ Ｐゴシック" pitchFamily="34" charset="-128"/>
              </a:rPr>
              <a:t>Access to high lethality means</a:t>
            </a:r>
          </a:p>
          <a:p>
            <a:pPr lvl="1" eaLnBrk="1" hangingPunct="1">
              <a:lnSpc>
                <a:spcPct val="90000"/>
              </a:lnSpc>
            </a:pPr>
            <a:r>
              <a:rPr lang="en-US" sz="2400" dirty="0">
                <a:ea typeface="ＭＳ Ｐゴシック" pitchFamily="34" charset="-128"/>
              </a:rPr>
              <a:t>Firearm in home</a:t>
            </a:r>
          </a:p>
          <a:p>
            <a:pPr lvl="1" eaLnBrk="1" hangingPunct="1">
              <a:lnSpc>
                <a:spcPct val="90000"/>
              </a:lnSpc>
            </a:pPr>
            <a:r>
              <a:rPr lang="en-US" sz="2400" dirty="0">
                <a:ea typeface="ＭＳ Ｐゴシック" pitchFamily="34" charset="-128"/>
              </a:rPr>
              <a:t>Pharmaceutical products</a:t>
            </a:r>
          </a:p>
        </p:txBody>
      </p:sp>
      <p:sp>
        <p:nvSpPr>
          <p:cNvPr id="28676" name="Slide Number Placeholder 3"/>
          <p:cNvSpPr>
            <a:spLocks noGrp="1"/>
          </p:cNvSpPr>
          <p:nvPr>
            <p:ph type="sldNum" sz="quarter" idx="12"/>
          </p:nvPr>
        </p:nvSpPr>
        <p:spPr>
          <a:noFill/>
        </p:spPr>
        <p:txBody>
          <a:bodyPr/>
          <a:lstStyle/>
          <a:p>
            <a:fld id="{8A242938-C48E-447F-8FF1-DA81911FA5AC}" type="slidenum">
              <a:rPr lang="en-US" smtClean="0"/>
              <a:pPr/>
              <a:t>26</a:t>
            </a:fld>
            <a:endParaRPr lang="en-US"/>
          </a:p>
        </p:txBody>
      </p:sp>
    </p:spTree>
    <p:extLst>
      <p:ext uri="{BB962C8B-B14F-4D97-AF65-F5344CB8AC3E}">
        <p14:creationId xmlns:p14="http://schemas.microsoft.com/office/powerpoint/2010/main" val="429013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14400" y="381000"/>
            <a:ext cx="10363200" cy="914400"/>
          </a:xfrm>
        </p:spPr>
        <p:txBody>
          <a:bodyPr/>
          <a:lstStyle/>
          <a:p>
            <a:pPr eaLnBrk="1" hangingPunct="1"/>
            <a:r>
              <a:rPr lang="en-US" b="1">
                <a:ea typeface="ＭＳ Ｐゴシック" pitchFamily="34" charset="-128"/>
              </a:rPr>
              <a:t>Socioeconomic Factors</a:t>
            </a:r>
          </a:p>
        </p:txBody>
      </p:sp>
      <p:sp>
        <p:nvSpPr>
          <p:cNvPr id="29699" name="Rectangle 3"/>
          <p:cNvSpPr>
            <a:spLocks noGrp="1" noChangeArrowheads="1"/>
          </p:cNvSpPr>
          <p:nvPr>
            <p:ph idx="1"/>
          </p:nvPr>
        </p:nvSpPr>
        <p:spPr>
          <a:xfrm>
            <a:off x="812800" y="1371600"/>
            <a:ext cx="10363200" cy="4419600"/>
          </a:xfrm>
        </p:spPr>
        <p:txBody>
          <a:bodyPr/>
          <a:lstStyle/>
          <a:p>
            <a:pPr eaLnBrk="1" hangingPunct="1">
              <a:lnSpc>
                <a:spcPct val="90000"/>
              </a:lnSpc>
            </a:pPr>
            <a:r>
              <a:rPr lang="en-US" sz="2800" dirty="0">
                <a:ea typeface="ＭＳ Ｐゴシック" pitchFamily="34" charset="-128"/>
              </a:rPr>
              <a:t>Macroeconomic forces impact suicide rates</a:t>
            </a:r>
          </a:p>
          <a:p>
            <a:pPr lvl="1" eaLnBrk="1" hangingPunct="1">
              <a:lnSpc>
                <a:spcPct val="90000"/>
              </a:lnSpc>
            </a:pPr>
            <a:r>
              <a:rPr lang="en-US" sz="2400" dirty="0">
                <a:ea typeface="ＭＳ Ｐゴシック" pitchFamily="34" charset="-128"/>
              </a:rPr>
              <a:t>Employment</a:t>
            </a:r>
          </a:p>
          <a:p>
            <a:pPr lvl="1" eaLnBrk="1" hangingPunct="1">
              <a:lnSpc>
                <a:spcPct val="90000"/>
              </a:lnSpc>
            </a:pPr>
            <a:r>
              <a:rPr lang="en-US" sz="2400" dirty="0">
                <a:ea typeface="ＭＳ Ｐゴシック" pitchFamily="34" charset="-128"/>
              </a:rPr>
              <a:t>Single parent households</a:t>
            </a:r>
          </a:p>
          <a:p>
            <a:pPr lvl="1" eaLnBrk="1" hangingPunct="1">
              <a:lnSpc>
                <a:spcPct val="90000"/>
              </a:lnSpc>
            </a:pPr>
            <a:r>
              <a:rPr lang="en-US" sz="2400" dirty="0">
                <a:ea typeface="ＭＳ Ｐゴシック" pitchFamily="34" charset="-128"/>
              </a:rPr>
              <a:t>Housing availability</a:t>
            </a:r>
          </a:p>
          <a:p>
            <a:pPr lvl="1" eaLnBrk="1" hangingPunct="1">
              <a:lnSpc>
                <a:spcPct val="90000"/>
              </a:lnSpc>
            </a:pPr>
            <a:r>
              <a:rPr lang="en-US" sz="2400" dirty="0">
                <a:ea typeface="ＭＳ Ｐゴシック" pitchFamily="34" charset="-128"/>
              </a:rPr>
              <a:t>Availability of psychiatric resources</a:t>
            </a:r>
          </a:p>
          <a:p>
            <a:pPr marL="398463" lvl="1" indent="0" eaLnBrk="1" hangingPunct="1">
              <a:lnSpc>
                <a:spcPct val="90000"/>
              </a:lnSpc>
              <a:buNone/>
            </a:pPr>
            <a:endParaRPr lang="en-US" sz="2400" dirty="0">
              <a:ea typeface="ＭＳ Ｐゴシック" pitchFamily="34" charset="-128"/>
            </a:endParaRPr>
          </a:p>
          <a:p>
            <a:pPr eaLnBrk="1" hangingPunct="1">
              <a:lnSpc>
                <a:spcPct val="90000"/>
              </a:lnSpc>
            </a:pPr>
            <a:r>
              <a:rPr lang="en-US" sz="2800" dirty="0">
                <a:ea typeface="ＭＳ Ｐゴシック" pitchFamily="34" charset="-128"/>
              </a:rPr>
              <a:t>Lower SES might be associated with higher suicide risk</a:t>
            </a:r>
          </a:p>
        </p:txBody>
      </p:sp>
      <p:sp>
        <p:nvSpPr>
          <p:cNvPr id="29700" name="Slide Number Placeholder 3"/>
          <p:cNvSpPr>
            <a:spLocks noGrp="1"/>
          </p:cNvSpPr>
          <p:nvPr>
            <p:ph type="sldNum" sz="quarter" idx="12"/>
          </p:nvPr>
        </p:nvSpPr>
        <p:spPr>
          <a:noFill/>
        </p:spPr>
        <p:txBody>
          <a:bodyPr/>
          <a:lstStyle/>
          <a:p>
            <a:fld id="{04B2B94A-D41B-45B3-8A37-9E9D29836365}" type="slidenum">
              <a:rPr lang="en-US" smtClean="0"/>
              <a:pPr/>
              <a:t>27</a:t>
            </a:fld>
            <a:endParaRPr lang="en-US"/>
          </a:p>
        </p:txBody>
      </p:sp>
    </p:spTree>
    <p:extLst>
      <p:ext uri="{BB962C8B-B14F-4D97-AF65-F5344CB8AC3E}">
        <p14:creationId xmlns:p14="http://schemas.microsoft.com/office/powerpoint/2010/main" val="3838964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b="1">
                <a:ea typeface="ＭＳ Ｐゴシック" pitchFamily="34" charset="-128"/>
              </a:rPr>
              <a:t>Familial Factors</a:t>
            </a:r>
          </a:p>
        </p:txBody>
      </p:sp>
      <p:sp>
        <p:nvSpPr>
          <p:cNvPr id="30723" name="Content Placeholder 2"/>
          <p:cNvSpPr>
            <a:spLocks noGrp="1"/>
          </p:cNvSpPr>
          <p:nvPr>
            <p:ph idx="1"/>
          </p:nvPr>
        </p:nvSpPr>
        <p:spPr/>
        <p:txBody>
          <a:bodyPr/>
          <a:lstStyle/>
          <a:p>
            <a:r>
              <a:rPr lang="en-US" sz="2800" dirty="0">
                <a:ea typeface="ＭＳ Ｐゴシック" pitchFamily="34" charset="-128"/>
              </a:rPr>
              <a:t>Family history of suicide</a:t>
            </a:r>
          </a:p>
          <a:p>
            <a:r>
              <a:rPr lang="en-US" sz="2800" dirty="0">
                <a:ea typeface="ＭＳ Ｐゴシック" pitchFamily="34" charset="-128"/>
              </a:rPr>
              <a:t>Family history of psychiatric illness</a:t>
            </a:r>
          </a:p>
          <a:p>
            <a:r>
              <a:rPr lang="en-US" sz="2800" dirty="0">
                <a:ea typeface="ＭＳ Ｐゴシック" pitchFamily="34" charset="-128"/>
              </a:rPr>
              <a:t>Early parental death or separation</a:t>
            </a:r>
          </a:p>
          <a:p>
            <a:r>
              <a:rPr lang="en-US" sz="2800" dirty="0">
                <a:ea typeface="ＭＳ Ｐゴシック" pitchFamily="34" charset="-128"/>
              </a:rPr>
              <a:t>History of emotional, physical, or sexual abuse</a:t>
            </a:r>
          </a:p>
        </p:txBody>
      </p:sp>
      <p:sp>
        <p:nvSpPr>
          <p:cNvPr id="30724" name="Slide Number Placeholder 3"/>
          <p:cNvSpPr>
            <a:spLocks noGrp="1"/>
          </p:cNvSpPr>
          <p:nvPr>
            <p:ph type="sldNum" sz="quarter" idx="12"/>
          </p:nvPr>
        </p:nvSpPr>
        <p:spPr>
          <a:noFill/>
        </p:spPr>
        <p:txBody>
          <a:bodyPr/>
          <a:lstStyle/>
          <a:p>
            <a:fld id="{610401BE-0A09-4476-B0B8-C632BBF5AE10}" type="slidenum">
              <a:rPr lang="en-US" smtClean="0"/>
              <a:pPr/>
              <a:t>28</a:t>
            </a:fld>
            <a:endParaRPr lang="en-US"/>
          </a:p>
        </p:txBody>
      </p:sp>
    </p:spTree>
    <p:extLst>
      <p:ext uri="{BB962C8B-B14F-4D97-AF65-F5344CB8AC3E}">
        <p14:creationId xmlns:p14="http://schemas.microsoft.com/office/powerpoint/2010/main" val="1673085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914400" y="304800"/>
            <a:ext cx="10363200" cy="1143000"/>
          </a:xfrm>
        </p:spPr>
        <p:txBody>
          <a:bodyPr/>
          <a:lstStyle/>
          <a:p>
            <a:r>
              <a:rPr lang="en-US" b="1">
                <a:ea typeface="ＭＳ Ｐゴシック" pitchFamily="34" charset="-128"/>
              </a:rPr>
              <a:t>Past and Present Suicidality</a:t>
            </a:r>
          </a:p>
        </p:txBody>
      </p:sp>
      <p:sp>
        <p:nvSpPr>
          <p:cNvPr id="31747" name="Content Placeholder 2"/>
          <p:cNvSpPr>
            <a:spLocks noGrp="1"/>
          </p:cNvSpPr>
          <p:nvPr>
            <p:ph idx="1"/>
          </p:nvPr>
        </p:nvSpPr>
        <p:spPr>
          <a:xfrm>
            <a:off x="914400" y="1600200"/>
            <a:ext cx="10363200" cy="4495800"/>
          </a:xfrm>
        </p:spPr>
        <p:txBody>
          <a:bodyPr/>
          <a:lstStyle/>
          <a:p>
            <a:r>
              <a:rPr lang="en-US" dirty="0">
                <a:ea typeface="ＭＳ Ｐゴシック" pitchFamily="34" charset="-128"/>
              </a:rPr>
              <a:t>Prior suicide attempts</a:t>
            </a:r>
          </a:p>
          <a:p>
            <a:pPr lvl="1"/>
            <a:r>
              <a:rPr lang="en-US" dirty="0">
                <a:ea typeface="ＭＳ Ｐゴシック" pitchFamily="34" charset="-128"/>
              </a:rPr>
              <a:t>Non-modifiable</a:t>
            </a:r>
          </a:p>
          <a:p>
            <a:r>
              <a:rPr lang="en-US" dirty="0">
                <a:ea typeface="ＭＳ Ｐゴシック" pitchFamily="34" charset="-128"/>
              </a:rPr>
              <a:t>Suicidal ideation</a:t>
            </a:r>
          </a:p>
          <a:p>
            <a:pPr lvl="1"/>
            <a:r>
              <a:rPr lang="en-US" dirty="0">
                <a:ea typeface="ＭＳ Ｐゴシック" pitchFamily="34" charset="-128"/>
              </a:rPr>
              <a:t>Potentially modifiable</a:t>
            </a:r>
          </a:p>
          <a:p>
            <a:r>
              <a:rPr lang="en-US" dirty="0">
                <a:ea typeface="ＭＳ Ｐゴシック" pitchFamily="34" charset="-128"/>
              </a:rPr>
              <a:t>Suicidal intent</a:t>
            </a:r>
          </a:p>
          <a:p>
            <a:pPr lvl="1"/>
            <a:r>
              <a:rPr lang="en-US" dirty="0">
                <a:ea typeface="ＭＳ Ｐゴシック" pitchFamily="34" charset="-128"/>
              </a:rPr>
              <a:t>Potentially modifiable</a:t>
            </a:r>
          </a:p>
          <a:p>
            <a:r>
              <a:rPr lang="en-US" dirty="0">
                <a:ea typeface="ＭＳ Ｐゴシック" pitchFamily="34" charset="-128"/>
              </a:rPr>
              <a:t>Hopelessness</a:t>
            </a:r>
          </a:p>
          <a:p>
            <a:pPr lvl="1"/>
            <a:r>
              <a:rPr lang="en-US" dirty="0">
                <a:ea typeface="ＭＳ Ｐゴシック" pitchFamily="34" charset="-128"/>
              </a:rPr>
              <a:t>Potentially modifiable</a:t>
            </a:r>
          </a:p>
        </p:txBody>
      </p:sp>
      <p:sp>
        <p:nvSpPr>
          <p:cNvPr id="31748" name="Slide Number Placeholder 3"/>
          <p:cNvSpPr>
            <a:spLocks noGrp="1"/>
          </p:cNvSpPr>
          <p:nvPr>
            <p:ph type="sldNum" sz="quarter" idx="12"/>
          </p:nvPr>
        </p:nvSpPr>
        <p:spPr>
          <a:noFill/>
        </p:spPr>
        <p:txBody>
          <a:bodyPr/>
          <a:lstStyle/>
          <a:p>
            <a:fld id="{E314C032-DDE8-4C0C-BF95-26494E12DBB3}" type="slidenum">
              <a:rPr lang="en-US" smtClean="0"/>
              <a:pPr/>
              <a:t>29</a:t>
            </a:fld>
            <a:endParaRPr lang="en-US"/>
          </a:p>
        </p:txBody>
      </p:sp>
    </p:spTree>
    <p:extLst>
      <p:ext uri="{BB962C8B-B14F-4D97-AF65-F5344CB8AC3E}">
        <p14:creationId xmlns:p14="http://schemas.microsoft.com/office/powerpoint/2010/main" val="3347426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a:ea typeface="ＭＳ Ｐゴシック" pitchFamily="34" charset="-128"/>
              </a:rPr>
              <a:t>Suicide</a:t>
            </a:r>
          </a:p>
        </p:txBody>
      </p:sp>
      <p:sp>
        <p:nvSpPr>
          <p:cNvPr id="4099" name="Rectangle 3"/>
          <p:cNvSpPr>
            <a:spLocks noGrp="1" noChangeArrowheads="1"/>
          </p:cNvSpPr>
          <p:nvPr>
            <p:ph idx="1"/>
          </p:nvPr>
        </p:nvSpPr>
        <p:spPr/>
        <p:txBody>
          <a:bodyPr/>
          <a:lstStyle/>
          <a:p>
            <a:pPr eaLnBrk="1" hangingPunct="1">
              <a:buFontTx/>
              <a:buNone/>
            </a:pPr>
            <a:r>
              <a:rPr lang="en-US" dirty="0">
                <a:ea typeface="ＭＳ Ｐゴシック" pitchFamily="34" charset="-128"/>
              </a:rPr>
              <a:t>“The termination of an individual’s life resulting directly or indirectly from a positive or negative act of the victim himself which he knows will produce this fatal result”</a:t>
            </a:r>
          </a:p>
          <a:p>
            <a:pPr lvl="1" eaLnBrk="1" hangingPunct="1"/>
            <a:endParaRPr lang="en-US" dirty="0">
              <a:ea typeface="ＭＳ Ｐゴシック" pitchFamily="34" charset="-128"/>
            </a:endParaRPr>
          </a:p>
          <a:p>
            <a:pPr lvl="1" eaLnBrk="1" hangingPunct="1"/>
            <a:r>
              <a:rPr lang="en-US" dirty="0">
                <a:ea typeface="ＭＳ Ｐゴシック" pitchFamily="34" charset="-128"/>
              </a:rPr>
              <a:t>Emile Durkheim, 1857</a:t>
            </a:r>
          </a:p>
        </p:txBody>
      </p:sp>
      <p:sp>
        <p:nvSpPr>
          <p:cNvPr id="4100" name="Slide Number Placeholder 3"/>
          <p:cNvSpPr>
            <a:spLocks noGrp="1"/>
          </p:cNvSpPr>
          <p:nvPr>
            <p:ph type="sldNum" sz="quarter" idx="12"/>
          </p:nvPr>
        </p:nvSpPr>
        <p:spPr>
          <a:noFill/>
        </p:spPr>
        <p:txBody>
          <a:bodyPr/>
          <a:lstStyle/>
          <a:p>
            <a:fld id="{2F35ED3F-1597-4036-9043-3D39D7156377}" type="slidenum">
              <a:rPr lang="en-US" smtClean="0"/>
              <a:pPr/>
              <a:t>3</a:t>
            </a:fld>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2636" y="2847108"/>
            <a:ext cx="3110401" cy="2923309"/>
          </a:xfrm>
          <a:prstGeom prst="rect">
            <a:avLst/>
          </a:prstGeom>
        </p:spPr>
      </p:pic>
    </p:spTree>
    <p:extLst>
      <p:ext uri="{BB962C8B-B14F-4D97-AF65-F5344CB8AC3E}">
        <p14:creationId xmlns:p14="http://schemas.microsoft.com/office/powerpoint/2010/main" val="3585445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228600"/>
            <a:ext cx="10363200" cy="990600"/>
          </a:xfrm>
        </p:spPr>
        <p:txBody>
          <a:bodyPr/>
          <a:lstStyle/>
          <a:p>
            <a:pPr eaLnBrk="1" hangingPunct="1"/>
            <a:r>
              <a:rPr lang="en-US" b="1">
                <a:ea typeface="ＭＳ Ｐゴシック" pitchFamily="34" charset="-128"/>
              </a:rPr>
              <a:t>Suicide Attempts</a:t>
            </a:r>
          </a:p>
        </p:txBody>
      </p:sp>
      <p:sp>
        <p:nvSpPr>
          <p:cNvPr id="32771" name="Rectangle 3"/>
          <p:cNvSpPr>
            <a:spLocks noGrp="1" noChangeArrowheads="1"/>
          </p:cNvSpPr>
          <p:nvPr>
            <p:ph idx="1"/>
          </p:nvPr>
        </p:nvSpPr>
        <p:spPr>
          <a:xfrm>
            <a:off x="914400" y="1371600"/>
            <a:ext cx="10363200" cy="4724400"/>
          </a:xfrm>
        </p:spPr>
        <p:txBody>
          <a:bodyPr/>
          <a:lstStyle/>
          <a:p>
            <a:pPr eaLnBrk="1" hangingPunct="1"/>
            <a:r>
              <a:rPr lang="en-US">
                <a:ea typeface="ＭＳ Ｐゴシック" pitchFamily="34" charset="-128"/>
              </a:rPr>
              <a:t>Sensitive but NOT specific measure</a:t>
            </a:r>
          </a:p>
          <a:p>
            <a:pPr eaLnBrk="1" hangingPunct="1"/>
            <a:r>
              <a:rPr lang="en-US">
                <a:ea typeface="ＭＳ Ｐゴシック" pitchFamily="34" charset="-128"/>
              </a:rPr>
              <a:t>Non-modifiable risk factor</a:t>
            </a:r>
          </a:p>
          <a:p>
            <a:pPr eaLnBrk="1" hangingPunct="1"/>
            <a:r>
              <a:rPr lang="en-US">
                <a:ea typeface="ＭＳ Ｐゴシック" pitchFamily="34" charset="-128"/>
              </a:rPr>
              <a:t>~10% of patients who make a medically serious suicide attempt ultimately die</a:t>
            </a:r>
          </a:p>
          <a:p>
            <a:pPr eaLnBrk="1" hangingPunct="1"/>
            <a:r>
              <a:rPr lang="en-US">
                <a:ea typeface="ＭＳ Ｐゴシック" pitchFamily="34" charset="-128"/>
              </a:rPr>
              <a:t>Identifies chronic high risk group</a:t>
            </a:r>
          </a:p>
          <a:p>
            <a:pPr eaLnBrk="1" hangingPunct="1"/>
            <a:r>
              <a:rPr lang="en-US">
                <a:ea typeface="ＭＳ Ｐゴシック" pitchFamily="34" charset="-128"/>
              </a:rPr>
              <a:t>Males at higher risk</a:t>
            </a:r>
          </a:p>
          <a:p>
            <a:pPr eaLnBrk="1" hangingPunct="1"/>
            <a:r>
              <a:rPr lang="en-US">
                <a:ea typeface="ＭＳ Ｐゴシック" pitchFamily="34" charset="-128"/>
              </a:rPr>
              <a:t>Unclear distinction between eventual completers and “survivors”</a:t>
            </a:r>
          </a:p>
          <a:p>
            <a:pPr eaLnBrk="1" hangingPunct="1"/>
            <a:r>
              <a:rPr lang="en-US">
                <a:ea typeface="ＭＳ Ｐゴシック" pitchFamily="34" charset="-128"/>
              </a:rPr>
              <a:t>Unclear impact of treatment</a:t>
            </a:r>
          </a:p>
        </p:txBody>
      </p:sp>
      <p:sp>
        <p:nvSpPr>
          <p:cNvPr id="32772" name="Slide Number Placeholder 3"/>
          <p:cNvSpPr>
            <a:spLocks noGrp="1"/>
          </p:cNvSpPr>
          <p:nvPr>
            <p:ph type="sldNum" sz="quarter" idx="12"/>
          </p:nvPr>
        </p:nvSpPr>
        <p:spPr>
          <a:noFill/>
        </p:spPr>
        <p:txBody>
          <a:bodyPr/>
          <a:lstStyle/>
          <a:p>
            <a:fld id="{CAAEA0D5-515B-4BB0-8CE0-ED7225D397CB}" type="slidenum">
              <a:rPr lang="en-US" smtClean="0"/>
              <a:pPr/>
              <a:t>30</a:t>
            </a:fld>
            <a:endParaRPr lang="en-US"/>
          </a:p>
        </p:txBody>
      </p:sp>
    </p:spTree>
    <p:extLst>
      <p:ext uri="{BB962C8B-B14F-4D97-AF65-F5344CB8AC3E}">
        <p14:creationId xmlns:p14="http://schemas.microsoft.com/office/powerpoint/2010/main" val="3206417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a:ea typeface="ＭＳ Ｐゴシック" pitchFamily="34" charset="-128"/>
              </a:rPr>
              <a:t>Treatment Settings</a:t>
            </a:r>
          </a:p>
        </p:txBody>
      </p:sp>
      <p:sp>
        <p:nvSpPr>
          <p:cNvPr id="33795" name="Content Placeholder 2"/>
          <p:cNvSpPr>
            <a:spLocks noGrp="1"/>
          </p:cNvSpPr>
          <p:nvPr>
            <p:ph idx="1"/>
          </p:nvPr>
        </p:nvSpPr>
        <p:spPr/>
        <p:txBody>
          <a:bodyPr/>
          <a:lstStyle/>
          <a:p>
            <a:r>
              <a:rPr lang="en-US" sz="2800" dirty="0">
                <a:ea typeface="ＭＳ Ｐゴシック" pitchFamily="34" charset="-128"/>
              </a:rPr>
              <a:t>Status as medical inpatient increases suicide risk</a:t>
            </a:r>
          </a:p>
          <a:p>
            <a:pPr eaLnBrk="1" hangingPunct="1">
              <a:lnSpc>
                <a:spcPct val="90000"/>
              </a:lnSpc>
            </a:pPr>
            <a:r>
              <a:rPr lang="en-US" sz="2800" dirty="0">
                <a:ea typeface="ＭＳ Ｐゴシック" pitchFamily="34" charset="-128"/>
              </a:rPr>
              <a:t>Paradox of psychiatric admission</a:t>
            </a:r>
          </a:p>
          <a:p>
            <a:pPr lvl="1" eaLnBrk="1" hangingPunct="1">
              <a:lnSpc>
                <a:spcPct val="90000"/>
              </a:lnSpc>
            </a:pPr>
            <a:r>
              <a:rPr lang="en-US" sz="2400" dirty="0">
                <a:ea typeface="ＭＳ Ｐゴシック" pitchFamily="34" charset="-128"/>
              </a:rPr>
              <a:t>Major period of risk for completed suicide</a:t>
            </a:r>
          </a:p>
          <a:p>
            <a:pPr lvl="1" eaLnBrk="1" hangingPunct="1">
              <a:lnSpc>
                <a:spcPct val="90000"/>
              </a:lnSpc>
            </a:pPr>
            <a:r>
              <a:rPr lang="en-US" sz="2400" dirty="0">
                <a:ea typeface="ＭＳ Ｐゴシック" pitchFamily="34" charset="-128"/>
              </a:rPr>
              <a:t>Two weeks post discharge from psychiatric unit</a:t>
            </a:r>
          </a:p>
          <a:p>
            <a:pPr lvl="1" eaLnBrk="1" hangingPunct="1">
              <a:lnSpc>
                <a:spcPct val="90000"/>
              </a:lnSpc>
            </a:pPr>
            <a:r>
              <a:rPr lang="en-US" sz="2400" dirty="0">
                <a:ea typeface="ＭＳ Ｐゴシック" pitchFamily="34" charset="-128"/>
              </a:rPr>
              <a:t>Discharge leads to instability vs. admission identifies enriched high risk sample</a:t>
            </a:r>
          </a:p>
          <a:p>
            <a:endParaRPr lang="en-US" dirty="0">
              <a:ea typeface="ＭＳ Ｐゴシック" pitchFamily="34" charset="-128"/>
            </a:endParaRPr>
          </a:p>
        </p:txBody>
      </p:sp>
      <p:sp>
        <p:nvSpPr>
          <p:cNvPr id="33796" name="Slide Number Placeholder 3"/>
          <p:cNvSpPr>
            <a:spLocks noGrp="1"/>
          </p:cNvSpPr>
          <p:nvPr>
            <p:ph type="sldNum" sz="quarter" idx="12"/>
          </p:nvPr>
        </p:nvSpPr>
        <p:spPr>
          <a:noFill/>
        </p:spPr>
        <p:txBody>
          <a:bodyPr/>
          <a:lstStyle/>
          <a:p>
            <a:fld id="{6B0E5FA4-15FF-43F4-8E2E-6A8A0EFDB1E0}" type="slidenum">
              <a:rPr lang="en-US" smtClean="0"/>
              <a:pPr/>
              <a:t>31</a:t>
            </a:fld>
            <a:endParaRPr lang="en-US"/>
          </a:p>
        </p:txBody>
      </p:sp>
    </p:spTree>
    <p:extLst>
      <p:ext uri="{BB962C8B-B14F-4D97-AF65-F5344CB8AC3E}">
        <p14:creationId xmlns:p14="http://schemas.microsoft.com/office/powerpoint/2010/main" val="585284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914400" y="374072"/>
            <a:ext cx="10363200" cy="914400"/>
          </a:xfrm>
        </p:spPr>
        <p:txBody>
          <a:bodyPr/>
          <a:lstStyle/>
          <a:p>
            <a:r>
              <a:rPr lang="en-US" b="1" dirty="0">
                <a:ea typeface="ＭＳ Ｐゴシック" pitchFamily="34" charset="-128"/>
              </a:rPr>
              <a:t>Protective Factors</a:t>
            </a:r>
          </a:p>
        </p:txBody>
      </p:sp>
      <p:sp>
        <p:nvSpPr>
          <p:cNvPr id="34819" name="Content Placeholder 2"/>
          <p:cNvSpPr>
            <a:spLocks noGrp="1"/>
          </p:cNvSpPr>
          <p:nvPr>
            <p:ph idx="1"/>
          </p:nvPr>
        </p:nvSpPr>
        <p:spPr>
          <a:xfrm>
            <a:off x="914400" y="1143000"/>
            <a:ext cx="10363200" cy="5181600"/>
          </a:xfrm>
        </p:spPr>
        <p:txBody>
          <a:bodyPr/>
          <a:lstStyle/>
          <a:p>
            <a:r>
              <a:rPr lang="en-US" sz="2800" dirty="0">
                <a:ea typeface="ＭＳ Ｐゴシック" pitchFamily="34" charset="-128"/>
              </a:rPr>
              <a:t>Potentially modifiable</a:t>
            </a:r>
          </a:p>
          <a:p>
            <a:pPr lvl="1"/>
            <a:r>
              <a:rPr lang="en-US" sz="2400" dirty="0">
                <a:ea typeface="ＭＳ Ｐゴシック" pitchFamily="34" charset="-128"/>
              </a:rPr>
              <a:t>Treatment </a:t>
            </a:r>
          </a:p>
          <a:p>
            <a:pPr lvl="1"/>
            <a:r>
              <a:rPr lang="en-US" sz="2400" dirty="0">
                <a:ea typeface="ＭＳ Ｐゴシック" pitchFamily="34" charset="-128"/>
              </a:rPr>
              <a:t>Other</a:t>
            </a:r>
          </a:p>
          <a:p>
            <a:r>
              <a:rPr lang="en-US" sz="2800" dirty="0">
                <a:ea typeface="ＭＳ Ｐゴシック" pitchFamily="34" charset="-128"/>
              </a:rPr>
              <a:t>Restricted access to lethal means</a:t>
            </a:r>
          </a:p>
          <a:p>
            <a:r>
              <a:rPr lang="en-US" sz="2800" dirty="0">
                <a:ea typeface="ＭＳ Ｐゴシック" pitchFamily="34" charset="-128"/>
              </a:rPr>
              <a:t>Skills in problem solving and conflict resolution</a:t>
            </a:r>
          </a:p>
          <a:p>
            <a:r>
              <a:rPr lang="en-US" sz="2800" dirty="0">
                <a:ea typeface="ＭＳ Ｐゴシック" pitchFamily="34" charset="-128"/>
              </a:rPr>
              <a:t>Cultural and religious beliefs that discourage suicide</a:t>
            </a:r>
          </a:p>
          <a:p>
            <a:r>
              <a:rPr lang="en-US" sz="2800" dirty="0">
                <a:ea typeface="ＭＳ Ｐゴシック" pitchFamily="34" charset="-128"/>
              </a:rPr>
              <a:t>Strong psychosocial supports</a:t>
            </a:r>
          </a:p>
          <a:p>
            <a:r>
              <a:rPr lang="en-US" sz="2800" dirty="0">
                <a:ea typeface="ＭＳ Ｐゴシック" pitchFamily="34" charset="-128"/>
              </a:rPr>
              <a:t>Reasons for living</a:t>
            </a:r>
          </a:p>
          <a:p>
            <a:r>
              <a:rPr lang="en-US" sz="2800" dirty="0">
                <a:ea typeface="ＭＳ Ｐゴシック" pitchFamily="34" charset="-128"/>
              </a:rPr>
              <a:t>Dependent children in home</a:t>
            </a:r>
          </a:p>
        </p:txBody>
      </p:sp>
      <p:sp>
        <p:nvSpPr>
          <p:cNvPr id="34820" name="Slide Number Placeholder 3"/>
          <p:cNvSpPr>
            <a:spLocks noGrp="1"/>
          </p:cNvSpPr>
          <p:nvPr>
            <p:ph type="sldNum" sz="quarter" idx="12"/>
          </p:nvPr>
        </p:nvSpPr>
        <p:spPr>
          <a:noFill/>
        </p:spPr>
        <p:txBody>
          <a:bodyPr/>
          <a:lstStyle/>
          <a:p>
            <a:fld id="{D0562954-B8ED-4349-8CBA-8C5F5A4A329C}" type="slidenum">
              <a:rPr lang="en-US" smtClean="0"/>
              <a:pPr/>
              <a:t>32</a:t>
            </a:fld>
            <a:endParaRPr lang="en-US"/>
          </a:p>
        </p:txBody>
      </p:sp>
    </p:spTree>
    <p:extLst>
      <p:ext uri="{BB962C8B-B14F-4D97-AF65-F5344CB8AC3E}">
        <p14:creationId xmlns:p14="http://schemas.microsoft.com/office/powerpoint/2010/main" val="8081077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433400"/>
            <a:ext cx="10972800" cy="1143000"/>
          </a:xfrm>
        </p:spPr>
        <p:txBody>
          <a:bodyPr/>
          <a:lstStyle/>
          <a:p>
            <a:r>
              <a:rPr lang="en-US" b="1" dirty="0"/>
              <a:t>Case 2</a:t>
            </a:r>
            <a:endParaRPr lang="en-US" dirty="0"/>
          </a:p>
        </p:txBody>
      </p:sp>
      <p:sp>
        <p:nvSpPr>
          <p:cNvPr id="5" name="Content Placeholder 4"/>
          <p:cNvSpPr>
            <a:spLocks noGrp="1"/>
          </p:cNvSpPr>
          <p:nvPr>
            <p:ph idx="1"/>
          </p:nvPr>
        </p:nvSpPr>
        <p:spPr>
          <a:xfrm>
            <a:off x="609601" y="1592707"/>
            <a:ext cx="5206584" cy="4525963"/>
          </a:xfrm>
          <a:solidFill>
            <a:schemeClr val="bg1">
              <a:lumMod val="95000"/>
            </a:schemeClr>
          </a:solidFill>
        </p:spPr>
        <p:txBody>
          <a:bodyPr>
            <a:noAutofit/>
          </a:bodyPr>
          <a:lstStyle/>
          <a:p>
            <a:r>
              <a:rPr lang="en-US" sz="2000" dirty="0">
                <a:ea typeface="ＭＳ Ｐゴシック" pitchFamily="34" charset="-128"/>
              </a:rPr>
              <a:t>47 </a:t>
            </a:r>
            <a:r>
              <a:rPr lang="en-US" sz="2000" dirty="0" err="1">
                <a:ea typeface="ＭＳ Ｐゴシック" pitchFamily="34" charset="-128"/>
              </a:rPr>
              <a:t>yo</a:t>
            </a:r>
            <a:r>
              <a:rPr lang="en-US" sz="2000" dirty="0">
                <a:ea typeface="ＭＳ Ｐゴシック" pitchFamily="34" charset="-128"/>
              </a:rPr>
              <a:t> male with </a:t>
            </a:r>
            <a:r>
              <a:rPr lang="en-US" sz="2000" dirty="0" err="1">
                <a:ea typeface="ＭＳ Ｐゴシック" pitchFamily="34" charset="-128"/>
              </a:rPr>
              <a:t>hx</a:t>
            </a:r>
            <a:r>
              <a:rPr lang="en-US" sz="2000" dirty="0">
                <a:ea typeface="ＭＳ Ｐゴシック" pitchFamily="34" charset="-128"/>
              </a:rPr>
              <a:t> of HIV/AIDS and CHF</a:t>
            </a:r>
          </a:p>
          <a:p>
            <a:r>
              <a:rPr lang="en-US" sz="2000" dirty="0">
                <a:ea typeface="ＭＳ Ｐゴシック" pitchFamily="34" charset="-128"/>
              </a:rPr>
              <a:t>Admitted to medicine with chest pain</a:t>
            </a:r>
          </a:p>
          <a:p>
            <a:r>
              <a:rPr lang="en-US" sz="2000" dirty="0">
                <a:ea typeface="ＭＳ Ｐゴシック" pitchFamily="34" charset="-128"/>
              </a:rPr>
              <a:t>UDS, + cocaine </a:t>
            </a:r>
          </a:p>
          <a:p>
            <a:r>
              <a:rPr lang="en-US" sz="2000" dirty="0">
                <a:ea typeface="ＭＳ Ｐゴシック" pitchFamily="34" charset="-128"/>
              </a:rPr>
              <a:t>Cardiac w/u essentially normal</a:t>
            </a:r>
          </a:p>
          <a:p>
            <a:r>
              <a:rPr lang="en-US" sz="2000" dirty="0">
                <a:ea typeface="ＭＳ Ｐゴシック" pitchFamily="34" charset="-128"/>
              </a:rPr>
              <a:t>On discharge, pt verbalized SI</a:t>
            </a:r>
          </a:p>
          <a:p>
            <a:r>
              <a:rPr lang="en-US" sz="2000" dirty="0">
                <a:ea typeface="ＭＳ Ｐゴシック" pitchFamily="34" charset="-128"/>
              </a:rPr>
              <a:t>Irritable on interview</a:t>
            </a:r>
          </a:p>
          <a:p>
            <a:r>
              <a:rPr lang="en-US" sz="2000" dirty="0">
                <a:ea typeface="ＭＳ Ｐゴシック" pitchFamily="34" charset="-128"/>
              </a:rPr>
              <a:t>Endorsed irritability, insomnia, poor concentration, low energy</a:t>
            </a:r>
          </a:p>
          <a:p>
            <a:r>
              <a:rPr lang="en-US" sz="2000" dirty="0">
                <a:ea typeface="ＭＳ Ｐゴシック" pitchFamily="34" charset="-128"/>
              </a:rPr>
              <a:t>Focused on finding place to stay and food</a:t>
            </a:r>
          </a:p>
          <a:p>
            <a:r>
              <a:rPr lang="en-US" sz="2000" dirty="0">
                <a:ea typeface="ＭＳ Ｐゴシック" pitchFamily="34" charset="-128"/>
              </a:rPr>
              <a:t>No </a:t>
            </a:r>
            <a:r>
              <a:rPr lang="en-US" sz="2000" dirty="0" err="1">
                <a:ea typeface="ＭＳ Ｐゴシック" pitchFamily="34" charset="-128"/>
              </a:rPr>
              <a:t>hx</a:t>
            </a:r>
            <a:r>
              <a:rPr lang="en-US" sz="2000" dirty="0">
                <a:ea typeface="ＭＳ Ｐゴシック" pitchFamily="34" charset="-128"/>
              </a:rPr>
              <a:t> of mania or psychosis</a:t>
            </a:r>
          </a:p>
          <a:p>
            <a:endParaRPr lang="en-US" sz="1800" dirty="0"/>
          </a:p>
        </p:txBody>
      </p:sp>
      <p:sp>
        <p:nvSpPr>
          <p:cNvPr id="7" name="Slide Number Placeholder 6"/>
          <p:cNvSpPr>
            <a:spLocks noGrp="1"/>
          </p:cNvSpPr>
          <p:nvPr>
            <p:ph type="sldNum" sz="quarter" idx="12"/>
          </p:nvPr>
        </p:nvSpPr>
        <p:spPr>
          <a:xfrm>
            <a:off x="11764440" y="6432549"/>
            <a:ext cx="483616" cy="365125"/>
          </a:xfrm>
        </p:spPr>
        <p:txBody>
          <a:bodyPr/>
          <a:lstStyle/>
          <a:p>
            <a:fld id="{68CDBAF2-F266-C14C-8ABF-54B90D837FA3}" type="slidenum">
              <a:rPr lang="en-US" smtClean="0"/>
              <a:pPr/>
              <a:t>33</a:t>
            </a:fld>
            <a:endParaRPr lang="en-US" dirty="0"/>
          </a:p>
        </p:txBody>
      </p:sp>
      <p:sp>
        <p:nvSpPr>
          <p:cNvPr id="10" name="Content Placeholder 4"/>
          <p:cNvSpPr txBox="1">
            <a:spLocks/>
          </p:cNvSpPr>
          <p:nvPr/>
        </p:nvSpPr>
        <p:spPr>
          <a:xfrm>
            <a:off x="6375816" y="1592707"/>
            <a:ext cx="5206584" cy="4525963"/>
          </a:xfrm>
          <a:prstGeom prst="rect">
            <a:avLst/>
          </a:prstGeom>
          <a:solidFill>
            <a:schemeClr val="bg1">
              <a:lumMod val="95000"/>
            </a:schemeClr>
          </a:soli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n-US" sz="2000" dirty="0">
                <a:ea typeface="ＭＳ Ｐゴシック" pitchFamily="34" charset="-128"/>
              </a:rPr>
              <a:t>PAST PSYCH HX:</a:t>
            </a:r>
          </a:p>
          <a:p>
            <a:r>
              <a:rPr lang="en-US" sz="2000" dirty="0">
                <a:ea typeface="ＭＳ Ｐゴシック" pitchFamily="34" charset="-128"/>
              </a:rPr>
              <a:t>1 prior psychiatric admission for SI three years ago</a:t>
            </a:r>
          </a:p>
          <a:p>
            <a:r>
              <a:rPr lang="en-US" sz="2000" dirty="0">
                <a:ea typeface="ＭＳ Ｐゴシック" pitchFamily="34" charset="-128"/>
              </a:rPr>
              <a:t>No prior suicide attempts</a:t>
            </a:r>
          </a:p>
          <a:p>
            <a:pPr>
              <a:buFontTx/>
              <a:buNone/>
            </a:pPr>
            <a:r>
              <a:rPr lang="en-US" sz="2000" dirty="0">
                <a:ea typeface="ＭＳ Ｐゴシック" pitchFamily="34" charset="-128"/>
              </a:rPr>
              <a:t>PAST MEDICAL HX:</a:t>
            </a:r>
          </a:p>
          <a:p>
            <a:r>
              <a:rPr lang="en-US" sz="2000" dirty="0">
                <a:ea typeface="ＭＳ Ｐゴシック" pitchFamily="34" charset="-128"/>
              </a:rPr>
              <a:t>HIV/AIDS</a:t>
            </a:r>
          </a:p>
          <a:p>
            <a:r>
              <a:rPr lang="en-US" sz="2000" dirty="0">
                <a:ea typeface="ＭＳ Ｐゴシック" pitchFamily="34" charset="-128"/>
              </a:rPr>
              <a:t>CHF</a:t>
            </a:r>
          </a:p>
          <a:p>
            <a:pPr>
              <a:buFontTx/>
              <a:buNone/>
            </a:pPr>
            <a:r>
              <a:rPr lang="en-US" sz="2000" dirty="0">
                <a:ea typeface="ＭＳ Ｐゴシック" pitchFamily="34" charset="-128"/>
              </a:rPr>
              <a:t>SOCIAL HX:</a:t>
            </a:r>
          </a:p>
          <a:p>
            <a:r>
              <a:rPr lang="en-US" sz="2000" dirty="0">
                <a:ea typeface="ＭＳ Ｐゴシック" pitchFamily="34" charset="-128"/>
              </a:rPr>
              <a:t>Divorced, recently homeless</a:t>
            </a:r>
          </a:p>
          <a:p>
            <a:r>
              <a:rPr lang="en-US" sz="2000" dirty="0">
                <a:ea typeface="ＭＳ Ｐゴシック" pitchFamily="34" charset="-128"/>
              </a:rPr>
              <a:t>1 daughter (strained relationship)</a:t>
            </a:r>
          </a:p>
          <a:p>
            <a:r>
              <a:rPr lang="en-US" sz="2000" dirty="0">
                <a:ea typeface="ＭＳ Ｐゴシック" pitchFamily="34" charset="-128"/>
              </a:rPr>
              <a:t>Unemployed, no income</a:t>
            </a:r>
          </a:p>
          <a:p>
            <a:r>
              <a:rPr lang="en-US" sz="2000" dirty="0">
                <a:ea typeface="ＭＳ Ｐゴシック" pitchFamily="34" charset="-128"/>
              </a:rPr>
              <a:t>Cocaine use, amount unknown</a:t>
            </a:r>
          </a:p>
        </p:txBody>
      </p:sp>
    </p:spTree>
    <p:extLst>
      <p:ext uri="{BB962C8B-B14F-4D97-AF65-F5344CB8AC3E}">
        <p14:creationId xmlns:p14="http://schemas.microsoft.com/office/powerpoint/2010/main" val="14604264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14400" y="256309"/>
            <a:ext cx="10363200" cy="1143000"/>
          </a:xfrm>
        </p:spPr>
        <p:txBody>
          <a:bodyPr/>
          <a:lstStyle/>
          <a:p>
            <a:r>
              <a:rPr lang="en-US" b="1" dirty="0">
                <a:ea typeface="ＭＳ Ｐゴシック" pitchFamily="34" charset="-128"/>
              </a:rPr>
              <a:t>Case 2</a:t>
            </a:r>
          </a:p>
        </p:txBody>
      </p:sp>
      <p:sp>
        <p:nvSpPr>
          <p:cNvPr id="36867" name="Content Placeholder 2"/>
          <p:cNvSpPr>
            <a:spLocks noGrp="1"/>
          </p:cNvSpPr>
          <p:nvPr>
            <p:ph idx="1"/>
          </p:nvPr>
        </p:nvSpPr>
        <p:spPr>
          <a:xfrm>
            <a:off x="914400" y="1524000"/>
            <a:ext cx="10363200" cy="4114800"/>
          </a:xfrm>
        </p:spPr>
        <p:txBody>
          <a:bodyPr/>
          <a:lstStyle/>
          <a:p>
            <a:r>
              <a:rPr lang="en-US" dirty="0">
                <a:ea typeface="ＭＳ Ｐゴシック" pitchFamily="34" charset="-128"/>
              </a:rPr>
              <a:t>Mental Status Exam</a:t>
            </a:r>
          </a:p>
          <a:p>
            <a:pPr lvl="1"/>
            <a:r>
              <a:rPr lang="en-US" dirty="0">
                <a:ea typeface="ＭＳ Ｐゴシック" pitchFamily="34" charset="-128"/>
              </a:rPr>
              <a:t>Alert, disheveled, irritable, minimally cooperative</a:t>
            </a:r>
          </a:p>
          <a:p>
            <a:pPr lvl="1"/>
            <a:r>
              <a:rPr lang="en-US" dirty="0">
                <a:ea typeface="ＭＳ Ｐゴシック" pitchFamily="34" charset="-128"/>
              </a:rPr>
              <a:t>Poor eye contact</a:t>
            </a:r>
          </a:p>
          <a:p>
            <a:pPr lvl="1"/>
            <a:r>
              <a:rPr lang="en-US" dirty="0">
                <a:ea typeface="ＭＳ Ｐゴシック" pitchFamily="34" charset="-128"/>
              </a:rPr>
              <a:t>Speech was soft, normal rate</a:t>
            </a:r>
          </a:p>
          <a:p>
            <a:pPr lvl="1"/>
            <a:r>
              <a:rPr lang="en-US" dirty="0">
                <a:ea typeface="ＭＳ Ｐゴシック" pitchFamily="34" charset="-128"/>
              </a:rPr>
              <a:t>Mood was irritable, affect reactive</a:t>
            </a:r>
          </a:p>
          <a:p>
            <a:pPr lvl="1"/>
            <a:r>
              <a:rPr lang="en-US" dirty="0">
                <a:ea typeface="ＭＳ Ｐゴシック" pitchFamily="34" charset="-128"/>
              </a:rPr>
              <a:t>Thoughts were linear and focused on wanting housing and double portions</a:t>
            </a:r>
          </a:p>
          <a:p>
            <a:pPr lvl="1"/>
            <a:r>
              <a:rPr lang="en-US" dirty="0">
                <a:ea typeface="ＭＳ Ｐゴシック" pitchFamily="34" charset="-128"/>
              </a:rPr>
              <a:t>No overt delusions</a:t>
            </a:r>
          </a:p>
          <a:p>
            <a:pPr lvl="1"/>
            <a:r>
              <a:rPr lang="en-US" dirty="0">
                <a:ea typeface="ＭＳ Ｐゴシック" pitchFamily="34" charset="-128"/>
              </a:rPr>
              <a:t>+ AH - “telling me to kill myself,” denied VH</a:t>
            </a:r>
          </a:p>
          <a:p>
            <a:pPr lvl="1"/>
            <a:r>
              <a:rPr lang="en-US" dirty="0">
                <a:ea typeface="ＭＳ Ｐゴシック" pitchFamily="34" charset="-128"/>
              </a:rPr>
              <a:t>Endorsed SI, vague plan of “smoking crack to blow up my heart”</a:t>
            </a:r>
          </a:p>
          <a:p>
            <a:pPr lvl="1"/>
            <a:r>
              <a:rPr lang="en-US" dirty="0">
                <a:ea typeface="ＭＳ Ｐゴシック" pitchFamily="34" charset="-128"/>
              </a:rPr>
              <a:t>Denied HI</a:t>
            </a:r>
          </a:p>
        </p:txBody>
      </p:sp>
      <p:sp>
        <p:nvSpPr>
          <p:cNvPr id="36868" name="Slide Number Placeholder 3"/>
          <p:cNvSpPr>
            <a:spLocks noGrp="1"/>
          </p:cNvSpPr>
          <p:nvPr>
            <p:ph type="sldNum" sz="quarter" idx="12"/>
          </p:nvPr>
        </p:nvSpPr>
        <p:spPr>
          <a:noFill/>
        </p:spPr>
        <p:txBody>
          <a:bodyPr/>
          <a:lstStyle/>
          <a:p>
            <a:fld id="{779A2E6E-9045-4707-AAFB-2B09C6FF517A}" type="slidenum">
              <a:rPr lang="en-US" smtClean="0"/>
              <a:pPr/>
              <a:t>34</a:t>
            </a:fld>
            <a:endParaRPr lang="en-US"/>
          </a:p>
        </p:txBody>
      </p:sp>
    </p:spTree>
    <p:extLst>
      <p:ext uri="{BB962C8B-B14F-4D97-AF65-F5344CB8AC3E}">
        <p14:creationId xmlns:p14="http://schemas.microsoft.com/office/powerpoint/2010/main" val="2101160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0" y="346364"/>
            <a:ext cx="10363200" cy="1143000"/>
          </a:xfrm>
        </p:spPr>
        <p:txBody>
          <a:bodyPr/>
          <a:lstStyle/>
          <a:p>
            <a:r>
              <a:rPr lang="en-US" b="1" dirty="0">
                <a:ea typeface="ＭＳ Ｐゴシック" pitchFamily="34" charset="-128"/>
              </a:rPr>
              <a:t>Case 2 Questions:</a:t>
            </a:r>
          </a:p>
        </p:txBody>
      </p:sp>
      <p:sp>
        <p:nvSpPr>
          <p:cNvPr id="37891" name="Content Placeholder 2"/>
          <p:cNvSpPr>
            <a:spLocks noGrp="1"/>
          </p:cNvSpPr>
          <p:nvPr>
            <p:ph idx="1"/>
          </p:nvPr>
        </p:nvSpPr>
        <p:spPr>
          <a:xfrm>
            <a:off x="914400" y="1413164"/>
            <a:ext cx="10363200" cy="4114800"/>
          </a:xfrm>
        </p:spPr>
        <p:txBody>
          <a:bodyPr/>
          <a:lstStyle/>
          <a:p>
            <a:r>
              <a:rPr lang="en-US" sz="2800" dirty="0">
                <a:ea typeface="ＭＳ Ｐゴシック" pitchFamily="34" charset="-128"/>
              </a:rPr>
              <a:t>Risk and protective factors for suicide?</a:t>
            </a:r>
          </a:p>
          <a:p>
            <a:pPr lvl="1"/>
            <a:r>
              <a:rPr lang="en-US" sz="2400" dirty="0">
                <a:ea typeface="ＭＳ Ｐゴシック" pitchFamily="34" charset="-128"/>
              </a:rPr>
              <a:t>Modifiable</a:t>
            </a:r>
          </a:p>
          <a:p>
            <a:pPr lvl="1"/>
            <a:r>
              <a:rPr lang="en-US" sz="2400" dirty="0">
                <a:ea typeface="ＭＳ Ｐゴシック" pitchFamily="34" charset="-128"/>
              </a:rPr>
              <a:t>Modifiable with treatment</a:t>
            </a:r>
          </a:p>
          <a:p>
            <a:pPr lvl="1"/>
            <a:r>
              <a:rPr lang="en-US" sz="2400" dirty="0">
                <a:ea typeface="ＭＳ Ｐゴシック" pitchFamily="34" charset="-128"/>
              </a:rPr>
              <a:t>Non-modifiable</a:t>
            </a:r>
            <a:endParaRPr lang="en-US" dirty="0">
              <a:ea typeface="ＭＳ Ｐゴシック" pitchFamily="34" charset="-128"/>
            </a:endParaRPr>
          </a:p>
          <a:p>
            <a:r>
              <a:rPr lang="en-US" sz="2800" dirty="0">
                <a:ea typeface="ＭＳ Ｐゴシック" pitchFamily="34" charset="-128"/>
              </a:rPr>
              <a:t>Risk factors potentially modified by inpatient psychiatric admission?</a:t>
            </a:r>
          </a:p>
          <a:p>
            <a:r>
              <a:rPr lang="en-US" sz="2800" dirty="0">
                <a:ea typeface="ＭＳ Ｐゴシック" pitchFamily="34" charset="-128"/>
              </a:rPr>
              <a:t>What other information would be helpful in determining risk?</a:t>
            </a:r>
          </a:p>
          <a:p>
            <a:r>
              <a:rPr lang="en-US" sz="2800" dirty="0">
                <a:ea typeface="ＭＳ Ｐゴシック" pitchFamily="34" charset="-128"/>
              </a:rPr>
              <a:t>Disposition? </a:t>
            </a:r>
          </a:p>
          <a:p>
            <a:pPr lvl="1"/>
            <a:r>
              <a:rPr lang="en-US" sz="2400" dirty="0">
                <a:ea typeface="ＭＳ Ｐゴシック" pitchFamily="34" charset="-128"/>
              </a:rPr>
              <a:t>Inpatient psychiatric admission?</a:t>
            </a:r>
          </a:p>
          <a:p>
            <a:pPr lvl="1"/>
            <a:r>
              <a:rPr lang="en-US" sz="2400" dirty="0">
                <a:ea typeface="ＭＳ Ｐゴシック" pitchFamily="34" charset="-128"/>
              </a:rPr>
              <a:t>Outpatient?</a:t>
            </a:r>
          </a:p>
        </p:txBody>
      </p:sp>
      <p:sp>
        <p:nvSpPr>
          <p:cNvPr id="37892" name="Slide Number Placeholder 3"/>
          <p:cNvSpPr>
            <a:spLocks noGrp="1"/>
          </p:cNvSpPr>
          <p:nvPr>
            <p:ph type="sldNum" sz="quarter" idx="12"/>
          </p:nvPr>
        </p:nvSpPr>
        <p:spPr>
          <a:noFill/>
        </p:spPr>
        <p:txBody>
          <a:bodyPr/>
          <a:lstStyle/>
          <a:p>
            <a:fld id="{EB71673D-26A1-4B16-B0A8-F4DD516A514F}" type="slidenum">
              <a:rPr lang="en-US" smtClean="0"/>
              <a:pPr/>
              <a:t>35</a:t>
            </a:fld>
            <a:endParaRPr lang="en-US"/>
          </a:p>
        </p:txBody>
      </p:sp>
    </p:spTree>
    <p:extLst>
      <p:ext uri="{BB962C8B-B14F-4D97-AF65-F5344CB8AC3E}">
        <p14:creationId xmlns:p14="http://schemas.microsoft.com/office/powerpoint/2010/main" val="40878035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08000" y="457200"/>
            <a:ext cx="11074400" cy="1143000"/>
          </a:xfrm>
        </p:spPr>
        <p:txBody>
          <a:bodyPr/>
          <a:lstStyle/>
          <a:p>
            <a:pPr eaLnBrk="1" hangingPunct="1"/>
            <a:r>
              <a:rPr lang="en-US" sz="3200" b="1" dirty="0">
                <a:ea typeface="ＭＳ Ｐゴシック" pitchFamily="34" charset="-128"/>
              </a:rPr>
              <a:t>What Distinguishes Those Who Die by Suicide From </a:t>
            </a:r>
            <a:br>
              <a:rPr lang="en-US" sz="3200" b="1" dirty="0">
                <a:ea typeface="ＭＳ Ｐゴシック" pitchFamily="34" charset="-128"/>
              </a:rPr>
            </a:br>
            <a:r>
              <a:rPr lang="en-US" sz="3200" b="1" dirty="0">
                <a:ea typeface="ＭＳ Ｐゴシック" pitchFamily="34" charset="-128"/>
              </a:rPr>
              <a:t>Those Who Do Not</a:t>
            </a:r>
            <a:endParaRPr lang="en-US" sz="4000" b="1" dirty="0">
              <a:ea typeface="ＭＳ Ｐゴシック" pitchFamily="34" charset="-128"/>
            </a:endParaRPr>
          </a:p>
        </p:txBody>
      </p:sp>
      <p:sp>
        <p:nvSpPr>
          <p:cNvPr id="38915" name="Rectangle 3"/>
          <p:cNvSpPr>
            <a:spLocks noGrp="1" noChangeArrowheads="1"/>
          </p:cNvSpPr>
          <p:nvPr>
            <p:ph idx="1"/>
          </p:nvPr>
        </p:nvSpPr>
        <p:spPr>
          <a:xfrm>
            <a:off x="609600" y="1981200"/>
            <a:ext cx="10972800" cy="4343400"/>
          </a:xfrm>
        </p:spPr>
        <p:txBody>
          <a:bodyPr/>
          <a:lstStyle/>
          <a:p>
            <a:pPr eaLnBrk="1" hangingPunct="1">
              <a:lnSpc>
                <a:spcPct val="90000"/>
              </a:lnSpc>
            </a:pPr>
            <a:r>
              <a:rPr lang="en-US" sz="2800" dirty="0">
                <a:ea typeface="ＭＳ Ｐゴシック" pitchFamily="34" charset="-128"/>
              </a:rPr>
              <a:t>The risk states are very common</a:t>
            </a:r>
          </a:p>
          <a:p>
            <a:pPr lvl="1" eaLnBrk="1" hangingPunct="1">
              <a:lnSpc>
                <a:spcPct val="90000"/>
              </a:lnSpc>
            </a:pPr>
            <a:r>
              <a:rPr lang="en-US" sz="2400" dirty="0">
                <a:ea typeface="ＭＳ Ｐゴシック" pitchFamily="34" charset="-128"/>
              </a:rPr>
              <a:t>Mental illness</a:t>
            </a:r>
          </a:p>
          <a:p>
            <a:pPr lvl="1" eaLnBrk="1" hangingPunct="1">
              <a:lnSpc>
                <a:spcPct val="90000"/>
              </a:lnSpc>
            </a:pPr>
            <a:r>
              <a:rPr lang="en-US" sz="2400" dirty="0">
                <a:ea typeface="ＭＳ Ｐゴシック" pitchFamily="34" charset="-128"/>
              </a:rPr>
              <a:t>Substance use disorders</a:t>
            </a:r>
          </a:p>
          <a:p>
            <a:pPr lvl="1" eaLnBrk="1" hangingPunct="1">
              <a:lnSpc>
                <a:spcPct val="90000"/>
              </a:lnSpc>
            </a:pPr>
            <a:r>
              <a:rPr lang="en-US" sz="2400" dirty="0">
                <a:ea typeface="ＭＳ Ｐゴシック" pitchFamily="34" charset="-128"/>
              </a:rPr>
              <a:t>Loss, illness, trauma, etc.</a:t>
            </a:r>
          </a:p>
          <a:p>
            <a:pPr eaLnBrk="1" hangingPunct="1">
              <a:lnSpc>
                <a:spcPct val="90000"/>
              </a:lnSpc>
            </a:pPr>
            <a:r>
              <a:rPr lang="en-US" sz="2800" dirty="0">
                <a:ea typeface="ＭＳ Ｐゴシック" pitchFamily="34" charset="-128"/>
              </a:rPr>
              <a:t>The outcome is relatively rare in comparison to the at risk population</a:t>
            </a:r>
          </a:p>
          <a:p>
            <a:pPr eaLnBrk="1" hangingPunct="1">
              <a:lnSpc>
                <a:spcPct val="90000"/>
              </a:lnSpc>
            </a:pPr>
            <a:r>
              <a:rPr lang="en-US" sz="2800" dirty="0">
                <a:ea typeface="ＭＳ Ｐゴシック" pitchFamily="34" charset="-128"/>
              </a:rPr>
              <a:t>Pathophysiological mechanism for “rare” event in common background</a:t>
            </a:r>
          </a:p>
          <a:p>
            <a:pPr lvl="1" eaLnBrk="1" hangingPunct="1">
              <a:lnSpc>
                <a:spcPct val="90000"/>
              </a:lnSpc>
            </a:pPr>
            <a:r>
              <a:rPr lang="en-US" sz="2400" dirty="0">
                <a:ea typeface="ＭＳ Ｐゴシック" pitchFamily="34" charset="-128"/>
              </a:rPr>
              <a:t>Biology of suicide versus depression</a:t>
            </a:r>
          </a:p>
        </p:txBody>
      </p:sp>
      <p:sp>
        <p:nvSpPr>
          <p:cNvPr id="38916" name="Slide Number Placeholder 3"/>
          <p:cNvSpPr>
            <a:spLocks noGrp="1"/>
          </p:cNvSpPr>
          <p:nvPr>
            <p:ph type="sldNum" sz="quarter" idx="12"/>
          </p:nvPr>
        </p:nvSpPr>
        <p:spPr>
          <a:noFill/>
        </p:spPr>
        <p:txBody>
          <a:bodyPr/>
          <a:lstStyle/>
          <a:p>
            <a:fld id="{79D6F45D-EEA5-444B-8941-F5232F8EE242}" type="slidenum">
              <a:rPr lang="en-US" smtClean="0"/>
              <a:pPr/>
              <a:t>36</a:t>
            </a:fld>
            <a:endParaRPr lang="en-US"/>
          </a:p>
        </p:txBody>
      </p:sp>
    </p:spTree>
    <p:extLst>
      <p:ext uri="{BB962C8B-B14F-4D97-AF65-F5344CB8AC3E}">
        <p14:creationId xmlns:p14="http://schemas.microsoft.com/office/powerpoint/2010/main" val="38267794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609600" y="457200"/>
            <a:ext cx="10972800" cy="1143000"/>
          </a:xfrm>
        </p:spPr>
        <p:txBody>
          <a:bodyPr/>
          <a:lstStyle/>
          <a:p>
            <a:r>
              <a:rPr lang="en-US" b="1" dirty="0">
                <a:ea typeface="ＭＳ Ｐゴシック" pitchFamily="34" charset="-128"/>
              </a:rPr>
              <a:t>Evaluation of Suicide Risk</a:t>
            </a:r>
          </a:p>
        </p:txBody>
      </p:sp>
      <p:sp>
        <p:nvSpPr>
          <p:cNvPr id="41987" name="Rectangle 1027"/>
          <p:cNvSpPr>
            <a:spLocks noGrp="1" noChangeArrowheads="1"/>
          </p:cNvSpPr>
          <p:nvPr>
            <p:ph idx="1"/>
          </p:nvPr>
        </p:nvSpPr>
        <p:spPr>
          <a:xfrm>
            <a:off x="609600" y="1371601"/>
            <a:ext cx="10972800" cy="4754563"/>
          </a:xfrm>
        </p:spPr>
        <p:txBody>
          <a:bodyPr/>
          <a:lstStyle/>
          <a:p>
            <a:r>
              <a:rPr lang="en-US" dirty="0">
                <a:ea typeface="ＭＳ Ｐゴシック" pitchFamily="34" charset="-128"/>
              </a:rPr>
              <a:t>Nonjudgmental and supportive approach</a:t>
            </a:r>
          </a:p>
          <a:p>
            <a:r>
              <a:rPr lang="en-US" dirty="0">
                <a:ea typeface="ＭＳ Ｐゴシック" pitchFamily="34" charset="-128"/>
              </a:rPr>
              <a:t>Evaluate suicidal ideation and intent</a:t>
            </a:r>
          </a:p>
          <a:p>
            <a:pPr lvl="1"/>
            <a:r>
              <a:rPr lang="en-US" dirty="0">
                <a:ea typeface="ＭＳ Ｐゴシック" pitchFamily="34" charset="-128"/>
              </a:rPr>
              <a:t>Presence of suicidal thoughts</a:t>
            </a:r>
          </a:p>
          <a:p>
            <a:pPr lvl="1"/>
            <a:r>
              <a:rPr lang="en-US" dirty="0">
                <a:ea typeface="ＭＳ Ｐゴシック" pitchFamily="34" charset="-128"/>
              </a:rPr>
              <a:t>Details of suicide plan</a:t>
            </a:r>
          </a:p>
          <a:p>
            <a:pPr lvl="1"/>
            <a:r>
              <a:rPr lang="en-US" dirty="0">
                <a:ea typeface="ＭＳ Ｐゴシック" pitchFamily="34" charset="-128"/>
              </a:rPr>
              <a:t>Seriousness of intent (or attempt)</a:t>
            </a:r>
          </a:p>
          <a:p>
            <a:pPr lvl="1"/>
            <a:r>
              <a:rPr lang="en-US" dirty="0">
                <a:ea typeface="ＭＳ Ｐゴシック" pitchFamily="34" charset="-128"/>
              </a:rPr>
              <a:t>Social supports</a:t>
            </a:r>
          </a:p>
          <a:p>
            <a:pPr lvl="1"/>
            <a:r>
              <a:rPr lang="en-US" dirty="0">
                <a:ea typeface="ＭＳ Ｐゴシック" pitchFamily="34" charset="-128"/>
              </a:rPr>
              <a:t>Risk/rescue ratio</a:t>
            </a:r>
          </a:p>
          <a:p>
            <a:pPr lvl="1"/>
            <a:r>
              <a:rPr lang="en-US" dirty="0">
                <a:ea typeface="ＭＳ Ｐゴシック" pitchFamily="34" charset="-128"/>
              </a:rPr>
              <a:t>Degree of impulsivity</a:t>
            </a:r>
          </a:p>
          <a:p>
            <a:r>
              <a:rPr lang="en-US" dirty="0">
                <a:ea typeface="ＭＳ Ｐゴシック" pitchFamily="34" charset="-128"/>
              </a:rPr>
              <a:t>Assess for presence of risk factors</a:t>
            </a:r>
          </a:p>
          <a:p>
            <a:r>
              <a:rPr lang="en-US" dirty="0">
                <a:ea typeface="ＭＳ Ｐゴシック" pitchFamily="34" charset="-128"/>
              </a:rPr>
              <a:t>Perform mental status exam</a:t>
            </a:r>
          </a:p>
          <a:p>
            <a:r>
              <a:rPr lang="en-US" dirty="0">
                <a:ea typeface="ＭＳ Ｐゴシック" pitchFamily="34" charset="-128"/>
              </a:rPr>
              <a:t>Collateral information</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37</a:t>
            </a:fld>
            <a:endParaRPr lang="en-US"/>
          </a:p>
        </p:txBody>
      </p:sp>
    </p:spTree>
    <p:extLst>
      <p:ext uri="{BB962C8B-B14F-4D97-AF65-F5344CB8AC3E}">
        <p14:creationId xmlns:p14="http://schemas.microsoft.com/office/powerpoint/2010/main" val="11786291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609600" y="457200"/>
            <a:ext cx="10972800" cy="1143000"/>
          </a:xfrm>
        </p:spPr>
        <p:txBody>
          <a:bodyPr/>
          <a:lstStyle/>
          <a:p>
            <a:r>
              <a:rPr lang="en-US" b="1" dirty="0">
                <a:ea typeface="ＭＳ Ｐゴシック" pitchFamily="34" charset="-128"/>
              </a:rPr>
              <a:t>Management of Suicide Risk</a:t>
            </a:r>
          </a:p>
        </p:txBody>
      </p:sp>
      <p:sp>
        <p:nvSpPr>
          <p:cNvPr id="41987" name="Rectangle 1027"/>
          <p:cNvSpPr>
            <a:spLocks noGrp="1" noChangeArrowheads="1"/>
          </p:cNvSpPr>
          <p:nvPr>
            <p:ph idx="1"/>
          </p:nvPr>
        </p:nvSpPr>
        <p:spPr>
          <a:xfrm>
            <a:off x="633589" y="1600200"/>
            <a:ext cx="10972800" cy="4754563"/>
          </a:xfrm>
        </p:spPr>
        <p:txBody>
          <a:bodyPr/>
          <a:lstStyle/>
          <a:p>
            <a:r>
              <a:rPr lang="en-US" sz="2800" dirty="0">
                <a:ea typeface="ＭＳ Ｐゴシック" pitchFamily="34" charset="-128"/>
              </a:rPr>
              <a:t>Stabilize medical conditions</a:t>
            </a:r>
          </a:p>
          <a:p>
            <a:r>
              <a:rPr lang="en-US" sz="2800" dirty="0">
                <a:ea typeface="ＭＳ Ｐゴシック" pitchFamily="34" charset="-128"/>
              </a:rPr>
              <a:t>Safe containment</a:t>
            </a:r>
          </a:p>
          <a:p>
            <a:pPr lvl="1"/>
            <a:r>
              <a:rPr lang="en-US" sz="2400" dirty="0">
                <a:ea typeface="ＭＳ Ｐゴシック" pitchFamily="34" charset="-128"/>
              </a:rPr>
              <a:t>Physical or chemical restraint</a:t>
            </a:r>
          </a:p>
          <a:p>
            <a:pPr lvl="1"/>
            <a:r>
              <a:rPr lang="en-US" sz="2400" dirty="0">
                <a:ea typeface="ＭＳ Ｐゴシック" pitchFamily="34" charset="-128"/>
              </a:rPr>
              <a:t>Supervision (1:1 patient safety monitor)</a:t>
            </a:r>
          </a:p>
          <a:p>
            <a:pPr lvl="1"/>
            <a:r>
              <a:rPr lang="en-US" sz="2400" dirty="0">
                <a:ea typeface="ＭＳ Ｐゴシック" pitchFamily="34" charset="-128"/>
              </a:rPr>
              <a:t>Remove dangerous objects</a:t>
            </a:r>
          </a:p>
          <a:p>
            <a:r>
              <a:rPr lang="en-US" sz="2800" dirty="0">
                <a:ea typeface="ＭＳ Ｐゴシック" pitchFamily="34" charset="-128"/>
              </a:rPr>
              <a:t>Repeated observation / assessment</a:t>
            </a:r>
          </a:p>
          <a:p>
            <a:r>
              <a:rPr lang="en-US" sz="2800" dirty="0">
                <a:ea typeface="ＭＳ Ｐゴシック" pitchFamily="34" charset="-128"/>
              </a:rPr>
              <a:t>Consider initiation of treatment</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38</a:t>
            </a:fld>
            <a:endParaRPr lang="en-US"/>
          </a:p>
        </p:txBody>
      </p:sp>
    </p:spTree>
    <p:extLst>
      <p:ext uri="{BB962C8B-B14F-4D97-AF65-F5344CB8AC3E}">
        <p14:creationId xmlns:p14="http://schemas.microsoft.com/office/powerpoint/2010/main" val="34055011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609600" y="457200"/>
            <a:ext cx="10972800" cy="1143000"/>
          </a:xfrm>
        </p:spPr>
        <p:txBody>
          <a:bodyPr/>
          <a:lstStyle/>
          <a:p>
            <a:r>
              <a:rPr lang="en-US" b="1" dirty="0">
                <a:ea typeface="ＭＳ Ｐゴシック" pitchFamily="34" charset="-128"/>
              </a:rPr>
              <a:t>Management of Suicide Risk</a:t>
            </a:r>
          </a:p>
        </p:txBody>
      </p:sp>
      <p:sp>
        <p:nvSpPr>
          <p:cNvPr id="41987" name="Rectangle 1027"/>
          <p:cNvSpPr>
            <a:spLocks noGrp="1" noChangeArrowheads="1"/>
          </p:cNvSpPr>
          <p:nvPr>
            <p:ph idx="1"/>
          </p:nvPr>
        </p:nvSpPr>
        <p:spPr>
          <a:xfrm>
            <a:off x="609600" y="1371601"/>
            <a:ext cx="10972800" cy="4754563"/>
          </a:xfrm>
        </p:spPr>
        <p:txBody>
          <a:bodyPr/>
          <a:lstStyle/>
          <a:p>
            <a:r>
              <a:rPr lang="en-US" sz="2800" dirty="0">
                <a:ea typeface="ＭＳ Ｐゴシック" pitchFamily="34" charset="-128"/>
              </a:rPr>
              <a:t>Address modifiable risk factors</a:t>
            </a:r>
          </a:p>
          <a:p>
            <a:pPr lvl="1"/>
            <a:r>
              <a:rPr lang="en-US" sz="2400" dirty="0">
                <a:ea typeface="ＭＳ Ｐゴシック" pitchFamily="34" charset="-128"/>
              </a:rPr>
              <a:t>Treat psychiatric disorder</a:t>
            </a:r>
          </a:p>
          <a:p>
            <a:pPr lvl="1"/>
            <a:r>
              <a:rPr lang="en-US" sz="2400" dirty="0">
                <a:ea typeface="ＭＳ Ｐゴシック" pitchFamily="34" charset="-128"/>
              </a:rPr>
              <a:t>Manage insomnia and other symptoms</a:t>
            </a:r>
          </a:p>
          <a:p>
            <a:pPr lvl="1"/>
            <a:r>
              <a:rPr lang="en-US" sz="2400" dirty="0">
                <a:ea typeface="ＭＳ Ｐゴシック" pitchFamily="34" charset="-128"/>
              </a:rPr>
              <a:t>Address availability of social support</a:t>
            </a:r>
          </a:p>
          <a:p>
            <a:pPr lvl="1"/>
            <a:r>
              <a:rPr lang="en-US" sz="2400" dirty="0">
                <a:ea typeface="ＭＳ Ｐゴシック" pitchFamily="34" charset="-128"/>
              </a:rPr>
              <a:t>Address occupational, and housing concerns</a:t>
            </a:r>
          </a:p>
          <a:p>
            <a:pPr lvl="1"/>
            <a:r>
              <a:rPr lang="en-US" sz="2400" dirty="0">
                <a:ea typeface="ＭＳ Ｐゴシック" pitchFamily="34" charset="-128"/>
              </a:rPr>
              <a:t>Provide psychotherapy (supportive)</a:t>
            </a:r>
          </a:p>
          <a:p>
            <a:pPr lvl="1"/>
            <a:r>
              <a:rPr lang="en-US" sz="2400" dirty="0">
                <a:ea typeface="ＭＳ Ｐゴシック" pitchFamily="34" charset="-128"/>
              </a:rPr>
              <a:t>Communicate with consultants and other providers about treatment</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39</a:t>
            </a:fld>
            <a:endParaRPr lang="en-US"/>
          </a:p>
        </p:txBody>
      </p:sp>
    </p:spTree>
    <p:extLst>
      <p:ext uri="{BB962C8B-B14F-4D97-AF65-F5344CB8AC3E}">
        <p14:creationId xmlns:p14="http://schemas.microsoft.com/office/powerpoint/2010/main" val="233072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457200"/>
            <a:ext cx="10363200" cy="1143000"/>
          </a:xfrm>
        </p:spPr>
        <p:txBody>
          <a:bodyPr/>
          <a:lstStyle/>
          <a:p>
            <a:r>
              <a:rPr lang="en-US" b="1">
                <a:ea typeface="ＭＳ Ｐゴシック" pitchFamily="34" charset="-128"/>
              </a:rPr>
              <a:t>Suicide-Related Behaviors</a:t>
            </a:r>
          </a:p>
        </p:txBody>
      </p:sp>
      <p:sp>
        <p:nvSpPr>
          <p:cNvPr id="6147" name="Rectangle 3"/>
          <p:cNvSpPr>
            <a:spLocks noGrp="1" noChangeArrowheads="1"/>
          </p:cNvSpPr>
          <p:nvPr>
            <p:ph idx="1"/>
          </p:nvPr>
        </p:nvSpPr>
        <p:spPr/>
        <p:txBody>
          <a:bodyPr/>
          <a:lstStyle/>
          <a:p>
            <a:pPr>
              <a:lnSpc>
                <a:spcPct val="90000"/>
              </a:lnSpc>
            </a:pPr>
            <a:r>
              <a:rPr lang="en-US" dirty="0">
                <a:ea typeface="ＭＳ Ｐゴシック" pitchFamily="34" charset="-128"/>
              </a:rPr>
              <a:t>Potentially self injurious behaviors</a:t>
            </a:r>
          </a:p>
          <a:p>
            <a:pPr lvl="1">
              <a:lnSpc>
                <a:spcPct val="90000"/>
              </a:lnSpc>
            </a:pPr>
            <a:r>
              <a:rPr lang="en-US" dirty="0">
                <a:ea typeface="ＭＳ Ｐゴシック" pitchFamily="34" charset="-128"/>
              </a:rPr>
              <a:t>Suicide</a:t>
            </a:r>
          </a:p>
          <a:p>
            <a:pPr lvl="1">
              <a:lnSpc>
                <a:spcPct val="90000"/>
              </a:lnSpc>
            </a:pPr>
            <a:r>
              <a:rPr lang="en-US" dirty="0">
                <a:ea typeface="ＭＳ Ｐゴシック" pitchFamily="34" charset="-128"/>
              </a:rPr>
              <a:t>Instrumental suicide-related behaviors</a:t>
            </a:r>
          </a:p>
          <a:p>
            <a:pPr marL="398463" lvl="1" indent="0">
              <a:lnSpc>
                <a:spcPct val="90000"/>
              </a:lnSpc>
              <a:buNone/>
            </a:pPr>
            <a:endParaRPr lang="en-US" dirty="0">
              <a:ea typeface="ＭＳ Ｐゴシック" pitchFamily="34" charset="-128"/>
            </a:endParaRPr>
          </a:p>
          <a:p>
            <a:pPr>
              <a:lnSpc>
                <a:spcPct val="90000"/>
              </a:lnSpc>
            </a:pPr>
            <a:r>
              <a:rPr lang="en-US" dirty="0">
                <a:ea typeface="ＭＳ Ｐゴシック" pitchFamily="34" charset="-128"/>
              </a:rPr>
              <a:t>Focus on intent to die</a:t>
            </a:r>
          </a:p>
          <a:p>
            <a:pPr lvl="1">
              <a:lnSpc>
                <a:spcPct val="90000"/>
              </a:lnSpc>
            </a:pPr>
            <a:r>
              <a:rPr lang="en-US" dirty="0">
                <a:ea typeface="ＭＳ Ｐゴシック" pitchFamily="34" charset="-128"/>
              </a:rPr>
              <a:t>“The person intended at some (non-zero) level to kill self….”</a:t>
            </a:r>
          </a:p>
          <a:p>
            <a:pPr lvl="1">
              <a:lnSpc>
                <a:spcPct val="90000"/>
              </a:lnSpc>
            </a:pPr>
            <a:r>
              <a:rPr lang="en-US" dirty="0">
                <a:ea typeface="ＭＳ Ｐゴシック" pitchFamily="34" charset="-128"/>
              </a:rPr>
              <a:t>“The person wished to use the appearance of intending to kill self in order to obtain some other end…”</a:t>
            </a:r>
          </a:p>
        </p:txBody>
      </p:sp>
      <p:sp>
        <p:nvSpPr>
          <p:cNvPr id="6148" name="Slide Number Placeholder 3"/>
          <p:cNvSpPr>
            <a:spLocks noGrp="1"/>
          </p:cNvSpPr>
          <p:nvPr>
            <p:ph type="sldNum" sz="quarter" idx="12"/>
          </p:nvPr>
        </p:nvSpPr>
        <p:spPr>
          <a:noFill/>
        </p:spPr>
        <p:txBody>
          <a:bodyPr/>
          <a:lstStyle/>
          <a:p>
            <a:fld id="{2AA3A129-CD49-45F8-93CA-3520EE93702F}" type="slidenum">
              <a:rPr lang="en-US" smtClean="0"/>
              <a:pPr/>
              <a:t>4</a:t>
            </a:fld>
            <a:endParaRPr lang="en-US"/>
          </a:p>
        </p:txBody>
      </p:sp>
    </p:spTree>
    <p:extLst>
      <p:ext uri="{BB962C8B-B14F-4D97-AF65-F5344CB8AC3E}">
        <p14:creationId xmlns:p14="http://schemas.microsoft.com/office/powerpoint/2010/main" val="24458758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609600" y="457200"/>
            <a:ext cx="10972800" cy="1143000"/>
          </a:xfrm>
        </p:spPr>
        <p:txBody>
          <a:bodyPr/>
          <a:lstStyle/>
          <a:p>
            <a:r>
              <a:rPr lang="en-US" b="1" dirty="0">
                <a:ea typeface="ＭＳ Ｐゴシック" pitchFamily="34" charset="-128"/>
              </a:rPr>
              <a:t>Management of Suicide Risk</a:t>
            </a:r>
          </a:p>
        </p:txBody>
      </p:sp>
      <p:sp>
        <p:nvSpPr>
          <p:cNvPr id="41987" name="Rectangle 1027"/>
          <p:cNvSpPr>
            <a:spLocks noGrp="1" noChangeArrowheads="1"/>
          </p:cNvSpPr>
          <p:nvPr>
            <p:ph idx="1"/>
          </p:nvPr>
        </p:nvSpPr>
        <p:spPr>
          <a:xfrm>
            <a:off x="609600" y="1524001"/>
            <a:ext cx="10972800" cy="4754563"/>
          </a:xfrm>
        </p:spPr>
        <p:txBody>
          <a:bodyPr/>
          <a:lstStyle/>
          <a:p>
            <a:r>
              <a:rPr lang="en-US" sz="2800" dirty="0">
                <a:ea typeface="ＭＳ Ｐゴシック" pitchFamily="34" charset="-128"/>
              </a:rPr>
              <a:t>Disposition</a:t>
            </a:r>
          </a:p>
          <a:p>
            <a:pPr lvl="1"/>
            <a:r>
              <a:rPr lang="en-US" sz="2400" dirty="0">
                <a:ea typeface="ＭＳ Ｐゴシック" pitchFamily="34" charset="-128"/>
              </a:rPr>
              <a:t>Home with outpatient follow up</a:t>
            </a:r>
          </a:p>
          <a:p>
            <a:pPr lvl="1"/>
            <a:r>
              <a:rPr lang="en-US" sz="2400" dirty="0">
                <a:ea typeface="ＭＳ Ｐゴシック" pitchFamily="34" charset="-128"/>
              </a:rPr>
              <a:t>Admission to medical unit</a:t>
            </a:r>
          </a:p>
          <a:p>
            <a:pPr lvl="1"/>
            <a:r>
              <a:rPr lang="en-US" sz="2400" dirty="0">
                <a:ea typeface="ＭＳ Ｐゴシック" pitchFamily="34" charset="-128"/>
              </a:rPr>
              <a:t>Voluntary admission to inpatient psychiatric unit</a:t>
            </a:r>
          </a:p>
          <a:p>
            <a:pPr lvl="1"/>
            <a:r>
              <a:rPr lang="en-US" sz="2400" dirty="0">
                <a:ea typeface="ＭＳ Ｐゴシック" pitchFamily="34" charset="-128"/>
              </a:rPr>
              <a:t>Involuntary admission to inpatient psychiatric unit</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40</a:t>
            </a:fld>
            <a:endParaRPr lang="en-US"/>
          </a:p>
        </p:txBody>
      </p:sp>
    </p:spTree>
    <p:extLst>
      <p:ext uri="{BB962C8B-B14F-4D97-AF65-F5344CB8AC3E}">
        <p14:creationId xmlns:p14="http://schemas.microsoft.com/office/powerpoint/2010/main" val="281971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609600" y="457200"/>
            <a:ext cx="10972800" cy="1143000"/>
          </a:xfrm>
        </p:spPr>
        <p:txBody>
          <a:bodyPr/>
          <a:lstStyle/>
          <a:p>
            <a:r>
              <a:rPr lang="en-US" b="1" dirty="0">
                <a:ea typeface="ＭＳ Ｐゴシック" pitchFamily="34" charset="-128"/>
              </a:rPr>
              <a:t>In-Hospital Prevention</a:t>
            </a:r>
          </a:p>
        </p:txBody>
      </p:sp>
      <p:sp>
        <p:nvSpPr>
          <p:cNvPr id="41987" name="Rectangle 1027"/>
          <p:cNvSpPr>
            <a:spLocks noGrp="1" noChangeArrowheads="1"/>
          </p:cNvSpPr>
          <p:nvPr>
            <p:ph idx="1"/>
          </p:nvPr>
        </p:nvSpPr>
        <p:spPr>
          <a:xfrm>
            <a:off x="609600" y="1371601"/>
            <a:ext cx="10972800" cy="4754563"/>
          </a:xfrm>
        </p:spPr>
        <p:txBody>
          <a:bodyPr/>
          <a:lstStyle/>
          <a:p>
            <a:r>
              <a:rPr lang="en-US" dirty="0">
                <a:ea typeface="ＭＳ Ｐゴシック" pitchFamily="34" charset="-128"/>
              </a:rPr>
              <a:t>Treat agitation, anxiety and depression immediately and aggressively</a:t>
            </a:r>
          </a:p>
          <a:p>
            <a:r>
              <a:rPr lang="en-US" dirty="0">
                <a:ea typeface="ＭＳ Ｐゴシック" pitchFamily="34" charset="-128"/>
              </a:rPr>
              <a:t>Communication with psychiatric and other treatment providers</a:t>
            </a:r>
          </a:p>
          <a:p>
            <a:pPr lvl="1"/>
            <a:r>
              <a:rPr lang="en-US" dirty="0">
                <a:ea typeface="ＭＳ Ｐゴシック" pitchFamily="34" charset="-128"/>
              </a:rPr>
              <a:t>Inpatient</a:t>
            </a:r>
          </a:p>
          <a:p>
            <a:pPr lvl="1"/>
            <a:r>
              <a:rPr lang="en-US" dirty="0">
                <a:ea typeface="ＭＳ Ｐゴシック" pitchFamily="34" charset="-128"/>
              </a:rPr>
              <a:t>Outpatient</a:t>
            </a:r>
          </a:p>
          <a:p>
            <a:r>
              <a:rPr lang="en-US" dirty="0">
                <a:ea typeface="ＭＳ Ｐゴシック" pitchFamily="34" charset="-128"/>
              </a:rPr>
              <a:t>Encourage family support and involvement</a:t>
            </a:r>
          </a:p>
          <a:p>
            <a:r>
              <a:rPr lang="en-US" dirty="0">
                <a:ea typeface="ＭＳ Ｐゴシック" pitchFamily="34" charset="-128"/>
              </a:rPr>
              <a:t>Encourage staff communication</a:t>
            </a:r>
          </a:p>
          <a:p>
            <a:r>
              <a:rPr lang="en-US" dirty="0">
                <a:ea typeface="ＭＳ Ｐゴシック" pitchFamily="34" charset="-128"/>
              </a:rPr>
              <a:t>Treat pain aggressively</a:t>
            </a:r>
          </a:p>
          <a:p>
            <a:r>
              <a:rPr lang="en-US" dirty="0">
                <a:ea typeface="ＭＳ Ｐゴシック" pitchFamily="34" charset="-128"/>
              </a:rPr>
              <a:t>“Safety-proof” patient rooms</a:t>
            </a:r>
          </a:p>
          <a:p>
            <a:pPr lvl="1"/>
            <a:r>
              <a:rPr lang="en-US" dirty="0">
                <a:ea typeface="ＭＳ Ｐゴシック" pitchFamily="34" charset="-128"/>
              </a:rPr>
              <a:t>Trained 1:1 sitter or patient safety monitor</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41</a:t>
            </a:fld>
            <a:endParaRPr lang="en-US"/>
          </a:p>
        </p:txBody>
      </p:sp>
    </p:spTree>
    <p:extLst>
      <p:ext uri="{BB962C8B-B14F-4D97-AF65-F5344CB8AC3E}">
        <p14:creationId xmlns:p14="http://schemas.microsoft.com/office/powerpoint/2010/main" val="22119924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609600" y="457200"/>
            <a:ext cx="10972800" cy="1143000"/>
          </a:xfrm>
        </p:spPr>
        <p:txBody>
          <a:bodyPr/>
          <a:lstStyle/>
          <a:p>
            <a:r>
              <a:rPr lang="en-US" b="1" dirty="0">
                <a:ea typeface="ＭＳ Ｐゴシック" pitchFamily="34" charset="-128"/>
              </a:rPr>
              <a:t>Psychopharmacology and Suicide</a:t>
            </a:r>
          </a:p>
        </p:txBody>
      </p:sp>
      <p:sp>
        <p:nvSpPr>
          <p:cNvPr id="41987" name="Rectangle 1027"/>
          <p:cNvSpPr>
            <a:spLocks noGrp="1" noChangeArrowheads="1"/>
          </p:cNvSpPr>
          <p:nvPr>
            <p:ph idx="1"/>
          </p:nvPr>
        </p:nvSpPr>
        <p:spPr>
          <a:xfrm>
            <a:off x="609600" y="1496291"/>
            <a:ext cx="10972800" cy="4754563"/>
          </a:xfrm>
        </p:spPr>
        <p:txBody>
          <a:bodyPr/>
          <a:lstStyle/>
          <a:p>
            <a:r>
              <a:rPr lang="en-US" dirty="0">
                <a:ea typeface="ＭＳ Ｐゴシック" pitchFamily="34" charset="-128"/>
              </a:rPr>
              <a:t>Decreasing suicide risk</a:t>
            </a:r>
          </a:p>
          <a:p>
            <a:pPr lvl="1"/>
            <a:r>
              <a:rPr lang="en-US" sz="2400" dirty="0">
                <a:ea typeface="ＭＳ Ｐゴシック" pitchFamily="34" charset="-128"/>
              </a:rPr>
              <a:t>Use medications mainly to treat underlying mood disorders or acute distress</a:t>
            </a:r>
          </a:p>
          <a:p>
            <a:pPr lvl="1"/>
            <a:r>
              <a:rPr lang="en-US" sz="2400" dirty="0">
                <a:ea typeface="ＭＳ Ｐゴシック" pitchFamily="34" charset="-128"/>
              </a:rPr>
              <a:t>Lithium and clozapine have been show to decrease risk of suicide</a:t>
            </a:r>
          </a:p>
          <a:p>
            <a:r>
              <a:rPr lang="en-US" dirty="0">
                <a:ea typeface="ＭＳ Ｐゴシック" pitchFamily="34" charset="-128"/>
              </a:rPr>
              <a:t>Possible increased risk? </a:t>
            </a:r>
          </a:p>
          <a:p>
            <a:pPr lvl="1"/>
            <a:r>
              <a:rPr lang="en-US" sz="2400" dirty="0">
                <a:ea typeface="ＭＳ Ｐゴシック" pitchFamily="34" charset="-128"/>
              </a:rPr>
              <a:t>SSRIs in certain populations</a:t>
            </a:r>
          </a:p>
          <a:p>
            <a:pPr lvl="2"/>
            <a:r>
              <a:rPr lang="en-US" sz="2000" dirty="0">
                <a:ea typeface="ＭＳ Ｐゴシック" pitchFamily="34" charset="-128"/>
              </a:rPr>
              <a:t>Black box warning for SSRIs in pediatric populations and ages 18-24</a:t>
            </a:r>
          </a:p>
          <a:p>
            <a:pPr lvl="1"/>
            <a:r>
              <a:rPr lang="en-US" sz="2400" dirty="0">
                <a:ea typeface="ＭＳ Ｐゴシック" pitchFamily="34" charset="-128"/>
              </a:rPr>
              <a:t>This is controversial with conflicting evidence</a:t>
            </a:r>
          </a:p>
          <a:p>
            <a:pPr lvl="1"/>
            <a:endParaRPr lang="en-US" sz="2400" dirty="0">
              <a:ea typeface="ＭＳ Ｐゴシック" pitchFamily="34" charset="-128"/>
            </a:endParaRP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42</a:t>
            </a:fld>
            <a:endParaRPr lang="en-US"/>
          </a:p>
        </p:txBody>
      </p:sp>
    </p:spTree>
    <p:extLst>
      <p:ext uri="{BB962C8B-B14F-4D97-AF65-F5344CB8AC3E}">
        <p14:creationId xmlns:p14="http://schemas.microsoft.com/office/powerpoint/2010/main" val="36804637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ChangeArrowheads="1"/>
          </p:cNvSpPr>
          <p:nvPr>
            <p:ph type="title"/>
          </p:nvPr>
        </p:nvSpPr>
        <p:spPr>
          <a:xfrm>
            <a:off x="561109" y="0"/>
            <a:ext cx="10972800" cy="1143000"/>
          </a:xfrm>
        </p:spPr>
        <p:txBody>
          <a:bodyPr/>
          <a:lstStyle/>
          <a:p>
            <a:br>
              <a:rPr lang="en-US" b="1" dirty="0">
                <a:ea typeface="ＭＳ Ｐゴシック" pitchFamily="34" charset="-128"/>
              </a:rPr>
            </a:br>
            <a:r>
              <a:rPr lang="en-US" b="1" dirty="0">
                <a:ea typeface="ＭＳ Ｐゴシック" pitchFamily="34" charset="-128"/>
              </a:rPr>
              <a:t>Documentation of Suicide Risk Assessment</a:t>
            </a:r>
          </a:p>
        </p:txBody>
      </p:sp>
      <p:sp>
        <p:nvSpPr>
          <p:cNvPr id="39939" name="Rectangle 1027"/>
          <p:cNvSpPr>
            <a:spLocks noGrp="1" noChangeArrowheads="1"/>
          </p:cNvSpPr>
          <p:nvPr>
            <p:ph idx="1"/>
          </p:nvPr>
        </p:nvSpPr>
        <p:spPr>
          <a:xfrm>
            <a:off x="561109" y="1253837"/>
            <a:ext cx="10972800" cy="4650655"/>
          </a:xfrm>
        </p:spPr>
        <p:txBody>
          <a:bodyPr/>
          <a:lstStyle/>
          <a:p>
            <a:r>
              <a:rPr lang="en-US" dirty="0">
                <a:ea typeface="ＭＳ Ｐゴシック" pitchFamily="34" charset="-128"/>
              </a:rPr>
              <a:t>Document formulation of individual risk factors</a:t>
            </a:r>
          </a:p>
          <a:p>
            <a:pPr lvl="1"/>
            <a:r>
              <a:rPr lang="en-US" dirty="0">
                <a:ea typeface="ＭＳ Ｐゴシック" pitchFamily="34" charset="-128"/>
              </a:rPr>
              <a:t>Static or non-modifiable (demographic)</a:t>
            </a:r>
          </a:p>
          <a:p>
            <a:pPr lvl="1"/>
            <a:r>
              <a:rPr lang="en-US" dirty="0">
                <a:ea typeface="ＭＳ Ｐゴシック" pitchFamily="34" charset="-128"/>
              </a:rPr>
              <a:t>Dynamic or modifiable (access to firearm)</a:t>
            </a:r>
          </a:p>
          <a:p>
            <a:r>
              <a:rPr lang="en-US" dirty="0">
                <a:ea typeface="ＭＳ Ｐゴシック" pitchFamily="34" charset="-128"/>
              </a:rPr>
              <a:t>Document formulation of protective factors</a:t>
            </a:r>
          </a:p>
          <a:p>
            <a:pPr lvl="1"/>
            <a:r>
              <a:rPr lang="en-US" dirty="0">
                <a:ea typeface="ＭＳ Ｐゴシック" pitchFamily="34" charset="-128"/>
              </a:rPr>
              <a:t>Gender, family support</a:t>
            </a:r>
          </a:p>
          <a:p>
            <a:r>
              <a:rPr lang="en-US" dirty="0">
                <a:ea typeface="ＭＳ Ｐゴシック" pitchFamily="34" charset="-128"/>
              </a:rPr>
              <a:t>Document intent </a:t>
            </a:r>
          </a:p>
          <a:p>
            <a:pPr lvl="1"/>
            <a:r>
              <a:rPr lang="en-US" dirty="0">
                <a:ea typeface="ＭＳ Ｐゴシック" pitchFamily="34" charset="-128"/>
              </a:rPr>
              <a:t>Parasuicidal, gestural, manipulative</a:t>
            </a:r>
          </a:p>
          <a:p>
            <a:pPr>
              <a:lnSpc>
                <a:spcPct val="90000"/>
              </a:lnSpc>
            </a:pPr>
            <a:r>
              <a:rPr lang="en-US" dirty="0">
                <a:ea typeface="ＭＳ Ｐゴシック" pitchFamily="34" charset="-128"/>
              </a:rPr>
              <a:t>Document mental status</a:t>
            </a:r>
          </a:p>
          <a:p>
            <a:pPr lvl="1">
              <a:lnSpc>
                <a:spcPct val="90000"/>
              </a:lnSpc>
            </a:pPr>
            <a:r>
              <a:rPr lang="en-US" dirty="0">
                <a:ea typeface="ＭＳ Ｐゴシック" pitchFamily="34" charset="-128"/>
              </a:rPr>
              <a:t>Expressed suicidal ideation</a:t>
            </a:r>
          </a:p>
          <a:p>
            <a:pPr lvl="1">
              <a:lnSpc>
                <a:spcPct val="90000"/>
              </a:lnSpc>
            </a:pPr>
            <a:r>
              <a:rPr lang="en-US" dirty="0">
                <a:ea typeface="ＭＳ Ｐゴシック" pitchFamily="34" charset="-128"/>
              </a:rPr>
              <a:t>Low risk behaviors including sleeping, future-directed, etc.</a:t>
            </a:r>
          </a:p>
          <a:p>
            <a:pPr>
              <a:lnSpc>
                <a:spcPct val="90000"/>
              </a:lnSpc>
            </a:pPr>
            <a:r>
              <a:rPr lang="en-US" dirty="0">
                <a:ea typeface="ＭＳ Ｐゴシック" pitchFamily="34" charset="-128"/>
              </a:rPr>
              <a:t>Document observable risk behaviors</a:t>
            </a:r>
          </a:p>
          <a:p>
            <a:pPr lvl="1">
              <a:lnSpc>
                <a:spcPct val="90000"/>
              </a:lnSpc>
            </a:pPr>
            <a:r>
              <a:rPr lang="en-US" dirty="0">
                <a:ea typeface="ＭＳ Ｐゴシック" pitchFamily="34" charset="-128"/>
              </a:rPr>
              <a:t>Agitation, anxiety, lability, etc.</a:t>
            </a:r>
          </a:p>
        </p:txBody>
      </p:sp>
      <p:sp>
        <p:nvSpPr>
          <p:cNvPr id="39940" name="Slide Number Placeholder 3"/>
          <p:cNvSpPr>
            <a:spLocks noGrp="1"/>
          </p:cNvSpPr>
          <p:nvPr>
            <p:ph type="sldNum" sz="quarter" idx="12"/>
          </p:nvPr>
        </p:nvSpPr>
        <p:spPr>
          <a:noFill/>
        </p:spPr>
        <p:txBody>
          <a:bodyPr/>
          <a:lstStyle/>
          <a:p>
            <a:fld id="{A42CD4B1-90B4-47A9-A941-B74A23063FCF}" type="slidenum">
              <a:rPr lang="en-US" smtClean="0"/>
              <a:pPr/>
              <a:t>43</a:t>
            </a:fld>
            <a:endParaRPr lang="en-US"/>
          </a:p>
        </p:txBody>
      </p:sp>
    </p:spTree>
    <p:extLst>
      <p:ext uri="{BB962C8B-B14F-4D97-AF65-F5344CB8AC3E}">
        <p14:creationId xmlns:p14="http://schemas.microsoft.com/office/powerpoint/2010/main" val="13463072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a:xfrm>
            <a:off x="609600" y="782782"/>
            <a:ext cx="10972800" cy="311727"/>
          </a:xfrm>
        </p:spPr>
        <p:txBody>
          <a:bodyPr/>
          <a:lstStyle/>
          <a:p>
            <a:br>
              <a:rPr lang="en-US" b="1" dirty="0">
                <a:ea typeface="ＭＳ Ｐゴシック" pitchFamily="34" charset="-128"/>
              </a:rPr>
            </a:br>
            <a:r>
              <a:rPr lang="en-US" b="1" dirty="0">
                <a:ea typeface="ＭＳ Ｐゴシック" pitchFamily="34" charset="-128"/>
              </a:rPr>
              <a:t>Documentation of Suicide Risk Assessment</a:t>
            </a:r>
          </a:p>
        </p:txBody>
      </p:sp>
      <p:sp>
        <p:nvSpPr>
          <p:cNvPr id="41987" name="Rectangle 1027"/>
          <p:cNvSpPr>
            <a:spLocks noGrp="1" noChangeArrowheads="1"/>
          </p:cNvSpPr>
          <p:nvPr>
            <p:ph idx="1"/>
          </p:nvPr>
        </p:nvSpPr>
        <p:spPr>
          <a:xfrm>
            <a:off x="609600" y="1731819"/>
            <a:ext cx="10972800" cy="4297363"/>
          </a:xfrm>
        </p:spPr>
        <p:txBody>
          <a:bodyPr/>
          <a:lstStyle/>
          <a:p>
            <a:r>
              <a:rPr lang="en-US" dirty="0">
                <a:ea typeface="ＭＳ Ｐゴシック" pitchFamily="34" charset="-128"/>
              </a:rPr>
              <a:t>Document clinical reasoning and decision-making</a:t>
            </a:r>
          </a:p>
          <a:p>
            <a:r>
              <a:rPr lang="en-US" dirty="0">
                <a:ea typeface="ＭＳ Ｐゴシック" pitchFamily="34" charset="-128"/>
              </a:rPr>
              <a:t>Document interventions and follow up</a:t>
            </a:r>
          </a:p>
          <a:p>
            <a:r>
              <a:rPr lang="en-US" dirty="0">
                <a:ea typeface="ＭＳ Ｐゴシック" pitchFamily="34" charset="-128"/>
              </a:rPr>
              <a:t>Document presence of firearm in home</a:t>
            </a:r>
          </a:p>
          <a:p>
            <a:r>
              <a:rPr lang="en-US" dirty="0">
                <a:ea typeface="ＭＳ Ｐゴシック" pitchFamily="34" charset="-128"/>
              </a:rPr>
              <a:t>Document discussion with patient/ family/ support group</a:t>
            </a:r>
          </a:p>
          <a:p>
            <a:pPr lvl="1"/>
            <a:r>
              <a:rPr lang="en-US" dirty="0">
                <a:ea typeface="ＭＳ Ｐゴシック" pitchFamily="34" charset="-128"/>
              </a:rPr>
              <a:t>Remove weapon from home</a:t>
            </a:r>
          </a:p>
          <a:p>
            <a:pPr lvl="1"/>
            <a:r>
              <a:rPr lang="en-US" dirty="0">
                <a:ea typeface="ＭＳ Ｐゴシック" pitchFamily="34" charset="-128"/>
              </a:rPr>
              <a:t>Safekeeping</a:t>
            </a:r>
          </a:p>
          <a:p>
            <a:r>
              <a:rPr lang="en-US" dirty="0">
                <a:ea typeface="ＭＳ Ｐゴシック" pitchFamily="34" charset="-128"/>
              </a:rPr>
              <a:t>Minimizing access to high lethality means has been shown to reduce suicide rates </a:t>
            </a:r>
          </a:p>
        </p:txBody>
      </p:sp>
      <p:sp>
        <p:nvSpPr>
          <p:cNvPr id="41988" name="Slide Number Placeholder 3"/>
          <p:cNvSpPr>
            <a:spLocks noGrp="1"/>
          </p:cNvSpPr>
          <p:nvPr>
            <p:ph type="sldNum" sz="quarter" idx="12"/>
          </p:nvPr>
        </p:nvSpPr>
        <p:spPr>
          <a:noFill/>
        </p:spPr>
        <p:txBody>
          <a:bodyPr/>
          <a:lstStyle/>
          <a:p>
            <a:fld id="{800148BE-5A86-4EEC-B3E4-3A37191A0DB1}" type="slidenum">
              <a:rPr lang="en-US" smtClean="0"/>
              <a:pPr/>
              <a:t>44</a:t>
            </a:fld>
            <a:endParaRPr lang="en-US"/>
          </a:p>
        </p:txBody>
      </p:sp>
    </p:spTree>
    <p:extLst>
      <p:ext uri="{BB962C8B-B14F-4D97-AF65-F5344CB8AC3E}">
        <p14:creationId xmlns:p14="http://schemas.microsoft.com/office/powerpoint/2010/main" val="31455790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Documentation Example - Malingering</a:t>
            </a:r>
          </a:p>
        </p:txBody>
      </p:sp>
      <p:sp>
        <p:nvSpPr>
          <p:cNvPr id="3" name="Content Placeholder 2"/>
          <p:cNvSpPr>
            <a:spLocks noGrp="1"/>
          </p:cNvSpPr>
          <p:nvPr>
            <p:ph idx="1"/>
          </p:nvPr>
        </p:nvSpPr>
        <p:spPr>
          <a:xfrm>
            <a:off x="609600" y="1265239"/>
            <a:ext cx="10972800" cy="4708526"/>
          </a:xfrm>
        </p:spPr>
        <p:txBody>
          <a:bodyPr/>
          <a:lstStyle/>
          <a:p>
            <a:pPr marL="0" indent="0">
              <a:buNone/>
            </a:pPr>
            <a:r>
              <a:rPr lang="en-US" sz="2000" dirty="0"/>
              <a:t>Mr. A is a 55 year-old male who reports low mood and suicidal thoughts. He states that if discharged, he will jump off of a bridge. </a:t>
            </a:r>
          </a:p>
          <a:p>
            <a:pPr marL="0" indent="0">
              <a:buNone/>
            </a:pPr>
            <a:endParaRPr lang="en-US" sz="2000" dirty="0"/>
          </a:p>
          <a:p>
            <a:pPr marL="0" indent="0">
              <a:buNone/>
            </a:pPr>
            <a:r>
              <a:rPr lang="en-US" sz="2000" dirty="0"/>
              <a:t>	“While Mr. A is reporting SI with hallucinations, his behavior has been inconsistent with his report of feeling depressed. He has been observed laughing/joking with other patients and focused on obtaining multiple food trays. He denied using substances, but collateral from family is that he has been using cocaine and has been stealing from family members. Mr. A became angry and defensive when confronted with these inconsistencies and demanded discharge. He expressed vague SI upon discharge and said I would regret not believing him. He is without anxiety, is goal directed and never appeared to be internally stimulated. He refused an appointment with the substance abuse counselor. </a:t>
            </a:r>
          </a:p>
          <a:p>
            <a:pPr marL="0" indent="0">
              <a:buNone/>
            </a:pPr>
            <a:r>
              <a:rPr lang="en-US" sz="2000" dirty="0"/>
              <a:t>	For Mr. A, his age, male sex, limited social support, depressed mood, and substance use may be associated with an increased risk of suicide. Of these, mood disorder, social support, and substance use are potentially modifiable. Protective factors include spirituality, lack of recent high lethality attempt, and no ready access to firearms. Mr. A’s short-term risk of suicide is low relative to his chronic, moderately elevated, suicide risk profile. Mr. A was provided with information on providers and substance use programs.”</a:t>
            </a:r>
          </a:p>
          <a:p>
            <a:pPr marL="0" indent="0">
              <a:buNone/>
            </a:pPr>
            <a:endParaRPr lang="en-US" sz="2000" dirty="0"/>
          </a:p>
        </p:txBody>
      </p:sp>
      <p:sp>
        <p:nvSpPr>
          <p:cNvPr id="4" name="Slide Number Placeholder 3"/>
          <p:cNvSpPr>
            <a:spLocks noGrp="1"/>
          </p:cNvSpPr>
          <p:nvPr>
            <p:ph type="sldNum" sz="quarter" idx="12"/>
          </p:nvPr>
        </p:nvSpPr>
        <p:spPr/>
        <p:txBody>
          <a:bodyPr/>
          <a:lstStyle/>
          <a:p>
            <a:fld id="{68CDBAF2-F266-C14C-8ABF-54B90D837FA3}" type="slidenum">
              <a:rPr lang="en-US" smtClean="0"/>
              <a:pPr/>
              <a:t>45</a:t>
            </a:fld>
            <a:endParaRPr lang="en-US" dirty="0"/>
          </a:p>
        </p:txBody>
      </p:sp>
    </p:spTree>
    <p:extLst>
      <p:ext uri="{BB962C8B-B14F-4D97-AF65-F5344CB8AC3E}">
        <p14:creationId xmlns:p14="http://schemas.microsoft.com/office/powerpoint/2010/main" val="12383182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b="1">
                <a:ea typeface="ＭＳ Ｐゴシック" pitchFamily="34" charset="-128"/>
              </a:rPr>
              <a:t>Challenges</a:t>
            </a:r>
          </a:p>
        </p:txBody>
      </p:sp>
      <p:sp>
        <p:nvSpPr>
          <p:cNvPr id="49155" name="Rectangle 3"/>
          <p:cNvSpPr>
            <a:spLocks noGrp="1" noChangeArrowheads="1"/>
          </p:cNvSpPr>
          <p:nvPr>
            <p:ph idx="1"/>
          </p:nvPr>
        </p:nvSpPr>
        <p:spPr>
          <a:xfrm>
            <a:off x="713509" y="1600201"/>
            <a:ext cx="10972800" cy="4525963"/>
          </a:xfrm>
        </p:spPr>
        <p:txBody>
          <a:bodyPr/>
          <a:lstStyle/>
          <a:p>
            <a:r>
              <a:rPr lang="en-US" sz="2800" dirty="0">
                <a:ea typeface="ＭＳ Ｐゴシック" pitchFamily="34" charset="-128"/>
              </a:rPr>
              <a:t>Intoxicated patients</a:t>
            </a:r>
          </a:p>
          <a:p>
            <a:r>
              <a:rPr lang="en-US" sz="2800" dirty="0">
                <a:ea typeface="ＭＳ Ｐゴシック" pitchFamily="34" charset="-128"/>
              </a:rPr>
              <a:t>Threatening patients</a:t>
            </a:r>
          </a:p>
          <a:p>
            <a:r>
              <a:rPr lang="en-US" sz="2800" dirty="0">
                <a:ea typeface="ＭＳ Ｐゴシック" pitchFamily="34" charset="-128"/>
              </a:rPr>
              <a:t>Uncooperative patients</a:t>
            </a:r>
          </a:p>
          <a:p>
            <a:r>
              <a:rPr lang="en-US" sz="2800" dirty="0">
                <a:ea typeface="ＭＳ Ｐゴシック" pitchFamily="34" charset="-128"/>
              </a:rPr>
              <a:t>Countertransference issues</a:t>
            </a:r>
          </a:p>
        </p:txBody>
      </p:sp>
      <p:sp>
        <p:nvSpPr>
          <p:cNvPr id="49156" name="Slide Number Placeholder 3"/>
          <p:cNvSpPr>
            <a:spLocks noGrp="1"/>
          </p:cNvSpPr>
          <p:nvPr>
            <p:ph type="sldNum" sz="quarter" idx="12"/>
          </p:nvPr>
        </p:nvSpPr>
        <p:spPr>
          <a:noFill/>
        </p:spPr>
        <p:txBody>
          <a:bodyPr/>
          <a:lstStyle/>
          <a:p>
            <a:r>
              <a:rPr lang="en-US" dirty="0"/>
              <a:t>49</a:t>
            </a:r>
          </a:p>
        </p:txBody>
      </p:sp>
    </p:spTree>
    <p:extLst>
      <p:ext uri="{BB962C8B-B14F-4D97-AF65-F5344CB8AC3E}">
        <p14:creationId xmlns:p14="http://schemas.microsoft.com/office/powerpoint/2010/main" val="35163420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b="1" dirty="0">
                <a:ea typeface="ＭＳ Ｐゴシック" pitchFamily="34" charset="-128"/>
              </a:rPr>
              <a:t>Intoxicated Patients</a:t>
            </a:r>
          </a:p>
        </p:txBody>
      </p:sp>
      <p:sp>
        <p:nvSpPr>
          <p:cNvPr id="49155" name="Rectangle 3"/>
          <p:cNvSpPr>
            <a:spLocks noGrp="1" noChangeArrowheads="1"/>
          </p:cNvSpPr>
          <p:nvPr>
            <p:ph idx="1"/>
          </p:nvPr>
        </p:nvSpPr>
        <p:spPr/>
        <p:txBody>
          <a:bodyPr/>
          <a:lstStyle/>
          <a:p>
            <a:pPr>
              <a:lnSpc>
                <a:spcPct val="90000"/>
              </a:lnSpc>
            </a:pPr>
            <a:r>
              <a:rPr lang="en-US" sz="2800" dirty="0">
                <a:ea typeface="ＭＳ Ｐゴシック" pitchFamily="34" charset="-128"/>
              </a:rPr>
              <a:t>Current intoxication</a:t>
            </a:r>
          </a:p>
          <a:p>
            <a:pPr lvl="1">
              <a:lnSpc>
                <a:spcPct val="90000"/>
              </a:lnSpc>
            </a:pPr>
            <a:r>
              <a:rPr lang="en-US" sz="2400" dirty="0">
                <a:ea typeface="ＭＳ Ｐゴシック" pitchFamily="34" charset="-128"/>
              </a:rPr>
              <a:t>Hold till sober (BAL= 0.08)</a:t>
            </a:r>
          </a:p>
          <a:p>
            <a:pPr lvl="1">
              <a:lnSpc>
                <a:spcPct val="90000"/>
              </a:lnSpc>
            </a:pPr>
            <a:r>
              <a:rPr lang="en-US" sz="2400" dirty="0">
                <a:ea typeface="ＭＳ Ｐゴシック" pitchFamily="34" charset="-128"/>
              </a:rPr>
              <a:t>Reassess</a:t>
            </a:r>
          </a:p>
          <a:p>
            <a:pPr>
              <a:lnSpc>
                <a:spcPct val="90000"/>
              </a:lnSpc>
            </a:pPr>
            <a:r>
              <a:rPr lang="en-US" sz="2800" dirty="0">
                <a:ea typeface="ＭＳ Ｐゴシック" pitchFamily="34" charset="-128"/>
              </a:rPr>
              <a:t>Substance use</a:t>
            </a:r>
          </a:p>
          <a:p>
            <a:pPr lvl="1">
              <a:lnSpc>
                <a:spcPct val="90000"/>
              </a:lnSpc>
            </a:pPr>
            <a:r>
              <a:rPr lang="en-US" sz="2400" dirty="0">
                <a:ea typeface="ＭＳ Ｐゴシック" pitchFamily="34" charset="-128"/>
              </a:rPr>
              <a:t>Proximate risk factor</a:t>
            </a:r>
          </a:p>
          <a:p>
            <a:pPr>
              <a:lnSpc>
                <a:spcPct val="90000"/>
              </a:lnSpc>
            </a:pPr>
            <a:r>
              <a:rPr lang="en-US" sz="2800" dirty="0">
                <a:ea typeface="ＭＳ Ｐゴシック" pitchFamily="34" charset="-128"/>
              </a:rPr>
              <a:t>Treatment implications?</a:t>
            </a:r>
          </a:p>
          <a:p>
            <a:pPr lvl="1">
              <a:lnSpc>
                <a:spcPct val="90000"/>
              </a:lnSpc>
            </a:pPr>
            <a:r>
              <a:rPr lang="en-US" sz="2400" dirty="0">
                <a:ea typeface="ＭＳ Ｐゴシック" pitchFamily="34" charset="-128"/>
              </a:rPr>
              <a:t>Does chemical dependency treatment modify risk?</a:t>
            </a:r>
          </a:p>
        </p:txBody>
      </p:sp>
      <p:sp>
        <p:nvSpPr>
          <p:cNvPr id="49156" name="Slide Number Placeholder 3"/>
          <p:cNvSpPr>
            <a:spLocks noGrp="1"/>
          </p:cNvSpPr>
          <p:nvPr>
            <p:ph type="sldNum" sz="quarter" idx="12"/>
          </p:nvPr>
        </p:nvSpPr>
        <p:spPr>
          <a:noFill/>
        </p:spPr>
        <p:txBody>
          <a:bodyPr/>
          <a:lstStyle/>
          <a:p>
            <a:r>
              <a:rPr lang="en-US" dirty="0"/>
              <a:t>49</a:t>
            </a:r>
          </a:p>
        </p:txBody>
      </p:sp>
    </p:spTree>
    <p:extLst>
      <p:ext uri="{BB962C8B-B14F-4D97-AF65-F5344CB8AC3E}">
        <p14:creationId xmlns:p14="http://schemas.microsoft.com/office/powerpoint/2010/main" val="37127045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b="1" dirty="0">
                <a:ea typeface="ＭＳ Ｐゴシック" pitchFamily="34" charset="-128"/>
              </a:rPr>
              <a:t>Threatening or Uncooperative Patients</a:t>
            </a:r>
          </a:p>
        </p:txBody>
      </p:sp>
      <p:sp>
        <p:nvSpPr>
          <p:cNvPr id="49155" name="Rectangle 3"/>
          <p:cNvSpPr>
            <a:spLocks noGrp="1" noChangeArrowheads="1"/>
          </p:cNvSpPr>
          <p:nvPr>
            <p:ph idx="1"/>
          </p:nvPr>
        </p:nvSpPr>
        <p:spPr/>
        <p:txBody>
          <a:bodyPr/>
          <a:lstStyle/>
          <a:p>
            <a:pPr>
              <a:lnSpc>
                <a:spcPct val="90000"/>
              </a:lnSpc>
            </a:pPr>
            <a:r>
              <a:rPr lang="en-US" sz="2800" dirty="0">
                <a:ea typeface="ＭＳ Ｐゴシック" pitchFamily="34" charset="-128"/>
              </a:rPr>
              <a:t>Safety precautions</a:t>
            </a:r>
          </a:p>
          <a:p>
            <a:pPr lvl="1">
              <a:lnSpc>
                <a:spcPct val="90000"/>
              </a:lnSpc>
            </a:pPr>
            <a:r>
              <a:rPr lang="en-US" sz="2400" dirty="0">
                <a:ea typeface="ＭＳ Ｐゴシック" pitchFamily="34" charset="-128"/>
              </a:rPr>
              <a:t>Staff training</a:t>
            </a:r>
          </a:p>
          <a:p>
            <a:pPr lvl="1">
              <a:lnSpc>
                <a:spcPct val="90000"/>
              </a:lnSpc>
            </a:pPr>
            <a:r>
              <a:rPr lang="en-US" sz="2400" dirty="0">
                <a:ea typeface="ＭＳ Ｐゴシック" pitchFamily="34" charset="-128"/>
              </a:rPr>
              <a:t>Security</a:t>
            </a:r>
          </a:p>
          <a:p>
            <a:pPr>
              <a:lnSpc>
                <a:spcPct val="90000"/>
              </a:lnSpc>
            </a:pPr>
            <a:r>
              <a:rPr lang="en-US" sz="2800" dirty="0">
                <a:ea typeface="ＭＳ Ｐゴシック" pitchFamily="34" charset="-128"/>
              </a:rPr>
              <a:t>Efforts to establish rapport</a:t>
            </a:r>
          </a:p>
          <a:p>
            <a:pPr>
              <a:lnSpc>
                <a:spcPct val="90000"/>
              </a:lnSpc>
            </a:pPr>
            <a:r>
              <a:rPr lang="en-US" sz="2800" dirty="0">
                <a:ea typeface="ＭＳ Ｐゴシック" pitchFamily="34" charset="-128"/>
              </a:rPr>
              <a:t>Aggressive behavior is risk factor</a:t>
            </a:r>
          </a:p>
          <a:p>
            <a:pPr>
              <a:lnSpc>
                <a:spcPct val="90000"/>
              </a:lnSpc>
            </a:pPr>
            <a:r>
              <a:rPr lang="en-US" sz="2800" dirty="0">
                <a:ea typeface="ＭＳ Ｐゴシック" pitchFamily="34" charset="-128"/>
              </a:rPr>
              <a:t>Move to “safest” area</a:t>
            </a:r>
          </a:p>
          <a:p>
            <a:pPr lvl="1">
              <a:lnSpc>
                <a:spcPct val="90000"/>
              </a:lnSpc>
            </a:pPr>
            <a:r>
              <a:rPr lang="en-US" sz="2400" dirty="0">
                <a:ea typeface="ＭＳ Ｐゴシック" pitchFamily="34" charset="-128"/>
              </a:rPr>
              <a:t>Crisis stabilization unit</a:t>
            </a:r>
          </a:p>
          <a:p>
            <a:pPr>
              <a:lnSpc>
                <a:spcPct val="90000"/>
              </a:lnSpc>
            </a:pPr>
            <a:r>
              <a:rPr lang="en-US" sz="2800" dirty="0">
                <a:ea typeface="ＭＳ Ｐゴシック" pitchFamily="34" charset="-128"/>
              </a:rPr>
              <a:t>Law enforcement referral if indicated</a:t>
            </a:r>
          </a:p>
        </p:txBody>
      </p:sp>
      <p:sp>
        <p:nvSpPr>
          <p:cNvPr id="49156" name="Slide Number Placeholder 3"/>
          <p:cNvSpPr>
            <a:spLocks noGrp="1"/>
          </p:cNvSpPr>
          <p:nvPr>
            <p:ph type="sldNum" sz="quarter" idx="12"/>
          </p:nvPr>
        </p:nvSpPr>
        <p:spPr>
          <a:noFill/>
        </p:spPr>
        <p:txBody>
          <a:bodyPr/>
          <a:lstStyle/>
          <a:p>
            <a:r>
              <a:rPr lang="en-US" dirty="0"/>
              <a:t>49</a:t>
            </a:r>
          </a:p>
        </p:txBody>
      </p:sp>
    </p:spTree>
    <p:extLst>
      <p:ext uri="{BB962C8B-B14F-4D97-AF65-F5344CB8AC3E}">
        <p14:creationId xmlns:p14="http://schemas.microsoft.com/office/powerpoint/2010/main" val="42942443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14400" y="304800"/>
            <a:ext cx="10363200" cy="1143000"/>
          </a:xfrm>
        </p:spPr>
        <p:txBody>
          <a:bodyPr/>
          <a:lstStyle/>
          <a:p>
            <a:pPr eaLnBrk="1" hangingPunct="1"/>
            <a:r>
              <a:rPr lang="en-US" b="1" dirty="0" err="1">
                <a:ea typeface="ＭＳ Ｐゴシック" pitchFamily="34" charset="-128"/>
              </a:rPr>
              <a:t>Countertransference</a:t>
            </a:r>
            <a:r>
              <a:rPr lang="en-US" b="1" dirty="0">
                <a:ea typeface="ＭＳ Ｐゴシック" pitchFamily="34" charset="-128"/>
              </a:rPr>
              <a:t> Issues</a:t>
            </a:r>
          </a:p>
        </p:txBody>
      </p:sp>
      <p:sp>
        <p:nvSpPr>
          <p:cNvPr id="53251" name="Rectangle 3"/>
          <p:cNvSpPr>
            <a:spLocks noGrp="1" noChangeArrowheads="1"/>
          </p:cNvSpPr>
          <p:nvPr>
            <p:ph idx="1"/>
          </p:nvPr>
        </p:nvSpPr>
        <p:spPr>
          <a:xfrm>
            <a:off x="914400" y="1524000"/>
            <a:ext cx="10363200" cy="4876800"/>
          </a:xfrm>
        </p:spPr>
        <p:txBody>
          <a:bodyPr/>
          <a:lstStyle/>
          <a:p>
            <a:pPr>
              <a:lnSpc>
                <a:spcPct val="90000"/>
              </a:lnSpc>
            </a:pPr>
            <a:r>
              <a:rPr lang="en-US" sz="2800" dirty="0">
                <a:ea typeface="ＭＳ Ｐゴシック" pitchFamily="34" charset="-128"/>
              </a:rPr>
              <a:t>Anxiety</a:t>
            </a:r>
          </a:p>
          <a:p>
            <a:pPr lvl="1">
              <a:lnSpc>
                <a:spcPct val="90000"/>
              </a:lnSpc>
            </a:pPr>
            <a:r>
              <a:rPr lang="en-US" sz="2400" dirty="0">
                <a:ea typeface="ＭＳ Ｐゴシック" pitchFamily="34" charset="-128"/>
              </a:rPr>
              <a:t>“Wrong” decision may have fatal consequences</a:t>
            </a:r>
          </a:p>
          <a:p>
            <a:pPr>
              <a:lnSpc>
                <a:spcPct val="90000"/>
              </a:lnSpc>
            </a:pPr>
            <a:r>
              <a:rPr lang="en-US" sz="2800" dirty="0">
                <a:ea typeface="ＭＳ Ｐゴシック" pitchFamily="34" charset="-128"/>
              </a:rPr>
              <a:t>Anger</a:t>
            </a:r>
          </a:p>
          <a:p>
            <a:pPr lvl="1">
              <a:lnSpc>
                <a:spcPct val="90000"/>
              </a:lnSpc>
            </a:pPr>
            <a:r>
              <a:rPr lang="en-US" sz="2400" dirty="0">
                <a:ea typeface="ＭＳ Ｐゴシック" pitchFamily="34" charset="-128"/>
              </a:rPr>
              <a:t>Have personal feelings toward suicidal patients</a:t>
            </a:r>
          </a:p>
          <a:p>
            <a:pPr lvl="1">
              <a:lnSpc>
                <a:spcPct val="90000"/>
              </a:lnSpc>
            </a:pPr>
            <a:r>
              <a:rPr lang="en-US" sz="2400" dirty="0">
                <a:ea typeface="ＭＳ Ｐゴシック" pitchFamily="34" charset="-128"/>
              </a:rPr>
              <a:t>With patients with multiple gestures</a:t>
            </a:r>
          </a:p>
          <a:p>
            <a:pPr lvl="2">
              <a:lnSpc>
                <a:spcPct val="90000"/>
              </a:lnSpc>
            </a:pPr>
            <a:r>
              <a:rPr lang="en-US" sz="2000" dirty="0">
                <a:ea typeface="ＭＳ Ｐゴシック" pitchFamily="34" charset="-128"/>
              </a:rPr>
              <a:t>“Frequent flyers”</a:t>
            </a:r>
          </a:p>
          <a:p>
            <a:pPr>
              <a:lnSpc>
                <a:spcPct val="90000"/>
              </a:lnSpc>
            </a:pPr>
            <a:r>
              <a:rPr lang="en-US" sz="2800" dirty="0">
                <a:ea typeface="ＭＳ Ｐゴシック" pitchFamily="34" charset="-128"/>
              </a:rPr>
              <a:t>Denial</a:t>
            </a:r>
          </a:p>
          <a:p>
            <a:pPr lvl="1">
              <a:lnSpc>
                <a:spcPct val="90000"/>
              </a:lnSpc>
            </a:pPr>
            <a:r>
              <a:rPr lang="en-US" sz="2400" dirty="0">
                <a:ea typeface="ＭＳ Ｐゴシック" pitchFamily="34" charset="-128"/>
              </a:rPr>
              <a:t>May conspire with patient that attempt was “just an accident”</a:t>
            </a:r>
          </a:p>
        </p:txBody>
      </p:sp>
      <p:sp>
        <p:nvSpPr>
          <p:cNvPr id="53252" name="Slide Number Placeholder 3"/>
          <p:cNvSpPr>
            <a:spLocks noGrp="1"/>
          </p:cNvSpPr>
          <p:nvPr>
            <p:ph type="sldNum" sz="quarter" idx="12"/>
          </p:nvPr>
        </p:nvSpPr>
        <p:spPr>
          <a:noFill/>
        </p:spPr>
        <p:txBody>
          <a:bodyPr/>
          <a:lstStyle/>
          <a:p>
            <a:r>
              <a:rPr lang="en-US" dirty="0"/>
              <a:t>53</a:t>
            </a:r>
          </a:p>
        </p:txBody>
      </p:sp>
    </p:spTree>
    <p:extLst>
      <p:ext uri="{BB962C8B-B14F-4D97-AF65-F5344CB8AC3E}">
        <p14:creationId xmlns:p14="http://schemas.microsoft.com/office/powerpoint/2010/main" val="980168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533400"/>
            <a:ext cx="10972800" cy="1143000"/>
          </a:xfrm>
        </p:spPr>
        <p:txBody>
          <a:bodyPr/>
          <a:lstStyle/>
          <a:p>
            <a:r>
              <a:rPr lang="en-US" b="1">
                <a:ea typeface="ＭＳ Ｐゴシック" pitchFamily="34" charset="-128"/>
              </a:rPr>
              <a:t>“The person intended at some (non-zero) level to kill self….”</a:t>
            </a:r>
          </a:p>
        </p:txBody>
      </p:sp>
      <p:sp>
        <p:nvSpPr>
          <p:cNvPr id="7171" name="Rectangle 3"/>
          <p:cNvSpPr>
            <a:spLocks noGrp="1" noChangeArrowheads="1"/>
          </p:cNvSpPr>
          <p:nvPr>
            <p:ph idx="1"/>
          </p:nvPr>
        </p:nvSpPr>
        <p:spPr>
          <a:xfrm>
            <a:off x="914400" y="2057400"/>
            <a:ext cx="10363200" cy="4114800"/>
          </a:xfrm>
        </p:spPr>
        <p:txBody>
          <a:bodyPr/>
          <a:lstStyle/>
          <a:p>
            <a:r>
              <a:rPr lang="en-US" dirty="0">
                <a:ea typeface="ＭＳ Ｐゴシック" pitchFamily="34" charset="-128"/>
              </a:rPr>
              <a:t>Suicide, completed suicide</a:t>
            </a:r>
          </a:p>
          <a:p>
            <a:r>
              <a:rPr lang="en-US" dirty="0">
                <a:ea typeface="ＭＳ Ｐゴシック" pitchFamily="34" charset="-128"/>
              </a:rPr>
              <a:t>Suicide attempt with injuries</a:t>
            </a:r>
          </a:p>
          <a:p>
            <a:r>
              <a:rPr lang="en-US" dirty="0">
                <a:ea typeface="ＭＳ Ｐゴシック" pitchFamily="34" charset="-128"/>
              </a:rPr>
              <a:t>Suicide attempt</a:t>
            </a:r>
          </a:p>
          <a:p>
            <a:r>
              <a:rPr lang="en-US" dirty="0">
                <a:ea typeface="ＭＳ Ｐゴシック" pitchFamily="34" charset="-128"/>
              </a:rPr>
              <a:t>Suicidal act</a:t>
            </a:r>
          </a:p>
        </p:txBody>
      </p:sp>
      <p:sp>
        <p:nvSpPr>
          <p:cNvPr id="7172" name="Slide Number Placeholder 3"/>
          <p:cNvSpPr>
            <a:spLocks noGrp="1"/>
          </p:cNvSpPr>
          <p:nvPr>
            <p:ph type="sldNum" sz="quarter" idx="12"/>
          </p:nvPr>
        </p:nvSpPr>
        <p:spPr>
          <a:noFill/>
        </p:spPr>
        <p:txBody>
          <a:bodyPr/>
          <a:lstStyle/>
          <a:p>
            <a:fld id="{4613FA20-4EBB-416C-8AD7-E8629B28F6E6}" type="slidenum">
              <a:rPr lang="en-US" smtClean="0"/>
              <a:pPr/>
              <a:t>5</a:t>
            </a:fld>
            <a:endParaRPr lang="en-US"/>
          </a:p>
        </p:txBody>
      </p:sp>
    </p:spTree>
    <p:extLst>
      <p:ext uri="{BB962C8B-B14F-4D97-AF65-F5344CB8AC3E}">
        <p14:creationId xmlns:p14="http://schemas.microsoft.com/office/powerpoint/2010/main" val="13595434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14400" y="304800"/>
            <a:ext cx="10363200" cy="1143000"/>
          </a:xfrm>
        </p:spPr>
        <p:txBody>
          <a:bodyPr/>
          <a:lstStyle/>
          <a:p>
            <a:pPr eaLnBrk="1" hangingPunct="1"/>
            <a:r>
              <a:rPr lang="en-US" b="1">
                <a:ea typeface="ＭＳ Ｐゴシック" pitchFamily="34" charset="-128"/>
              </a:rPr>
              <a:t>Conclusions</a:t>
            </a:r>
          </a:p>
        </p:txBody>
      </p:sp>
      <p:sp>
        <p:nvSpPr>
          <p:cNvPr id="53251" name="Rectangle 3"/>
          <p:cNvSpPr>
            <a:spLocks noGrp="1" noChangeArrowheads="1"/>
          </p:cNvSpPr>
          <p:nvPr>
            <p:ph idx="1"/>
          </p:nvPr>
        </p:nvSpPr>
        <p:spPr>
          <a:xfrm>
            <a:off x="914400" y="1385455"/>
            <a:ext cx="10363200" cy="4876800"/>
          </a:xfrm>
        </p:spPr>
        <p:txBody>
          <a:bodyPr/>
          <a:lstStyle/>
          <a:p>
            <a:pPr eaLnBrk="1" hangingPunct="1"/>
            <a:r>
              <a:rPr lang="en-US" sz="2800" dirty="0">
                <a:ea typeface="ＭＳ Ｐゴシック" pitchFamily="34" charset="-128"/>
              </a:rPr>
              <a:t>Suicide is the lethal outcome of mental illness</a:t>
            </a:r>
          </a:p>
          <a:p>
            <a:pPr eaLnBrk="1" hangingPunct="1"/>
            <a:r>
              <a:rPr lang="en-US" sz="2800" dirty="0">
                <a:ea typeface="ＭＳ Ｐゴシック" pitchFamily="34" charset="-128"/>
              </a:rPr>
              <a:t>Stress diathesis model</a:t>
            </a:r>
          </a:p>
          <a:p>
            <a:pPr lvl="1" eaLnBrk="1" hangingPunct="1"/>
            <a:r>
              <a:rPr lang="en-US" sz="2400" dirty="0">
                <a:ea typeface="ＭＳ Ｐゴシック" pitchFamily="34" charset="-128"/>
              </a:rPr>
              <a:t>Mood disorders, mental illness</a:t>
            </a:r>
          </a:p>
          <a:p>
            <a:pPr lvl="1" eaLnBrk="1" hangingPunct="1"/>
            <a:r>
              <a:rPr lang="en-US" sz="2400" dirty="0">
                <a:ea typeface="ＭＳ Ｐゴシック" pitchFamily="34" charset="-128"/>
              </a:rPr>
              <a:t>Distress, desperation</a:t>
            </a:r>
          </a:p>
          <a:p>
            <a:pPr eaLnBrk="1" hangingPunct="1"/>
            <a:r>
              <a:rPr lang="en-US" sz="2800" dirty="0">
                <a:ea typeface="ＭＳ Ｐゴシック" pitchFamily="34" charset="-128"/>
              </a:rPr>
              <a:t>Suicide risk varies by:</a:t>
            </a:r>
          </a:p>
          <a:p>
            <a:pPr lvl="1" eaLnBrk="1" hangingPunct="1"/>
            <a:r>
              <a:rPr lang="en-US" sz="2400" dirty="0">
                <a:ea typeface="ＭＳ Ｐゴシック" pitchFamily="34" charset="-128"/>
              </a:rPr>
              <a:t>Age, race, gender, other factors</a:t>
            </a:r>
          </a:p>
          <a:p>
            <a:pPr lvl="1" eaLnBrk="1" hangingPunct="1"/>
            <a:r>
              <a:rPr lang="en-US" sz="2400" dirty="0">
                <a:ea typeface="ＭＳ Ｐゴシック" pitchFamily="34" charset="-128"/>
              </a:rPr>
              <a:t>Modifiable and non-modifiable</a:t>
            </a:r>
          </a:p>
          <a:p>
            <a:pPr eaLnBrk="1" hangingPunct="1"/>
            <a:r>
              <a:rPr lang="en-US" sz="2800" dirty="0">
                <a:ea typeface="ＭＳ Ｐゴシック" pitchFamily="34" charset="-128"/>
              </a:rPr>
              <a:t>Access to high lethality means (firearms) is a critical factor</a:t>
            </a:r>
          </a:p>
          <a:p>
            <a:pPr lvl="1" eaLnBrk="1" hangingPunct="1"/>
            <a:r>
              <a:rPr lang="en-US" sz="2400" dirty="0">
                <a:ea typeface="ＭＳ Ｐゴシック" pitchFamily="34" charset="-128"/>
              </a:rPr>
              <a:t>Advise remove weapon(s) from home</a:t>
            </a:r>
          </a:p>
          <a:p>
            <a:pPr lvl="1" eaLnBrk="1" hangingPunct="1"/>
            <a:r>
              <a:rPr lang="en-US" sz="2400" dirty="0">
                <a:ea typeface="ＭＳ Ｐゴシック" pitchFamily="34" charset="-128"/>
              </a:rPr>
              <a:t>Secure pharmaceutical products</a:t>
            </a:r>
          </a:p>
        </p:txBody>
      </p:sp>
      <p:sp>
        <p:nvSpPr>
          <p:cNvPr id="53252" name="Slide Number Placeholder 3"/>
          <p:cNvSpPr>
            <a:spLocks noGrp="1"/>
          </p:cNvSpPr>
          <p:nvPr>
            <p:ph type="sldNum" sz="quarter" idx="12"/>
          </p:nvPr>
        </p:nvSpPr>
        <p:spPr>
          <a:noFill/>
        </p:spPr>
        <p:txBody>
          <a:bodyPr/>
          <a:lstStyle/>
          <a:p>
            <a:r>
              <a:rPr lang="en-US" dirty="0"/>
              <a:t>53</a:t>
            </a:r>
          </a:p>
        </p:txBody>
      </p:sp>
    </p:spTree>
    <p:extLst>
      <p:ext uri="{BB962C8B-B14F-4D97-AF65-F5344CB8AC3E}">
        <p14:creationId xmlns:p14="http://schemas.microsoft.com/office/powerpoint/2010/main" val="10981448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dirty="0">
                <a:ea typeface="ＭＳ Ｐゴシック" pitchFamily="34" charset="-128"/>
              </a:rPr>
              <a:t>Conclusions</a:t>
            </a:r>
          </a:p>
        </p:txBody>
      </p:sp>
      <p:sp>
        <p:nvSpPr>
          <p:cNvPr id="54275" name="Rectangle 3"/>
          <p:cNvSpPr>
            <a:spLocks noGrp="1" noChangeArrowheads="1"/>
          </p:cNvSpPr>
          <p:nvPr>
            <p:ph idx="1"/>
          </p:nvPr>
        </p:nvSpPr>
        <p:spPr/>
        <p:txBody>
          <a:bodyPr/>
          <a:lstStyle/>
          <a:p>
            <a:pPr eaLnBrk="1" hangingPunct="1"/>
            <a:r>
              <a:rPr lang="en-US" sz="2800" dirty="0">
                <a:ea typeface="ＭＳ Ｐゴシック" pitchFamily="34" charset="-128"/>
              </a:rPr>
              <a:t>Psychiatrists are not fortune tellers</a:t>
            </a:r>
          </a:p>
          <a:p>
            <a:pPr lvl="1" eaLnBrk="1" hangingPunct="1"/>
            <a:r>
              <a:rPr lang="en-US" sz="2400" dirty="0">
                <a:ea typeface="ＭＳ Ｐゴシック" pitchFamily="34" charset="-128"/>
              </a:rPr>
              <a:t>Future difficult to predict</a:t>
            </a:r>
          </a:p>
          <a:p>
            <a:pPr eaLnBrk="1" hangingPunct="1"/>
            <a:r>
              <a:rPr lang="en-US" sz="2800" dirty="0">
                <a:ea typeface="ＭＳ Ｐゴシック" pitchFamily="34" charset="-128"/>
              </a:rPr>
              <a:t>Systematic Suicide Risk Assessment</a:t>
            </a:r>
          </a:p>
          <a:p>
            <a:pPr lvl="1" eaLnBrk="1" hangingPunct="1"/>
            <a:r>
              <a:rPr lang="en-US" sz="2400" dirty="0">
                <a:ea typeface="ＭＳ Ｐゴシック" pitchFamily="34" charset="-128"/>
              </a:rPr>
              <a:t>Organize data</a:t>
            </a:r>
          </a:p>
          <a:p>
            <a:pPr lvl="1" eaLnBrk="1" hangingPunct="1"/>
            <a:r>
              <a:rPr lang="en-US" sz="2400" dirty="0">
                <a:ea typeface="ＭＳ Ｐゴシック" pitchFamily="34" charset="-128"/>
              </a:rPr>
              <a:t>Guide clinical decision making</a:t>
            </a:r>
          </a:p>
          <a:p>
            <a:pPr eaLnBrk="1" hangingPunct="1"/>
            <a:r>
              <a:rPr lang="en-US" sz="2800" dirty="0">
                <a:ea typeface="ＭＳ Ｐゴシック" pitchFamily="34" charset="-128"/>
              </a:rPr>
              <a:t>Document, document, document</a:t>
            </a:r>
          </a:p>
        </p:txBody>
      </p:sp>
      <p:sp>
        <p:nvSpPr>
          <p:cNvPr id="54276" name="Slide Number Placeholder 3"/>
          <p:cNvSpPr>
            <a:spLocks noGrp="1"/>
          </p:cNvSpPr>
          <p:nvPr>
            <p:ph type="sldNum" sz="quarter" idx="12"/>
          </p:nvPr>
        </p:nvSpPr>
        <p:spPr>
          <a:noFill/>
        </p:spPr>
        <p:txBody>
          <a:bodyPr/>
          <a:lstStyle/>
          <a:p>
            <a:r>
              <a:rPr lang="en-US" dirty="0"/>
              <a:t>54</a:t>
            </a:r>
          </a:p>
        </p:txBody>
      </p:sp>
    </p:spTree>
    <p:extLst>
      <p:ext uri="{BB962C8B-B14F-4D97-AF65-F5344CB8AC3E}">
        <p14:creationId xmlns:p14="http://schemas.microsoft.com/office/powerpoint/2010/main" val="160897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926394" y="471054"/>
            <a:ext cx="10363200" cy="609600"/>
          </a:xfrm>
        </p:spPr>
        <p:txBody>
          <a:bodyPr/>
          <a:lstStyle/>
          <a:p>
            <a:r>
              <a:rPr lang="en-US" b="1" dirty="0">
                <a:ea typeface="ＭＳ Ｐゴシック" pitchFamily="34" charset="-128"/>
              </a:rPr>
              <a:t>References</a:t>
            </a:r>
          </a:p>
        </p:txBody>
      </p:sp>
      <p:sp>
        <p:nvSpPr>
          <p:cNvPr id="55299" name="Content Placeholder 2"/>
          <p:cNvSpPr>
            <a:spLocks noGrp="1"/>
          </p:cNvSpPr>
          <p:nvPr>
            <p:ph idx="1"/>
          </p:nvPr>
        </p:nvSpPr>
        <p:spPr>
          <a:xfrm>
            <a:off x="609600" y="1143000"/>
            <a:ext cx="10996789" cy="5486400"/>
          </a:xfrm>
        </p:spPr>
        <p:txBody>
          <a:bodyPr/>
          <a:lstStyle/>
          <a:p>
            <a:r>
              <a:rPr lang="en-US" sz="1600" dirty="0">
                <a:latin typeface="Times" pitchFamily="18" charset="0"/>
                <a:ea typeface="ＭＳ Ｐゴシック" pitchFamily="34" charset="-128"/>
              </a:rPr>
              <a:t>Brendel RW, Wei M, </a:t>
            </a:r>
            <a:r>
              <a:rPr lang="en-US" sz="1600" dirty="0" err="1">
                <a:latin typeface="Times" pitchFamily="18" charset="0"/>
                <a:ea typeface="ＭＳ Ｐゴシック" pitchFamily="34" charset="-128"/>
              </a:rPr>
              <a:t>Lagomasino</a:t>
            </a:r>
            <a:r>
              <a:rPr lang="en-US" sz="1600" dirty="0">
                <a:latin typeface="Times" pitchFamily="18" charset="0"/>
                <a:ea typeface="ＭＳ Ｐゴシック" pitchFamily="34" charset="-128"/>
              </a:rPr>
              <a:t> IT, Perlis RH, Stern TA:  Care of the Suicidal Patients, in Massachusetts General Hospital </a:t>
            </a:r>
            <a:r>
              <a:rPr lang="en-US" sz="1600" dirty="0">
                <a:latin typeface="Times New Roman" panose="02020603050405020304" pitchFamily="18" charset="0"/>
                <a:ea typeface="ＭＳ Ｐゴシック" pitchFamily="34" charset="-128"/>
                <a:cs typeface="Times New Roman" panose="02020603050405020304" pitchFamily="18" charset="0"/>
              </a:rPr>
              <a:t>Handbook of General Hospital Psychiatry, sixth edition.  Edited by Stern TA, </a:t>
            </a:r>
            <a:r>
              <a:rPr lang="en-US" sz="1600" dirty="0" err="1">
                <a:latin typeface="Times New Roman" panose="02020603050405020304" pitchFamily="18" charset="0"/>
                <a:ea typeface="ＭＳ Ｐゴシック" pitchFamily="34" charset="-128"/>
                <a:cs typeface="Times New Roman" panose="02020603050405020304" pitchFamily="18" charset="0"/>
              </a:rPr>
              <a:t>Fricchione</a:t>
            </a:r>
            <a:r>
              <a:rPr lang="en-US" sz="1600" dirty="0">
                <a:latin typeface="Times New Roman" panose="02020603050405020304" pitchFamily="18" charset="0"/>
                <a:ea typeface="ＭＳ Ｐゴシック" pitchFamily="34" charset="-128"/>
                <a:cs typeface="Times New Roman" panose="02020603050405020304" pitchFamily="18" charset="0"/>
              </a:rPr>
              <a:t> GL, </a:t>
            </a:r>
            <a:r>
              <a:rPr lang="en-US" sz="1600" dirty="0" err="1">
                <a:latin typeface="Times New Roman" panose="02020603050405020304" pitchFamily="18" charset="0"/>
                <a:ea typeface="ＭＳ Ｐゴシック" pitchFamily="34" charset="-128"/>
                <a:cs typeface="Times New Roman" panose="02020603050405020304" pitchFamily="18" charset="0"/>
              </a:rPr>
              <a:t>Cassem</a:t>
            </a:r>
            <a:r>
              <a:rPr lang="en-US" sz="1600" dirty="0">
                <a:latin typeface="Times New Roman" panose="02020603050405020304" pitchFamily="18" charset="0"/>
                <a:ea typeface="ＭＳ Ｐゴシック" pitchFamily="34" charset="-128"/>
                <a:cs typeface="Times New Roman" panose="02020603050405020304" pitchFamily="18" charset="0"/>
              </a:rPr>
              <a:t> NH, </a:t>
            </a:r>
            <a:r>
              <a:rPr lang="en-US" sz="1600" dirty="0" err="1">
                <a:latin typeface="Times New Roman" panose="02020603050405020304" pitchFamily="18" charset="0"/>
                <a:ea typeface="ＭＳ Ｐゴシック" pitchFamily="34" charset="-128"/>
                <a:cs typeface="Times New Roman" panose="02020603050405020304" pitchFamily="18" charset="0"/>
              </a:rPr>
              <a:t>Jellinek</a:t>
            </a:r>
            <a:r>
              <a:rPr lang="en-US" sz="1600" dirty="0">
                <a:latin typeface="Times New Roman" panose="02020603050405020304" pitchFamily="18" charset="0"/>
                <a:ea typeface="ＭＳ Ｐゴシック" pitchFamily="34" charset="-128"/>
                <a:cs typeface="Times New Roman" panose="02020603050405020304" pitchFamily="18" charset="0"/>
              </a:rPr>
              <a:t> MS, Rosenbaum JF.  Saunders, Elsevier. Philadelphia, PA, 2010, pp 541-554</a:t>
            </a:r>
          </a:p>
          <a:p>
            <a:r>
              <a:rPr lang="en-US" sz="1600" dirty="0" err="1">
                <a:latin typeface="Times" pitchFamily="18" charset="0"/>
                <a:ea typeface="ＭＳ Ｐゴシック" pitchFamily="34" charset="-128"/>
              </a:rPr>
              <a:t>Bostwick</a:t>
            </a:r>
            <a:r>
              <a:rPr lang="en-US" sz="1600" dirty="0">
                <a:latin typeface="Times" pitchFamily="18" charset="0"/>
                <a:ea typeface="ＭＳ Ｐゴシック" pitchFamily="34" charset="-128"/>
              </a:rPr>
              <a:t> JM: Suicidality, in The American Psychiatric Publishing Textbook of Consultation-Liaison Psychiatry, Second Edition.  Edited by Wise MG, </a:t>
            </a:r>
            <a:r>
              <a:rPr lang="en-US" sz="1600" dirty="0" err="1">
                <a:latin typeface="Times" pitchFamily="18" charset="0"/>
                <a:ea typeface="ＭＳ Ｐゴシック" pitchFamily="34" charset="-128"/>
              </a:rPr>
              <a:t>Rundell</a:t>
            </a:r>
            <a:r>
              <a:rPr lang="en-US" sz="1600" dirty="0">
                <a:latin typeface="Times" pitchFamily="18" charset="0"/>
                <a:ea typeface="ＭＳ Ｐゴシック" pitchFamily="34" charset="-128"/>
              </a:rPr>
              <a:t> JR.  Washington, DC, 2002, pp 127-148</a:t>
            </a:r>
          </a:p>
          <a:p>
            <a:r>
              <a:rPr lang="en-US" sz="1600" dirty="0">
                <a:latin typeface="Times" pitchFamily="18" charset="0"/>
                <a:ea typeface="ＭＳ Ｐゴシック" pitchFamily="34" charset="-128"/>
              </a:rPr>
              <a:t>Busch KA, Fawcett J, Jacobs DG:  Clinical correlates of inpatient suicide.  J </a:t>
            </a:r>
            <a:r>
              <a:rPr lang="en-US" sz="1600" dirty="0" err="1">
                <a:latin typeface="Times" pitchFamily="18" charset="0"/>
                <a:ea typeface="ＭＳ Ｐゴシック" pitchFamily="34" charset="-128"/>
              </a:rPr>
              <a:t>Clin</a:t>
            </a:r>
            <a:r>
              <a:rPr lang="en-US" sz="1600" dirty="0">
                <a:latin typeface="Times" pitchFamily="18" charset="0"/>
                <a:ea typeface="ＭＳ Ｐゴシック" pitchFamily="34" charset="-128"/>
              </a:rPr>
              <a:t> Psychiatry 2003; 64(1):14-19</a:t>
            </a:r>
          </a:p>
          <a:p>
            <a:r>
              <a:rPr lang="en-US" sz="1600" dirty="0">
                <a:latin typeface="Times New Roman" panose="02020603050405020304" pitchFamily="18" charset="0"/>
                <a:cs typeface="Times New Roman" panose="02020603050405020304" pitchFamily="18" charset="0"/>
              </a:rPr>
              <a:t>Centers for Disease Control and Prevention (CDC). Web-based Injury Statistics Query and Reporting System (WISQARS) Available at https://www.cdc.gov/injury/wisqars/index.html. Accessed on 11/27/2017</a:t>
            </a:r>
          </a:p>
          <a:p>
            <a:r>
              <a:rPr lang="en-US" sz="1600" dirty="0">
                <a:latin typeface="Times" pitchFamily="18" charset="0"/>
                <a:ea typeface="ＭＳ Ｐゴシック" pitchFamily="34" charset="-128"/>
              </a:rPr>
              <a:t>O’Carroll PW, Berman AL, Maris DW, </a:t>
            </a:r>
            <a:r>
              <a:rPr lang="en-US" sz="1600" dirty="0" err="1">
                <a:latin typeface="Times" pitchFamily="18" charset="0"/>
                <a:ea typeface="ＭＳ Ｐゴシック" pitchFamily="34" charset="-128"/>
              </a:rPr>
              <a:t>Moscicki</a:t>
            </a:r>
            <a:r>
              <a:rPr lang="en-US" sz="1600" dirty="0">
                <a:latin typeface="Times" pitchFamily="18" charset="0"/>
                <a:ea typeface="ＭＳ Ｐゴシック" pitchFamily="34" charset="-128"/>
              </a:rPr>
              <a:t> EK, </a:t>
            </a:r>
            <a:r>
              <a:rPr lang="en-US" sz="1600" dirty="0" err="1">
                <a:latin typeface="Times" pitchFamily="18" charset="0"/>
                <a:ea typeface="ＭＳ Ｐゴシック" pitchFamily="34" charset="-128"/>
              </a:rPr>
              <a:t>Tanney</a:t>
            </a:r>
            <a:r>
              <a:rPr lang="en-US" sz="1600" dirty="0">
                <a:latin typeface="Times" pitchFamily="18" charset="0"/>
                <a:ea typeface="ＭＳ Ｐゴシック" pitchFamily="34" charset="-128"/>
              </a:rPr>
              <a:t> BL, Silverman MM: Beyond the tower of Babel: a nomenclature for </a:t>
            </a:r>
            <a:r>
              <a:rPr lang="en-US" sz="1600" dirty="0" err="1">
                <a:latin typeface="Times" pitchFamily="18" charset="0"/>
                <a:ea typeface="ＭＳ Ｐゴシック" pitchFamily="34" charset="-128"/>
              </a:rPr>
              <a:t>suicidology</a:t>
            </a:r>
            <a:r>
              <a:rPr lang="en-US" sz="1600" dirty="0">
                <a:latin typeface="Times" pitchFamily="18" charset="0"/>
                <a:ea typeface="ＭＳ Ｐゴシック" pitchFamily="34" charset="-128"/>
              </a:rPr>
              <a:t>.  Suicide Life Threat </a:t>
            </a:r>
            <a:r>
              <a:rPr lang="en-US" sz="1600" dirty="0" err="1">
                <a:latin typeface="Times" pitchFamily="18" charset="0"/>
                <a:ea typeface="ＭＳ Ｐゴシック" pitchFamily="34" charset="-128"/>
              </a:rPr>
              <a:t>Behav</a:t>
            </a:r>
            <a:r>
              <a:rPr lang="en-US" sz="1600" dirty="0">
                <a:latin typeface="Times" pitchFamily="18" charset="0"/>
                <a:ea typeface="ＭＳ Ｐゴシック" pitchFamily="34" charset="-128"/>
              </a:rPr>
              <a:t> 1996; 26(3): 237-252</a:t>
            </a:r>
          </a:p>
          <a:p>
            <a:r>
              <a:rPr lang="en-US" sz="1600" dirty="0">
                <a:latin typeface="Times" pitchFamily="18" charset="0"/>
                <a:ea typeface="ＭＳ Ｐゴシック" pitchFamily="34" charset="-128"/>
              </a:rPr>
              <a:t>Silverman MM, Berman AL, </a:t>
            </a:r>
            <a:r>
              <a:rPr lang="en-US" sz="1600" dirty="0" err="1">
                <a:latin typeface="Times New Roman" pitchFamily="18" charset="0"/>
                <a:ea typeface="ＭＳ Ｐゴシック" pitchFamily="34" charset="-128"/>
                <a:cs typeface="Times New Roman" pitchFamily="18" charset="0"/>
              </a:rPr>
              <a:t>Sanddal</a:t>
            </a:r>
            <a:r>
              <a:rPr lang="en-US" sz="1600" dirty="0">
                <a:latin typeface="Times New Roman" pitchFamily="18" charset="0"/>
                <a:ea typeface="ＭＳ Ｐゴシック" pitchFamily="34" charset="-128"/>
                <a:cs typeface="Times New Roman" pitchFamily="18" charset="0"/>
              </a:rPr>
              <a:t> ND, O’Carroll PW, Joiner TE:  </a:t>
            </a:r>
            <a:r>
              <a:rPr lang="en-US" sz="1600" dirty="0">
                <a:latin typeface="Times New Roman" pitchFamily="18" charset="0"/>
                <a:cs typeface="Times New Roman" pitchFamily="18" charset="0"/>
              </a:rPr>
              <a:t>Rebuilding the tower of Babel: a revised nomenclature for the study of suicide and suicidal behaviors. Part 1: Background, rationale, and methodology.  Suicide Life Threat </a:t>
            </a:r>
            <a:r>
              <a:rPr lang="en-US" sz="1600" dirty="0" err="1">
                <a:latin typeface="Times New Roman" pitchFamily="18" charset="0"/>
                <a:cs typeface="Times New Roman" pitchFamily="18" charset="0"/>
              </a:rPr>
              <a:t>Behav</a:t>
            </a:r>
            <a:r>
              <a:rPr lang="en-US" sz="1600" dirty="0">
                <a:latin typeface="Times New Roman" pitchFamily="18" charset="0"/>
                <a:cs typeface="Times New Roman" pitchFamily="18" charset="0"/>
              </a:rPr>
              <a:t> 2007; 37(3): 248-263</a:t>
            </a:r>
          </a:p>
          <a:p>
            <a:r>
              <a:rPr lang="en-US" sz="1600" dirty="0">
                <a:latin typeface="Times New Roman" pitchFamily="18" charset="0"/>
                <a:cs typeface="Times New Roman" pitchFamily="18" charset="0"/>
              </a:rPr>
              <a:t>American Psychiatric Association: Guideline III. Assessment of Suicide Risk in The American Psychiatric Association Practice Guidelines for the Psychiatric Evaluation of Adults, Third Edition. 2016, pp 18-23</a:t>
            </a:r>
          </a:p>
          <a:p>
            <a:r>
              <a:rPr lang="en-US" sz="1600" dirty="0">
                <a:latin typeface="Times New Roman" pitchFamily="18" charset="0"/>
                <a:cs typeface="Times New Roman" pitchFamily="18" charset="0"/>
              </a:rPr>
              <a:t>Bolton JM, </a:t>
            </a:r>
            <a:r>
              <a:rPr lang="en-US" sz="1600" dirty="0" err="1">
                <a:latin typeface="Times New Roman" pitchFamily="18" charset="0"/>
                <a:cs typeface="Times New Roman" pitchFamily="18" charset="0"/>
              </a:rPr>
              <a:t>Gunnell</a:t>
            </a:r>
            <a:r>
              <a:rPr lang="en-US" sz="1600" dirty="0">
                <a:latin typeface="Times New Roman" pitchFamily="18" charset="0"/>
                <a:cs typeface="Times New Roman" pitchFamily="18" charset="0"/>
              </a:rPr>
              <a:t> D, </a:t>
            </a:r>
            <a:r>
              <a:rPr lang="en-US" sz="1600" dirty="0" err="1">
                <a:latin typeface="Times New Roman" pitchFamily="18" charset="0"/>
                <a:cs typeface="Times New Roman" pitchFamily="18" charset="0"/>
              </a:rPr>
              <a:t>Turecki</a:t>
            </a:r>
            <a:r>
              <a:rPr lang="en-US" sz="1600" dirty="0">
                <a:latin typeface="Times New Roman" pitchFamily="18" charset="0"/>
                <a:cs typeface="Times New Roman" pitchFamily="18" charset="0"/>
              </a:rPr>
              <a:t> G: Suicide risk assessment and intervention in people with mental illness. British Medical Journal 2015; 351:h4978</a:t>
            </a:r>
          </a:p>
          <a:p>
            <a:r>
              <a:rPr lang="en-US" sz="1600" dirty="0">
                <a:latin typeface="Times New Roman" pitchFamily="18" charset="0"/>
                <a:cs typeface="Times New Roman" pitchFamily="18" charset="0"/>
              </a:rPr>
              <a:t>Bundy C, Schreiber M, </a:t>
            </a:r>
            <a:r>
              <a:rPr lang="en-US" sz="1600" dirty="0" err="1">
                <a:latin typeface="Times New Roman" pitchFamily="18" charset="0"/>
                <a:cs typeface="Times New Roman" pitchFamily="18" charset="0"/>
              </a:rPr>
              <a:t>Pascualy</a:t>
            </a:r>
            <a:r>
              <a:rPr lang="en-US" sz="1600" dirty="0">
                <a:latin typeface="Times New Roman" pitchFamily="18" charset="0"/>
                <a:cs typeface="Times New Roman" pitchFamily="18" charset="0"/>
              </a:rPr>
              <a:t> M: Discharging your patients who display contingency-based suicidality: 6 steps. Current Psychiatry 2014; 13(1): e1-e3 </a:t>
            </a:r>
          </a:p>
          <a:p>
            <a:endParaRPr lang="en-US" sz="1600" dirty="0">
              <a:latin typeface="Times New Roman" pitchFamily="18" charset="0"/>
              <a:cs typeface="Times New Roman" pitchFamily="18" charset="0"/>
            </a:endParaRPr>
          </a:p>
          <a:p>
            <a:endParaRPr lang="en-US" sz="1600" dirty="0">
              <a:latin typeface="Times" pitchFamily="18" charset="0"/>
              <a:ea typeface="ＭＳ Ｐゴシック" pitchFamily="34" charset="-128"/>
            </a:endParaRPr>
          </a:p>
          <a:p>
            <a:endParaRPr lang="en-US" sz="1400" dirty="0">
              <a:latin typeface="Times" pitchFamily="18" charset="0"/>
              <a:ea typeface="ＭＳ Ｐゴシック" pitchFamily="34" charset="-128"/>
            </a:endParaRPr>
          </a:p>
          <a:p>
            <a:endParaRPr lang="en-US" sz="1400" dirty="0">
              <a:ea typeface="ＭＳ Ｐゴシック" pitchFamily="34" charset="-128"/>
            </a:endParaRPr>
          </a:p>
        </p:txBody>
      </p:sp>
      <p:sp>
        <p:nvSpPr>
          <p:cNvPr id="55300" name="Slide Number Placeholder 3"/>
          <p:cNvSpPr>
            <a:spLocks noGrp="1"/>
          </p:cNvSpPr>
          <p:nvPr>
            <p:ph type="sldNum" sz="quarter" idx="12"/>
          </p:nvPr>
        </p:nvSpPr>
        <p:spPr>
          <a:noFill/>
        </p:spPr>
        <p:txBody>
          <a:bodyPr/>
          <a:lstStyle/>
          <a:p>
            <a:r>
              <a:rPr lang="en-US" dirty="0"/>
              <a:t>55</a:t>
            </a:r>
          </a:p>
        </p:txBody>
      </p:sp>
    </p:spTree>
    <p:extLst>
      <p:ext uri="{BB962C8B-B14F-4D97-AF65-F5344CB8AC3E}">
        <p14:creationId xmlns:p14="http://schemas.microsoft.com/office/powerpoint/2010/main" val="3244778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533400"/>
            <a:ext cx="10972800" cy="1676400"/>
          </a:xfrm>
        </p:spPr>
        <p:txBody>
          <a:bodyPr/>
          <a:lstStyle/>
          <a:p>
            <a:pPr marL="342900" indent="-342900"/>
            <a:r>
              <a:rPr lang="en-US" sz="3200" b="1">
                <a:ea typeface="ＭＳ Ｐゴシック" pitchFamily="34" charset="-128"/>
              </a:rPr>
              <a:t>“</a:t>
            </a:r>
            <a:r>
              <a:rPr lang="en-US" sz="3600" b="1">
                <a:ea typeface="ＭＳ Ｐゴシック" pitchFamily="34" charset="-128"/>
              </a:rPr>
              <a:t>The person wished to use the appearance of intending to kill self in order to obtain some other end…”</a:t>
            </a:r>
            <a:endParaRPr lang="en-US" b="1">
              <a:ea typeface="ＭＳ Ｐゴシック" pitchFamily="34" charset="-128"/>
            </a:endParaRPr>
          </a:p>
        </p:txBody>
      </p:sp>
      <p:sp>
        <p:nvSpPr>
          <p:cNvPr id="8195" name="Rectangle 3"/>
          <p:cNvSpPr>
            <a:spLocks noGrp="1" noChangeArrowheads="1"/>
          </p:cNvSpPr>
          <p:nvPr>
            <p:ph idx="1"/>
          </p:nvPr>
        </p:nvSpPr>
        <p:spPr>
          <a:xfrm>
            <a:off x="914400" y="2542646"/>
            <a:ext cx="10363200" cy="4114800"/>
          </a:xfrm>
        </p:spPr>
        <p:txBody>
          <a:bodyPr/>
          <a:lstStyle/>
          <a:p>
            <a:r>
              <a:rPr lang="en-US" dirty="0">
                <a:ea typeface="ＭＳ Ｐゴシック" pitchFamily="34" charset="-128"/>
              </a:rPr>
              <a:t>Parasuicidal acts</a:t>
            </a:r>
          </a:p>
          <a:p>
            <a:r>
              <a:rPr lang="en-US" dirty="0">
                <a:ea typeface="ＭＳ Ｐゴシック" pitchFamily="34" charset="-128"/>
              </a:rPr>
              <a:t>Gestural</a:t>
            </a:r>
          </a:p>
          <a:p>
            <a:r>
              <a:rPr lang="en-US" dirty="0">
                <a:ea typeface="ＭＳ Ｐゴシック" pitchFamily="34" charset="-128"/>
              </a:rPr>
              <a:t>Self-injurious</a:t>
            </a:r>
          </a:p>
          <a:p>
            <a:r>
              <a:rPr lang="en-US" dirty="0">
                <a:ea typeface="ＭＳ Ｐゴシック" pitchFamily="34" charset="-128"/>
              </a:rPr>
              <a:t>Manipulative, dyadic, reactive, relational</a:t>
            </a:r>
          </a:p>
        </p:txBody>
      </p:sp>
      <p:sp>
        <p:nvSpPr>
          <p:cNvPr id="8196" name="Slide Number Placeholder 3"/>
          <p:cNvSpPr>
            <a:spLocks noGrp="1"/>
          </p:cNvSpPr>
          <p:nvPr>
            <p:ph type="sldNum" sz="quarter" idx="12"/>
          </p:nvPr>
        </p:nvSpPr>
        <p:spPr>
          <a:noFill/>
        </p:spPr>
        <p:txBody>
          <a:bodyPr/>
          <a:lstStyle/>
          <a:p>
            <a:fld id="{7121D564-5AED-42FB-B5E7-95D23838186F}" type="slidenum">
              <a:rPr lang="en-US" smtClean="0"/>
              <a:pPr/>
              <a:t>6</a:t>
            </a:fld>
            <a:endParaRPr lang="en-US"/>
          </a:p>
        </p:txBody>
      </p:sp>
    </p:spTree>
    <p:extLst>
      <p:ext uri="{BB962C8B-B14F-4D97-AF65-F5344CB8AC3E}">
        <p14:creationId xmlns:p14="http://schemas.microsoft.com/office/powerpoint/2010/main" val="186727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p:txBody>
          <a:bodyPr/>
          <a:lstStyle/>
          <a:p>
            <a:r>
              <a:rPr lang="en-US" b="1">
                <a:ea typeface="ＭＳ Ｐゴシック" pitchFamily="34" charset="-128"/>
              </a:rPr>
              <a:t>Suicide Intent</a:t>
            </a:r>
          </a:p>
        </p:txBody>
      </p:sp>
      <p:sp>
        <p:nvSpPr>
          <p:cNvPr id="9219" name="Rectangle 1027"/>
          <p:cNvSpPr>
            <a:spLocks noGrp="1" noChangeArrowheads="1"/>
          </p:cNvSpPr>
          <p:nvPr>
            <p:ph idx="1"/>
          </p:nvPr>
        </p:nvSpPr>
        <p:spPr/>
        <p:txBody>
          <a:bodyPr/>
          <a:lstStyle/>
          <a:p>
            <a:r>
              <a:rPr lang="en-US" sz="2800">
                <a:ea typeface="ＭＳ Ｐゴシック" pitchFamily="34" charset="-128"/>
              </a:rPr>
              <a:t>Knowledge of lethality of method</a:t>
            </a:r>
          </a:p>
          <a:p>
            <a:pPr lvl="1"/>
            <a:r>
              <a:rPr lang="en-US" sz="2400">
                <a:ea typeface="ＭＳ Ｐゴシック" pitchFamily="34" charset="-128"/>
              </a:rPr>
              <a:t>Cognitive capacity of victim</a:t>
            </a:r>
          </a:p>
          <a:p>
            <a:r>
              <a:rPr lang="en-US" sz="2800">
                <a:ea typeface="ＭＳ Ｐゴシック" pitchFamily="34" charset="-128"/>
              </a:rPr>
              <a:t>Use of high lethality method</a:t>
            </a:r>
          </a:p>
          <a:p>
            <a:pPr lvl="1"/>
            <a:r>
              <a:rPr lang="en-US" sz="2400">
                <a:ea typeface="ＭＳ Ｐゴシック" pitchFamily="34" charset="-128"/>
              </a:rPr>
              <a:t>Certain lethal vs. potential</a:t>
            </a:r>
          </a:p>
          <a:p>
            <a:r>
              <a:rPr lang="en-US" sz="2800">
                <a:ea typeface="ＭＳ Ｐゴシック" pitchFamily="34" charset="-128"/>
              </a:rPr>
              <a:t>Planned, organized, persistent</a:t>
            </a:r>
          </a:p>
          <a:p>
            <a:pPr lvl="1"/>
            <a:r>
              <a:rPr lang="en-US" sz="2400">
                <a:ea typeface="ＭＳ Ｐゴシック" pitchFamily="34" charset="-128"/>
              </a:rPr>
              <a:t>Multiple potential stopping points</a:t>
            </a:r>
          </a:p>
          <a:p>
            <a:r>
              <a:rPr lang="en-US" sz="2800">
                <a:ea typeface="ＭＳ Ｐゴシック" pitchFamily="34" charset="-128"/>
              </a:rPr>
              <a:t>Active measures of non discovery/ prevention</a:t>
            </a:r>
          </a:p>
          <a:p>
            <a:pPr lvl="1"/>
            <a:r>
              <a:rPr lang="en-US" sz="2400">
                <a:ea typeface="ＭＳ Ｐゴシック" pitchFamily="34" charset="-128"/>
              </a:rPr>
              <a:t>Active evasion vs. active discovery</a:t>
            </a:r>
          </a:p>
        </p:txBody>
      </p:sp>
      <p:sp>
        <p:nvSpPr>
          <p:cNvPr id="9220" name="Slide Number Placeholder 3"/>
          <p:cNvSpPr>
            <a:spLocks noGrp="1"/>
          </p:cNvSpPr>
          <p:nvPr>
            <p:ph type="sldNum" sz="quarter" idx="12"/>
          </p:nvPr>
        </p:nvSpPr>
        <p:spPr>
          <a:noFill/>
        </p:spPr>
        <p:txBody>
          <a:bodyPr/>
          <a:lstStyle/>
          <a:p>
            <a:fld id="{B311AB5F-2796-4F5A-9099-2CBB2E41DC38}" type="slidenum">
              <a:rPr lang="en-US" smtClean="0"/>
              <a:pPr/>
              <a:t>7</a:t>
            </a:fld>
            <a:endParaRPr lang="en-US"/>
          </a:p>
        </p:txBody>
      </p:sp>
    </p:spTree>
    <p:extLst>
      <p:ext uri="{BB962C8B-B14F-4D97-AF65-F5344CB8AC3E}">
        <p14:creationId xmlns:p14="http://schemas.microsoft.com/office/powerpoint/2010/main" val="2408144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a:ea typeface="ＭＳ Ｐゴシック" pitchFamily="34" charset="-128"/>
              </a:rPr>
              <a:t>Epidemiology</a:t>
            </a:r>
          </a:p>
        </p:txBody>
      </p:sp>
      <p:sp>
        <p:nvSpPr>
          <p:cNvPr id="5123" name="Rectangle 3"/>
          <p:cNvSpPr>
            <a:spLocks noGrp="1" noChangeArrowheads="1"/>
          </p:cNvSpPr>
          <p:nvPr>
            <p:ph idx="1"/>
          </p:nvPr>
        </p:nvSpPr>
        <p:spPr/>
        <p:txBody>
          <a:bodyPr/>
          <a:lstStyle/>
          <a:p>
            <a:pPr lvl="1" eaLnBrk="1" hangingPunct="1">
              <a:lnSpc>
                <a:spcPct val="90000"/>
              </a:lnSpc>
              <a:buFont typeface="Arial" charset="0"/>
              <a:buChar char="•"/>
            </a:pPr>
            <a:r>
              <a:rPr lang="en-US" sz="2000" dirty="0">
                <a:ea typeface="ＭＳ Ｐゴシック" pitchFamily="34" charset="-128"/>
              </a:rPr>
              <a:t>Suicide is the 10</a:t>
            </a:r>
            <a:r>
              <a:rPr lang="en-US" sz="2000" baseline="30000" dirty="0">
                <a:ea typeface="ＭＳ Ｐゴシック" pitchFamily="34" charset="-128"/>
              </a:rPr>
              <a:t>th</a:t>
            </a:r>
            <a:r>
              <a:rPr lang="en-US" sz="2000" dirty="0">
                <a:ea typeface="ＭＳ Ｐゴシック" pitchFamily="34" charset="-128"/>
              </a:rPr>
              <a:t> leading cause of death for all ages in the US</a:t>
            </a:r>
          </a:p>
          <a:p>
            <a:pPr lvl="2" eaLnBrk="1" hangingPunct="1">
              <a:lnSpc>
                <a:spcPct val="90000"/>
              </a:lnSpc>
            </a:pPr>
            <a:r>
              <a:rPr lang="en-US" sz="2000" dirty="0">
                <a:ea typeface="ＭＳ Ｐゴシック" pitchFamily="34" charset="-128"/>
              </a:rPr>
              <a:t>Over 30,000 deaths/year</a:t>
            </a:r>
          </a:p>
          <a:p>
            <a:pPr lvl="1" eaLnBrk="1" hangingPunct="1">
              <a:lnSpc>
                <a:spcPct val="90000"/>
              </a:lnSpc>
              <a:buFont typeface="Arial" charset="0"/>
              <a:buChar char="•"/>
            </a:pPr>
            <a:r>
              <a:rPr lang="en-US" sz="2000" dirty="0">
                <a:ea typeface="ＭＳ Ｐゴシック" pitchFamily="34" charset="-128"/>
              </a:rPr>
              <a:t>Accounts for 1 – 2% of all deaths</a:t>
            </a:r>
          </a:p>
          <a:p>
            <a:pPr lvl="1" eaLnBrk="1" hangingPunct="1">
              <a:lnSpc>
                <a:spcPct val="90000"/>
              </a:lnSpc>
              <a:buFont typeface="Arial" charset="0"/>
              <a:buChar char="•"/>
            </a:pPr>
            <a:r>
              <a:rPr lang="en-US" sz="2000" dirty="0">
                <a:ea typeface="ＭＳ Ｐゴシック" pitchFamily="34" charset="-128"/>
              </a:rPr>
              <a:t>Known suicide rate is similar to rate in 1900</a:t>
            </a:r>
          </a:p>
          <a:p>
            <a:pPr lvl="2" eaLnBrk="1" hangingPunct="1">
              <a:lnSpc>
                <a:spcPct val="90000"/>
              </a:lnSpc>
            </a:pPr>
            <a:r>
              <a:rPr lang="en-US" sz="2000" dirty="0">
                <a:ea typeface="ＭＳ Ｐゴシック" pitchFamily="34" charset="-128"/>
              </a:rPr>
              <a:t>10-12/ 100,000/ year</a:t>
            </a:r>
          </a:p>
          <a:p>
            <a:pPr lvl="1" eaLnBrk="1" hangingPunct="1">
              <a:lnSpc>
                <a:spcPct val="90000"/>
              </a:lnSpc>
              <a:buFont typeface="Arial" charset="0"/>
              <a:buChar char="•"/>
            </a:pPr>
            <a:r>
              <a:rPr lang="en-US" sz="2000" dirty="0">
                <a:ea typeface="ＭＳ Ｐゴシック" pitchFamily="34" charset="-128"/>
              </a:rPr>
              <a:t>Suicide rates differ by age, gender, and race</a:t>
            </a:r>
          </a:p>
          <a:p>
            <a:pPr lvl="2">
              <a:lnSpc>
                <a:spcPct val="90000"/>
              </a:lnSpc>
              <a:buFont typeface="Arial" charset="0"/>
              <a:buChar char="•"/>
            </a:pPr>
            <a:r>
              <a:rPr lang="en-US" sz="2000" dirty="0">
                <a:ea typeface="ＭＳ Ｐゴシック" pitchFamily="34" charset="-128"/>
              </a:rPr>
              <a:t>Highest suicide rates in the elderly</a:t>
            </a:r>
          </a:p>
          <a:p>
            <a:pPr lvl="1" eaLnBrk="1" hangingPunct="1">
              <a:lnSpc>
                <a:spcPct val="90000"/>
              </a:lnSpc>
              <a:buFont typeface="Arial" charset="0"/>
              <a:buChar char="•"/>
            </a:pPr>
            <a:r>
              <a:rPr lang="en-US" sz="2000" dirty="0">
                <a:ea typeface="ＭＳ Ｐゴシック" pitchFamily="34" charset="-128"/>
              </a:rPr>
              <a:t>Firearms most common method (50- 60%)</a:t>
            </a:r>
          </a:p>
          <a:p>
            <a:pPr lvl="2" eaLnBrk="1" hangingPunct="1">
              <a:lnSpc>
                <a:spcPct val="90000"/>
              </a:lnSpc>
            </a:pPr>
            <a:r>
              <a:rPr lang="en-US" sz="2000" dirty="0">
                <a:ea typeface="ＭＳ Ｐゴシック" pitchFamily="34" charset="-128"/>
              </a:rPr>
              <a:t>Regional variation</a:t>
            </a:r>
          </a:p>
          <a:p>
            <a:pPr lvl="1" eaLnBrk="1" hangingPunct="1">
              <a:lnSpc>
                <a:spcPct val="90000"/>
              </a:lnSpc>
              <a:buFont typeface="Arial" charset="0"/>
              <a:buChar char="•"/>
            </a:pPr>
            <a:r>
              <a:rPr lang="en-US" sz="2000" dirty="0">
                <a:ea typeface="ＭＳ Ｐゴシック" pitchFamily="34" charset="-128"/>
              </a:rPr>
              <a:t>Hanging second most common for men, drug overdose second most common for women</a:t>
            </a:r>
          </a:p>
          <a:p>
            <a:pPr lvl="1" eaLnBrk="1" hangingPunct="1">
              <a:lnSpc>
                <a:spcPct val="90000"/>
              </a:lnSpc>
              <a:buFont typeface="Arial" charset="0"/>
              <a:buChar char="•"/>
            </a:pPr>
            <a:r>
              <a:rPr lang="en-US" sz="2000" dirty="0">
                <a:ea typeface="ＭＳ Ｐゴシック" pitchFamily="34" charset="-128"/>
              </a:rPr>
              <a:t>For each person that completes suicide, ~8-10 people attempt</a:t>
            </a:r>
          </a:p>
          <a:p>
            <a:pPr lvl="1" eaLnBrk="1" hangingPunct="1">
              <a:lnSpc>
                <a:spcPct val="90000"/>
              </a:lnSpc>
              <a:buFont typeface="Arial" charset="0"/>
              <a:buChar char="•"/>
            </a:pPr>
            <a:r>
              <a:rPr lang="en-US" sz="2000" dirty="0">
                <a:ea typeface="ＭＳ Ｐゴシック" pitchFamily="34" charset="-128"/>
              </a:rPr>
              <a:t>For every completed suicide, ~18-25 attempts are made</a:t>
            </a:r>
          </a:p>
          <a:p>
            <a:pPr lvl="1" eaLnBrk="1" hangingPunct="1">
              <a:lnSpc>
                <a:spcPct val="90000"/>
              </a:lnSpc>
              <a:buFont typeface="Arial" charset="0"/>
              <a:buChar char="•"/>
            </a:pPr>
            <a:endParaRPr lang="en-US" sz="2000" dirty="0">
              <a:ea typeface="ＭＳ Ｐゴシック" pitchFamily="34" charset="-128"/>
            </a:endParaRPr>
          </a:p>
        </p:txBody>
      </p:sp>
      <p:sp>
        <p:nvSpPr>
          <p:cNvPr id="5124" name="Slide Number Placeholder 3"/>
          <p:cNvSpPr>
            <a:spLocks noGrp="1"/>
          </p:cNvSpPr>
          <p:nvPr>
            <p:ph type="sldNum" sz="quarter" idx="12"/>
          </p:nvPr>
        </p:nvSpPr>
        <p:spPr>
          <a:noFill/>
        </p:spPr>
        <p:txBody>
          <a:bodyPr/>
          <a:lstStyle/>
          <a:p>
            <a:fld id="{32602D00-DA8E-477F-BF38-7AC2DB8C36F0}" type="slidenum">
              <a:rPr lang="en-US" smtClean="0"/>
              <a:pPr/>
              <a:t>8</a:t>
            </a:fld>
            <a:endParaRPr lang="en-US"/>
          </a:p>
        </p:txBody>
      </p:sp>
      <p:sp>
        <p:nvSpPr>
          <p:cNvPr id="5" name="TextBox 4"/>
          <p:cNvSpPr txBox="1"/>
          <p:nvPr/>
        </p:nvSpPr>
        <p:spPr>
          <a:xfrm>
            <a:off x="7315201" y="6403530"/>
            <a:ext cx="2920992" cy="507831"/>
          </a:xfrm>
          <a:prstGeom prst="rect">
            <a:avLst/>
          </a:prstGeom>
          <a:noFill/>
        </p:spPr>
        <p:txBody>
          <a:bodyPr wrap="none" rtlCol="0">
            <a:spAutoFit/>
          </a:bodyPr>
          <a:lstStyle/>
          <a:p>
            <a:r>
              <a:rPr lang="en-US" sz="800" dirty="0"/>
              <a:t>Centers for Disease Control and Prevention (CDC). Web-based </a:t>
            </a:r>
          </a:p>
          <a:p>
            <a:r>
              <a:rPr lang="en-US" sz="800" dirty="0"/>
              <a:t>Injury Statistics Query and Reporting System (WISQARS) [Online]. </a:t>
            </a:r>
          </a:p>
          <a:p>
            <a:endParaRPr lang="en-US" sz="1100" dirty="0"/>
          </a:p>
        </p:txBody>
      </p:sp>
    </p:spTree>
    <p:extLst>
      <p:ext uri="{BB962C8B-B14F-4D97-AF65-F5344CB8AC3E}">
        <p14:creationId xmlns:p14="http://schemas.microsoft.com/office/powerpoint/2010/main" val="413114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274638"/>
            <a:ext cx="10972800" cy="1554162"/>
          </a:xfrm>
        </p:spPr>
        <p:txBody>
          <a:bodyPr/>
          <a:lstStyle/>
          <a:p>
            <a:r>
              <a:rPr lang="en-US" sz="3600" b="1" dirty="0">
                <a:ea typeface="ＭＳ Ｐゴシック" pitchFamily="34" charset="-128"/>
              </a:rPr>
              <a:t>Epidemiology</a:t>
            </a:r>
            <a:br>
              <a:rPr lang="en-US" sz="3600" b="1" dirty="0">
                <a:ea typeface="ＭＳ Ｐゴシック" pitchFamily="34" charset="-128"/>
              </a:rPr>
            </a:br>
            <a:r>
              <a:rPr lang="en-US" sz="1000" b="1" dirty="0">
                <a:ea typeface="ＭＳ Ｐゴシック" pitchFamily="34" charset="-128"/>
              </a:rPr>
              <a:t>____________________________________________________________</a:t>
            </a:r>
            <a:br>
              <a:rPr lang="en-US" sz="3600" b="1" dirty="0">
                <a:ea typeface="ＭＳ Ｐゴシック" pitchFamily="34" charset="-128"/>
              </a:rPr>
            </a:br>
            <a:r>
              <a:rPr lang="en-US" sz="2400" dirty="0">
                <a:ea typeface="ＭＳ Ｐゴシック" pitchFamily="34" charset="-128"/>
              </a:rPr>
              <a:t>Relationship between SI, attempts, and completed suicide</a:t>
            </a:r>
            <a:endParaRPr lang="en-US" sz="3600" dirty="0">
              <a:ea typeface="ＭＳ Ｐゴシック" pitchFamily="34" charset="-128"/>
            </a:endParaRPr>
          </a:p>
        </p:txBody>
      </p:sp>
      <p:graphicFrame>
        <p:nvGraphicFramePr>
          <p:cNvPr id="4" name="Content Placeholder 3"/>
          <p:cNvGraphicFramePr>
            <a:graphicFrameLocks noGrp="1"/>
          </p:cNvGraphicFramePr>
          <p:nvPr>
            <p:ph idx="1"/>
          </p:nvPr>
        </p:nvGraphicFramePr>
        <p:xfrm>
          <a:off x="914400" y="1981200"/>
          <a:ext cx="103632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94" name="Slide Number Placeholder 9"/>
          <p:cNvSpPr>
            <a:spLocks noGrp="1"/>
          </p:cNvSpPr>
          <p:nvPr>
            <p:ph type="sldNum" sz="quarter" idx="12"/>
          </p:nvPr>
        </p:nvSpPr>
        <p:spPr>
          <a:noFill/>
        </p:spPr>
        <p:txBody>
          <a:bodyPr/>
          <a:lstStyle/>
          <a:p>
            <a:fld id="{F9D73A31-7746-44A8-8585-AC235913D254}" type="slidenum">
              <a:rPr lang="en-US" smtClean="0"/>
              <a:pPr/>
              <a:t>9</a:t>
            </a:fld>
            <a:endParaRPr lang="en-US"/>
          </a:p>
        </p:txBody>
      </p:sp>
      <p:cxnSp>
        <p:nvCxnSpPr>
          <p:cNvPr id="16388" name="Straight Arrow Connector 5"/>
          <p:cNvCxnSpPr>
            <a:cxnSpLocks noChangeShapeType="1"/>
          </p:cNvCxnSpPr>
          <p:nvPr/>
        </p:nvCxnSpPr>
        <p:spPr bwMode="auto">
          <a:xfrm flipH="1">
            <a:off x="7148945" y="2362200"/>
            <a:ext cx="1893455" cy="1877291"/>
          </a:xfrm>
          <a:prstGeom prst="straightConnector1">
            <a:avLst/>
          </a:prstGeom>
          <a:noFill/>
          <a:ln w="9525">
            <a:solidFill>
              <a:schemeClr val="tx1"/>
            </a:solidFill>
            <a:round/>
            <a:headEnd/>
            <a:tailEnd type="arrow" w="med" len="med"/>
          </a:ln>
        </p:spPr>
      </p:cxnSp>
      <p:cxnSp>
        <p:nvCxnSpPr>
          <p:cNvPr id="16389" name="Straight Arrow Connector 7"/>
          <p:cNvCxnSpPr>
            <a:cxnSpLocks noChangeShapeType="1"/>
          </p:cNvCxnSpPr>
          <p:nvPr/>
        </p:nvCxnSpPr>
        <p:spPr bwMode="auto">
          <a:xfrm flipH="1">
            <a:off x="7315200" y="3505200"/>
            <a:ext cx="2336800" cy="1066800"/>
          </a:xfrm>
          <a:prstGeom prst="straightConnector1">
            <a:avLst/>
          </a:prstGeom>
          <a:noFill/>
          <a:ln w="9525">
            <a:solidFill>
              <a:schemeClr val="tx1"/>
            </a:solidFill>
            <a:round/>
            <a:headEnd/>
            <a:tailEnd type="arrow" w="med" len="med"/>
          </a:ln>
        </p:spPr>
      </p:cxnSp>
      <p:cxnSp>
        <p:nvCxnSpPr>
          <p:cNvPr id="16390" name="Straight Arrow Connector 9"/>
          <p:cNvCxnSpPr>
            <a:cxnSpLocks noChangeShapeType="1"/>
          </p:cNvCxnSpPr>
          <p:nvPr/>
        </p:nvCxnSpPr>
        <p:spPr bwMode="auto">
          <a:xfrm flipH="1" flipV="1">
            <a:off x="7148945" y="4876800"/>
            <a:ext cx="2299855" cy="1588"/>
          </a:xfrm>
          <a:prstGeom prst="straightConnector1">
            <a:avLst/>
          </a:prstGeom>
          <a:noFill/>
          <a:ln w="9525">
            <a:solidFill>
              <a:schemeClr val="tx1"/>
            </a:solidFill>
            <a:round/>
            <a:headEnd/>
            <a:tailEnd type="arrow" w="med" len="med"/>
          </a:ln>
        </p:spPr>
      </p:cxnSp>
      <p:sp>
        <p:nvSpPr>
          <p:cNvPr id="16391" name="TextBox 10"/>
          <p:cNvSpPr txBox="1">
            <a:spLocks noChangeArrowheads="1"/>
          </p:cNvSpPr>
          <p:nvPr/>
        </p:nvSpPr>
        <p:spPr bwMode="auto">
          <a:xfrm>
            <a:off x="9042400" y="2133601"/>
            <a:ext cx="2438400" cy="461665"/>
          </a:xfrm>
          <a:prstGeom prst="rect">
            <a:avLst/>
          </a:prstGeom>
          <a:noFill/>
          <a:ln w="9525">
            <a:noFill/>
            <a:miter lim="800000"/>
            <a:headEnd/>
            <a:tailEnd/>
          </a:ln>
        </p:spPr>
        <p:txBody>
          <a:bodyPr>
            <a:spAutoFit/>
          </a:bodyPr>
          <a:lstStyle/>
          <a:p>
            <a:pPr eaLnBrk="0" hangingPunct="0"/>
            <a:r>
              <a:rPr lang="en-US" sz="1200" dirty="0"/>
              <a:t>3.9% incidence of  suicidal ideation among adults per year</a:t>
            </a:r>
          </a:p>
        </p:txBody>
      </p:sp>
      <p:sp>
        <p:nvSpPr>
          <p:cNvPr id="16392" name="TextBox 11"/>
          <p:cNvSpPr txBox="1">
            <a:spLocks noChangeArrowheads="1"/>
          </p:cNvSpPr>
          <p:nvPr/>
        </p:nvSpPr>
        <p:spPr bwMode="auto">
          <a:xfrm>
            <a:off x="9652000" y="3200401"/>
            <a:ext cx="2540000" cy="461665"/>
          </a:xfrm>
          <a:prstGeom prst="rect">
            <a:avLst/>
          </a:prstGeom>
          <a:noFill/>
          <a:ln w="9525">
            <a:noFill/>
            <a:miter lim="800000"/>
            <a:headEnd/>
            <a:tailEnd/>
          </a:ln>
        </p:spPr>
        <p:txBody>
          <a:bodyPr>
            <a:spAutoFit/>
          </a:bodyPr>
          <a:lstStyle/>
          <a:p>
            <a:pPr eaLnBrk="0" hangingPunct="0"/>
            <a:r>
              <a:rPr lang="en-US" sz="1200" dirty="0"/>
              <a:t>0.6% incidence of suicide attempts among adults per year</a:t>
            </a:r>
          </a:p>
        </p:txBody>
      </p:sp>
      <p:sp>
        <p:nvSpPr>
          <p:cNvPr id="16393" name="TextBox 12"/>
          <p:cNvSpPr txBox="1">
            <a:spLocks noChangeArrowheads="1"/>
          </p:cNvSpPr>
          <p:nvPr/>
        </p:nvSpPr>
        <p:spPr bwMode="auto">
          <a:xfrm>
            <a:off x="9347200" y="4648201"/>
            <a:ext cx="2438400" cy="276999"/>
          </a:xfrm>
          <a:prstGeom prst="rect">
            <a:avLst/>
          </a:prstGeom>
          <a:noFill/>
          <a:ln w="9525">
            <a:noFill/>
            <a:miter lim="800000"/>
            <a:headEnd/>
            <a:tailEnd/>
          </a:ln>
        </p:spPr>
        <p:txBody>
          <a:bodyPr>
            <a:spAutoFit/>
          </a:bodyPr>
          <a:lstStyle/>
          <a:p>
            <a:pPr eaLnBrk="0" hangingPunct="0"/>
            <a:r>
              <a:rPr lang="en-US" sz="1200" dirty="0"/>
              <a:t>0.01% will die by suicide per year</a:t>
            </a:r>
          </a:p>
        </p:txBody>
      </p:sp>
    </p:spTree>
    <p:extLst>
      <p:ext uri="{BB962C8B-B14F-4D97-AF65-F5344CB8AC3E}">
        <p14:creationId xmlns:p14="http://schemas.microsoft.com/office/powerpoint/2010/main" val="688631029"/>
      </p:ext>
    </p:extLst>
  </p:cSld>
  <p:clrMapOvr>
    <a:masterClrMapping/>
  </p:clrMapOvr>
</p:sld>
</file>

<file path=ppt/theme/theme1.xml><?xml version="1.0" encoding="utf-8"?>
<a:theme xmlns:a="http://schemas.openxmlformats.org/drawingml/2006/main" name="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0" ma:contentTypeDescription="Create a new document." ma:contentTypeScope="" ma:versionID="3c0ad1c1f9012030e844f7ca56ceb058">
  <xsd:schema xmlns:xsd="http://www.w3.org/2001/XMLSchema" xmlns:xs="http://www.w3.org/2001/XMLSchema" xmlns:p="http://schemas.microsoft.com/office/2006/metadata/properties" xmlns:ns2="7f3cf475-0395-4332-a22f-87d7b85be7f2" xmlns:ns3="d5af13c4-72b1-41c9-8507-7e9ed24d93ac" targetNamespace="http://schemas.microsoft.com/office/2006/metadata/properties" ma:root="true" ma:fieldsID="f0f0d6400a7b3e3f33f8772d7a208be3" ns2:_="" ns3:_="">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60AA4B-0C74-43BA-862E-50B2110804B8}">
  <ds:schemaRefs>
    <ds:schemaRef ds:uri="7f3cf475-0395-4332-a22f-87d7b85be7f2"/>
    <ds:schemaRef ds:uri="http://purl.org/dc/elements/1.1/"/>
    <ds:schemaRef ds:uri="http://purl.org/dc/dcmitype/"/>
    <ds:schemaRef ds:uri="http://schemas.microsoft.com/office/infopath/2007/PartnerControls"/>
    <ds:schemaRef ds:uri="d5af13c4-72b1-41c9-8507-7e9ed24d93ac"/>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CF9EE7F-82E1-4A4A-ACA8-B0A781BE4987}">
  <ds:schemaRefs>
    <ds:schemaRef ds:uri="http://schemas.microsoft.com/sharepoint/v3/contenttype/forms"/>
  </ds:schemaRefs>
</ds:datastoreItem>
</file>

<file path=customXml/itemProps3.xml><?xml version="1.0" encoding="utf-8"?>
<ds:datastoreItem xmlns:ds="http://schemas.openxmlformats.org/officeDocument/2006/customXml" ds:itemID="{B8B2A905-58EE-4950-9C62-3AC6953C3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cf475-0395-4332-a22f-87d7b85be7f2"/>
    <ds:schemaRef ds:uri="d5af13c4-72b1-41c9-8507-7e9ed24d9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ACLP template</Template>
  <TotalTime>513</TotalTime>
  <Words>6951</Words>
  <Application>Microsoft Office PowerPoint</Application>
  <PresentationFormat>Widescreen</PresentationFormat>
  <Paragraphs>780</Paragraphs>
  <Slides>52</Slides>
  <Notes>47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ＭＳ Ｐゴシック</vt:lpstr>
      <vt:lpstr>Arial</vt:lpstr>
      <vt:lpstr>Calibri</vt:lpstr>
      <vt:lpstr>Lucida Grande</vt:lpstr>
      <vt:lpstr>Times</vt:lpstr>
      <vt:lpstr>Times New Roman</vt:lpstr>
      <vt:lpstr>Wingdings</vt:lpstr>
      <vt:lpstr>ACLP template</vt:lpstr>
      <vt:lpstr>Suicide Risk Assessment and Management in the Medical Hospital</vt:lpstr>
      <vt:lpstr>Suicide</vt:lpstr>
      <vt:lpstr>Suicide</vt:lpstr>
      <vt:lpstr>Suicide-Related Behaviors</vt:lpstr>
      <vt:lpstr>“The person intended at some (non-zero) level to kill self….”</vt:lpstr>
      <vt:lpstr>“The person wished to use the appearance of intending to kill self in order to obtain some other end…”</vt:lpstr>
      <vt:lpstr>Suicide Intent</vt:lpstr>
      <vt:lpstr>Epidemiology</vt:lpstr>
      <vt:lpstr>Epidemiology ____________________________________________________________ Relationship between SI, attempts, and completed suicide</vt:lpstr>
      <vt:lpstr>Case 1</vt:lpstr>
      <vt:lpstr>Case 1</vt:lpstr>
      <vt:lpstr>Case 1 Questions:</vt:lpstr>
      <vt:lpstr>Suicide Risk Assessment</vt:lpstr>
      <vt:lpstr>Suicide</vt:lpstr>
      <vt:lpstr>Suicide</vt:lpstr>
      <vt:lpstr>Risk Factors for Suicide</vt:lpstr>
      <vt:lpstr>Non-Modifiable Risk Factors</vt:lpstr>
      <vt:lpstr>Modifiable Risk Factors</vt:lpstr>
      <vt:lpstr>Psychiatric Risk Factors</vt:lpstr>
      <vt:lpstr>Observable High Risk</vt:lpstr>
      <vt:lpstr>Observable Low Risk</vt:lpstr>
      <vt:lpstr>Substance Use </vt:lpstr>
      <vt:lpstr>Alcohol Use Preceding Suicide</vt:lpstr>
      <vt:lpstr>Medical Factors</vt:lpstr>
      <vt:lpstr>Medical Factors</vt:lpstr>
      <vt:lpstr>Social Risk Factors</vt:lpstr>
      <vt:lpstr>Socioeconomic Factors</vt:lpstr>
      <vt:lpstr>Familial Factors</vt:lpstr>
      <vt:lpstr>Past and Present Suicidality</vt:lpstr>
      <vt:lpstr>Suicide Attempts</vt:lpstr>
      <vt:lpstr>Treatment Settings</vt:lpstr>
      <vt:lpstr>Protective Factors</vt:lpstr>
      <vt:lpstr>Case 2</vt:lpstr>
      <vt:lpstr>Case 2</vt:lpstr>
      <vt:lpstr>Case 2 Questions:</vt:lpstr>
      <vt:lpstr>What Distinguishes Those Who Die by Suicide From  Those Who Do Not</vt:lpstr>
      <vt:lpstr>Evaluation of Suicide Risk</vt:lpstr>
      <vt:lpstr>Management of Suicide Risk</vt:lpstr>
      <vt:lpstr>Management of Suicide Risk</vt:lpstr>
      <vt:lpstr>Management of Suicide Risk</vt:lpstr>
      <vt:lpstr>In-Hospital Prevention</vt:lpstr>
      <vt:lpstr>Psychopharmacology and Suicide</vt:lpstr>
      <vt:lpstr> Documentation of Suicide Risk Assessment</vt:lpstr>
      <vt:lpstr> Documentation of Suicide Risk Assessment</vt:lpstr>
      <vt:lpstr>Documentation Example - Malingering</vt:lpstr>
      <vt:lpstr>Challenges</vt:lpstr>
      <vt:lpstr>Intoxicated Patients</vt:lpstr>
      <vt:lpstr>Threatening or Uncooperative Patients</vt:lpstr>
      <vt:lpstr>Countertransference Issues</vt:lpstr>
      <vt:lpstr>Conclusions</vt:lpstr>
      <vt:lpstr>Conclusions</vt:lpstr>
      <vt:lpstr>References</vt:lpstr>
    </vt:vector>
  </TitlesOfParts>
  <Company>Mount Sinai School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Ernst, Carrie</dc:creator>
  <cp:lastModifiedBy>Desan, Paul</cp:lastModifiedBy>
  <cp:revision>49</cp:revision>
  <dcterms:created xsi:type="dcterms:W3CDTF">2017-12-19T17:46:22Z</dcterms:created>
  <dcterms:modified xsi:type="dcterms:W3CDTF">2019-03-15T20:22:50Z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