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256" r:id="rId5"/>
    <p:sldId id="258" r:id="rId6"/>
    <p:sldId id="301" r:id="rId7"/>
    <p:sldId id="264" r:id="rId8"/>
    <p:sldId id="293" r:id="rId9"/>
    <p:sldId id="289" r:id="rId10"/>
    <p:sldId id="266" r:id="rId11"/>
    <p:sldId id="302" r:id="rId12"/>
    <p:sldId id="313" r:id="rId13"/>
    <p:sldId id="269" r:id="rId14"/>
    <p:sldId id="270" r:id="rId15"/>
    <p:sldId id="271" r:id="rId16"/>
    <p:sldId id="272" r:id="rId17"/>
    <p:sldId id="322" r:id="rId18"/>
    <p:sldId id="304" r:id="rId19"/>
    <p:sldId id="321" r:id="rId20"/>
    <p:sldId id="314" r:id="rId21"/>
    <p:sldId id="297" r:id="rId22"/>
    <p:sldId id="298" r:id="rId23"/>
    <p:sldId id="306" r:id="rId24"/>
    <p:sldId id="299" r:id="rId25"/>
    <p:sldId id="309" r:id="rId26"/>
    <p:sldId id="310" r:id="rId27"/>
    <p:sldId id="311" r:id="rId28"/>
    <p:sldId id="307" r:id="rId29"/>
    <p:sldId id="315" r:id="rId30"/>
    <p:sldId id="318" r:id="rId31"/>
    <p:sldId id="316" r:id="rId32"/>
    <p:sldId id="317" r:id="rId33"/>
    <p:sldId id="320" r:id="rId34"/>
    <p:sldId id="319" r:id="rId35"/>
    <p:sldId id="323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8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7D38"/>
    <a:srgbClr val="0000FF"/>
    <a:srgbClr val="E4F3E8"/>
    <a:srgbClr val="105A25"/>
    <a:srgbClr val="FFFFFF"/>
    <a:srgbClr val="C5FFDE"/>
    <a:srgbClr val="81D297"/>
    <a:srgbClr val="66A677"/>
    <a:srgbClr val="3891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6715" autoAdjust="0"/>
  </p:normalViewPr>
  <p:slideViewPr>
    <p:cSldViewPr snapToGrid="0" snapToObjects="1" showGuides="1">
      <p:cViewPr varScale="1">
        <p:scale>
          <a:sx n="61" d="100"/>
          <a:sy n="61" d="100"/>
        </p:scale>
        <p:origin x="978" y="66"/>
      </p:cViewPr>
      <p:guideLst>
        <p:guide orient="horz" pos="4228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Medical</a:t>
            </a:r>
            <a:r>
              <a:rPr lang="en-US" baseline="0" dirty="0" smtClean="0"/>
              <a:t> Inpatients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3">
                  <a:tint val="77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Psychiatric comorbidity</c:v>
                </c:pt>
                <c:pt idx="1">
                  <c:v>Psychiatric health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</c:v>
                </c:pt>
                <c:pt idx="1">
                  <c:v>0.6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accent3"/>
      </a:solidFill>
      <a:round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EBD9D8-0487-4498-AFAD-9AE6B0274218}" type="doc">
      <dgm:prSet loTypeId="urn:microsoft.com/office/officeart/2008/layout/VerticalCurvedList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52FDC8D-6D82-402B-94B7-CA032A13492C}">
      <dgm:prSet phldrT="[Text]" custT="1"/>
      <dgm:spPr/>
      <dgm:t>
        <a:bodyPr/>
        <a:lstStyle/>
        <a:p>
          <a:pPr>
            <a:tabLst>
              <a:tab pos="3894138" algn="l"/>
            </a:tabLst>
          </a:pPr>
          <a:r>
            <a:rPr lang="en-US" sz="2800" b="1" dirty="0" smtClean="0"/>
            <a:t>Unmet needs</a:t>
          </a:r>
          <a:r>
            <a:rPr lang="en-US" sz="2800" b="0" dirty="0" smtClean="0"/>
            <a:t>	</a:t>
          </a:r>
          <a:r>
            <a:rPr lang="en-US" sz="2400" b="0" i="0" dirty="0" smtClean="0">
              <a:latin typeface="+mj-lt"/>
            </a:rPr>
            <a:t>rethinking C-L psychiatry</a:t>
          </a:r>
          <a:endParaRPr lang="en-US" sz="2400" b="1" i="0" dirty="0">
            <a:latin typeface="+mj-lt"/>
          </a:endParaRPr>
        </a:p>
      </dgm:t>
    </dgm:pt>
    <dgm:pt modelId="{0A3EA6F5-9294-40B9-943E-BDD146B231AB}" type="parTrans" cxnId="{0B5F1EB0-51F2-4076-808E-BB0D7840B0DA}">
      <dgm:prSet/>
      <dgm:spPr/>
      <dgm:t>
        <a:bodyPr/>
        <a:lstStyle/>
        <a:p>
          <a:endParaRPr lang="en-US"/>
        </a:p>
      </dgm:t>
    </dgm:pt>
    <dgm:pt modelId="{0C53D3AC-2F3C-442D-9E56-1767E9A362C2}" type="sibTrans" cxnId="{0B5F1EB0-51F2-4076-808E-BB0D7840B0DA}">
      <dgm:prSet/>
      <dgm:spPr/>
      <dgm:t>
        <a:bodyPr/>
        <a:lstStyle/>
        <a:p>
          <a:endParaRPr lang="en-US"/>
        </a:p>
      </dgm:t>
    </dgm:pt>
    <dgm:pt modelId="{F9B41439-FF81-4FB6-9B6D-0ED1723E0C23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pPr>
            <a:tabLst>
              <a:tab pos="3594100" algn="l"/>
            </a:tabLst>
          </a:pPr>
          <a:r>
            <a:rPr lang="en-US" sz="2900" b="1" dirty="0" smtClean="0"/>
            <a:t>Proactive C-L	</a:t>
          </a:r>
          <a:r>
            <a:rPr lang="en-US" sz="2400" b="0" i="0" dirty="0" smtClean="0">
              <a:latin typeface="+mj-lt"/>
            </a:rPr>
            <a:t>a modern approach</a:t>
          </a:r>
          <a:endParaRPr lang="en-US" sz="2400" b="0" i="0" dirty="0">
            <a:latin typeface="+mj-lt"/>
          </a:endParaRPr>
        </a:p>
      </dgm:t>
    </dgm:pt>
    <dgm:pt modelId="{8734EB9F-7752-48F0-BDF6-8526734568E9}" type="parTrans" cxnId="{ADCD4C38-3DE6-4725-AAB5-2AC6EAF66560}">
      <dgm:prSet/>
      <dgm:spPr/>
      <dgm:t>
        <a:bodyPr/>
        <a:lstStyle/>
        <a:p>
          <a:endParaRPr lang="en-US"/>
        </a:p>
      </dgm:t>
    </dgm:pt>
    <dgm:pt modelId="{9914AD04-114B-4C51-96E5-AFD6E05768FE}" type="sibTrans" cxnId="{ADCD4C38-3DE6-4725-AAB5-2AC6EAF66560}">
      <dgm:prSet/>
      <dgm:spPr/>
      <dgm:t>
        <a:bodyPr/>
        <a:lstStyle/>
        <a:p>
          <a:endParaRPr lang="en-US"/>
        </a:p>
      </dgm:t>
    </dgm:pt>
    <dgm:pt modelId="{9DB89BD2-3928-40B8-85E3-264923839420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pPr>
            <a:tabLst>
              <a:tab pos="3594100" algn="l"/>
            </a:tabLst>
          </a:pPr>
          <a:r>
            <a:rPr lang="en-US" sz="2900" b="1" dirty="0" smtClean="0"/>
            <a:t>Daily operations	</a:t>
          </a:r>
          <a:r>
            <a:rPr lang="en-US" sz="2400" b="0" i="0" dirty="0" smtClean="0">
              <a:latin typeface="+mj-lt"/>
            </a:rPr>
            <a:t>the principles of proactive C-L in action</a:t>
          </a:r>
          <a:endParaRPr lang="en-US" sz="2400" b="0" i="0" dirty="0">
            <a:latin typeface="+mj-lt"/>
          </a:endParaRPr>
        </a:p>
      </dgm:t>
    </dgm:pt>
    <dgm:pt modelId="{88C5FC8B-DE3B-490B-8497-C0990A7B902F}" type="parTrans" cxnId="{8952A0E0-F50C-4A84-913C-85EC0F872102}">
      <dgm:prSet/>
      <dgm:spPr/>
      <dgm:t>
        <a:bodyPr/>
        <a:lstStyle/>
        <a:p>
          <a:endParaRPr lang="en-US"/>
        </a:p>
      </dgm:t>
    </dgm:pt>
    <dgm:pt modelId="{9B2B8EBE-7E52-4FED-85FF-84A670666AB9}" type="sibTrans" cxnId="{8952A0E0-F50C-4A84-913C-85EC0F872102}">
      <dgm:prSet/>
      <dgm:spPr/>
      <dgm:t>
        <a:bodyPr/>
        <a:lstStyle/>
        <a:p>
          <a:endParaRPr lang="en-US"/>
        </a:p>
      </dgm:t>
    </dgm:pt>
    <dgm:pt modelId="{D2E948F7-91B6-4080-A0E1-32563759FC87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pPr>
            <a:tabLst>
              <a:tab pos="3941763" algn="l"/>
            </a:tabLst>
          </a:pPr>
          <a:r>
            <a:rPr lang="en-US" sz="2900" b="1" dirty="0" smtClean="0"/>
            <a:t>Future horizons</a:t>
          </a:r>
          <a:r>
            <a:rPr lang="en-US" sz="2900" b="0" dirty="0" smtClean="0"/>
            <a:t>	</a:t>
          </a:r>
          <a:r>
            <a:rPr lang="en-US" sz="2400" b="0" i="0" dirty="0" smtClean="0">
              <a:latin typeface="+mj-lt"/>
            </a:rPr>
            <a:t>C-L psychiatry for value-based care</a:t>
          </a:r>
          <a:endParaRPr lang="en-US" sz="2900" b="0" dirty="0">
            <a:latin typeface="Calibri (Headings)"/>
          </a:endParaRPr>
        </a:p>
      </dgm:t>
    </dgm:pt>
    <dgm:pt modelId="{7E0CD8BA-806E-4FBC-9B4C-71DA44D16470}" type="parTrans" cxnId="{C4EA2783-BDB2-4EB5-BC13-818D8E632EFB}">
      <dgm:prSet/>
      <dgm:spPr/>
      <dgm:t>
        <a:bodyPr/>
        <a:lstStyle/>
        <a:p>
          <a:endParaRPr lang="en-US"/>
        </a:p>
      </dgm:t>
    </dgm:pt>
    <dgm:pt modelId="{FD76DA9A-A716-4958-B672-0DAC2F7048C1}" type="sibTrans" cxnId="{C4EA2783-BDB2-4EB5-BC13-818D8E632EFB}">
      <dgm:prSet/>
      <dgm:spPr/>
      <dgm:t>
        <a:bodyPr/>
        <a:lstStyle/>
        <a:p>
          <a:endParaRPr lang="en-US"/>
        </a:p>
      </dgm:t>
    </dgm:pt>
    <dgm:pt modelId="{742AAC81-54C6-4FB4-8830-9EB6C68BE9BB}" type="pres">
      <dgm:prSet presAssocID="{4EEBD9D8-0487-4498-AFAD-9AE6B027421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7B88A4F8-6B94-4A40-90A5-D66F19E35B29}" type="pres">
      <dgm:prSet presAssocID="{4EEBD9D8-0487-4498-AFAD-9AE6B0274218}" presName="Name1" presStyleCnt="0"/>
      <dgm:spPr/>
      <dgm:t>
        <a:bodyPr/>
        <a:lstStyle/>
        <a:p>
          <a:endParaRPr lang="en-US"/>
        </a:p>
      </dgm:t>
    </dgm:pt>
    <dgm:pt modelId="{EC13538F-A941-41FB-B39D-EFCCF839A0D7}" type="pres">
      <dgm:prSet presAssocID="{4EEBD9D8-0487-4498-AFAD-9AE6B0274218}" presName="cycle" presStyleCnt="0"/>
      <dgm:spPr/>
      <dgm:t>
        <a:bodyPr/>
        <a:lstStyle/>
        <a:p>
          <a:endParaRPr lang="en-US"/>
        </a:p>
      </dgm:t>
    </dgm:pt>
    <dgm:pt modelId="{B74CA773-162F-4EF5-862B-52746D72DAAD}" type="pres">
      <dgm:prSet presAssocID="{4EEBD9D8-0487-4498-AFAD-9AE6B0274218}" presName="srcNode" presStyleLbl="node1" presStyleIdx="0" presStyleCnt="4"/>
      <dgm:spPr/>
      <dgm:t>
        <a:bodyPr/>
        <a:lstStyle/>
        <a:p>
          <a:endParaRPr lang="en-US"/>
        </a:p>
      </dgm:t>
    </dgm:pt>
    <dgm:pt modelId="{46E2A72B-4994-4C86-8EA8-0A049FAEBA1A}" type="pres">
      <dgm:prSet presAssocID="{4EEBD9D8-0487-4498-AFAD-9AE6B0274218}" presName="conn" presStyleLbl="parChTrans1D2" presStyleIdx="0" presStyleCnt="1"/>
      <dgm:spPr/>
      <dgm:t>
        <a:bodyPr/>
        <a:lstStyle/>
        <a:p>
          <a:endParaRPr lang="en-US"/>
        </a:p>
      </dgm:t>
    </dgm:pt>
    <dgm:pt modelId="{343D71F9-B9E4-41AA-9655-AF00A7526FC8}" type="pres">
      <dgm:prSet presAssocID="{4EEBD9D8-0487-4498-AFAD-9AE6B0274218}" presName="extraNode" presStyleLbl="node1" presStyleIdx="0" presStyleCnt="4"/>
      <dgm:spPr/>
      <dgm:t>
        <a:bodyPr/>
        <a:lstStyle/>
        <a:p>
          <a:endParaRPr lang="en-US"/>
        </a:p>
      </dgm:t>
    </dgm:pt>
    <dgm:pt modelId="{8EB90345-0D47-44BC-B5EF-1E529D5C7EA8}" type="pres">
      <dgm:prSet presAssocID="{4EEBD9D8-0487-4498-AFAD-9AE6B0274218}" presName="dstNode" presStyleLbl="node1" presStyleIdx="0" presStyleCnt="4"/>
      <dgm:spPr/>
      <dgm:t>
        <a:bodyPr/>
        <a:lstStyle/>
        <a:p>
          <a:endParaRPr lang="en-US"/>
        </a:p>
      </dgm:t>
    </dgm:pt>
    <dgm:pt modelId="{275B57AE-E85D-4EB6-BD08-C1266A027398}" type="pres">
      <dgm:prSet presAssocID="{052FDC8D-6D82-402B-94B7-CA032A13492C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7802B-35B2-4848-86DE-5468D85EA1C6}" type="pres">
      <dgm:prSet presAssocID="{052FDC8D-6D82-402B-94B7-CA032A13492C}" presName="accent_1" presStyleCnt="0"/>
      <dgm:spPr/>
      <dgm:t>
        <a:bodyPr/>
        <a:lstStyle/>
        <a:p>
          <a:endParaRPr lang="en-US"/>
        </a:p>
      </dgm:t>
    </dgm:pt>
    <dgm:pt modelId="{968F286D-76E8-4D15-92BF-DA81A85CEB03}" type="pres">
      <dgm:prSet presAssocID="{052FDC8D-6D82-402B-94B7-CA032A13492C}" presName="accentRepeatNode" presStyleLbl="solidFgAcc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523C216B-C3B8-42BA-99BD-5C9005E93919}" type="pres">
      <dgm:prSet presAssocID="{F9B41439-FF81-4FB6-9B6D-0ED1723E0C23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59A827-543F-4140-9A56-47A2CDC33016}" type="pres">
      <dgm:prSet presAssocID="{F9B41439-FF81-4FB6-9B6D-0ED1723E0C23}" presName="accent_2" presStyleCnt="0"/>
      <dgm:spPr/>
      <dgm:t>
        <a:bodyPr/>
        <a:lstStyle/>
        <a:p>
          <a:endParaRPr lang="en-US"/>
        </a:p>
      </dgm:t>
    </dgm:pt>
    <dgm:pt modelId="{D07D46C4-D941-4A4F-AC5B-E88BDE0FBB6F}" type="pres">
      <dgm:prSet presAssocID="{F9B41439-FF81-4FB6-9B6D-0ED1723E0C23}" presName="accentRepeatNode" presStyleLbl="solidFgAcc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0CFB5856-AB5F-40E1-834B-6640935B15B5}" type="pres">
      <dgm:prSet presAssocID="{9DB89BD2-3928-40B8-85E3-26492383942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6838FE-903F-41A4-9066-3CD959D3CE7C}" type="pres">
      <dgm:prSet presAssocID="{9DB89BD2-3928-40B8-85E3-264923839420}" presName="accent_3" presStyleCnt="0"/>
      <dgm:spPr/>
      <dgm:t>
        <a:bodyPr/>
        <a:lstStyle/>
        <a:p>
          <a:endParaRPr lang="en-US"/>
        </a:p>
      </dgm:t>
    </dgm:pt>
    <dgm:pt modelId="{BEA9D9D0-4E65-4BEF-8C1C-939AFDCE6A61}" type="pres">
      <dgm:prSet presAssocID="{9DB89BD2-3928-40B8-85E3-264923839420}" presName="accentRepeatNode" presStyleLbl="solidFgAcc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4A54AFF3-17A2-4A01-A5A9-1EF5EDB24AC0}" type="pres">
      <dgm:prSet presAssocID="{D2E948F7-91B6-4080-A0E1-32563759FC87}" presName="text_4" presStyleLbl="node1" presStyleIdx="3" presStyleCnt="4" custLinFactNeighborX="-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A237FE-670E-4253-960C-95C4FD17D46B}" type="pres">
      <dgm:prSet presAssocID="{D2E948F7-91B6-4080-A0E1-32563759FC87}" presName="accent_4" presStyleCnt="0"/>
      <dgm:spPr/>
    </dgm:pt>
    <dgm:pt modelId="{51DAEFF0-F581-4A74-890D-D33D6689D8D8}" type="pres">
      <dgm:prSet presAssocID="{D2E948F7-91B6-4080-A0E1-32563759FC87}" presName="accentRepeatNode" presStyleLbl="solidFgAcc1" presStyleIdx="3" presStyleCnt="4" custLinFactNeighborX="-13210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DA3C76F0-9112-4390-8366-945F46B48521}" type="presOf" srcId="{0C53D3AC-2F3C-442D-9E56-1767E9A362C2}" destId="{46E2A72B-4994-4C86-8EA8-0A049FAEBA1A}" srcOrd="0" destOrd="0" presId="urn:microsoft.com/office/officeart/2008/layout/VerticalCurvedList"/>
    <dgm:cxn modelId="{9B777897-C8F4-4935-A0B1-08A146532056}" type="presOf" srcId="{F9B41439-FF81-4FB6-9B6D-0ED1723E0C23}" destId="{523C216B-C3B8-42BA-99BD-5C9005E93919}" srcOrd="0" destOrd="0" presId="urn:microsoft.com/office/officeart/2008/layout/VerticalCurvedList"/>
    <dgm:cxn modelId="{943586D9-998A-4666-B8C3-DCE9DFBDF2B8}" type="presOf" srcId="{9DB89BD2-3928-40B8-85E3-264923839420}" destId="{0CFB5856-AB5F-40E1-834B-6640935B15B5}" srcOrd="0" destOrd="0" presId="urn:microsoft.com/office/officeart/2008/layout/VerticalCurvedList"/>
    <dgm:cxn modelId="{A912B23F-60F5-43DE-B97B-4A86D0173DAD}" type="presOf" srcId="{D2E948F7-91B6-4080-A0E1-32563759FC87}" destId="{4A54AFF3-17A2-4A01-A5A9-1EF5EDB24AC0}" srcOrd="0" destOrd="0" presId="urn:microsoft.com/office/officeart/2008/layout/VerticalCurvedList"/>
    <dgm:cxn modelId="{0B5F1EB0-51F2-4076-808E-BB0D7840B0DA}" srcId="{4EEBD9D8-0487-4498-AFAD-9AE6B0274218}" destId="{052FDC8D-6D82-402B-94B7-CA032A13492C}" srcOrd="0" destOrd="0" parTransId="{0A3EA6F5-9294-40B9-943E-BDD146B231AB}" sibTransId="{0C53D3AC-2F3C-442D-9E56-1767E9A362C2}"/>
    <dgm:cxn modelId="{C4EA2783-BDB2-4EB5-BC13-818D8E632EFB}" srcId="{4EEBD9D8-0487-4498-AFAD-9AE6B0274218}" destId="{D2E948F7-91B6-4080-A0E1-32563759FC87}" srcOrd="3" destOrd="0" parTransId="{7E0CD8BA-806E-4FBC-9B4C-71DA44D16470}" sibTransId="{FD76DA9A-A716-4958-B672-0DAC2F7048C1}"/>
    <dgm:cxn modelId="{ADCD4C38-3DE6-4725-AAB5-2AC6EAF66560}" srcId="{4EEBD9D8-0487-4498-AFAD-9AE6B0274218}" destId="{F9B41439-FF81-4FB6-9B6D-0ED1723E0C23}" srcOrd="1" destOrd="0" parTransId="{8734EB9F-7752-48F0-BDF6-8526734568E9}" sibTransId="{9914AD04-114B-4C51-96E5-AFD6E05768FE}"/>
    <dgm:cxn modelId="{05ED50EB-017E-4963-84B4-569681F681C3}" type="presOf" srcId="{052FDC8D-6D82-402B-94B7-CA032A13492C}" destId="{275B57AE-E85D-4EB6-BD08-C1266A027398}" srcOrd="0" destOrd="0" presId="urn:microsoft.com/office/officeart/2008/layout/VerticalCurvedList"/>
    <dgm:cxn modelId="{E2812B29-6F4F-4388-A502-B7C0E08E9C39}" type="presOf" srcId="{4EEBD9D8-0487-4498-AFAD-9AE6B0274218}" destId="{742AAC81-54C6-4FB4-8830-9EB6C68BE9BB}" srcOrd="0" destOrd="0" presId="urn:microsoft.com/office/officeart/2008/layout/VerticalCurvedList"/>
    <dgm:cxn modelId="{8952A0E0-F50C-4A84-913C-85EC0F872102}" srcId="{4EEBD9D8-0487-4498-AFAD-9AE6B0274218}" destId="{9DB89BD2-3928-40B8-85E3-264923839420}" srcOrd="2" destOrd="0" parTransId="{88C5FC8B-DE3B-490B-8497-C0990A7B902F}" sibTransId="{9B2B8EBE-7E52-4FED-85FF-84A670666AB9}"/>
    <dgm:cxn modelId="{E95C8008-4E62-4484-8BF4-AD38FCF49466}" type="presParOf" srcId="{742AAC81-54C6-4FB4-8830-9EB6C68BE9BB}" destId="{7B88A4F8-6B94-4A40-90A5-D66F19E35B29}" srcOrd="0" destOrd="0" presId="urn:microsoft.com/office/officeart/2008/layout/VerticalCurvedList"/>
    <dgm:cxn modelId="{34D31CC4-CD75-44E5-8ACA-1DFE695BECBB}" type="presParOf" srcId="{7B88A4F8-6B94-4A40-90A5-D66F19E35B29}" destId="{EC13538F-A941-41FB-B39D-EFCCF839A0D7}" srcOrd="0" destOrd="0" presId="urn:microsoft.com/office/officeart/2008/layout/VerticalCurvedList"/>
    <dgm:cxn modelId="{0E4ADBBB-54BB-41B2-852E-F139EA0C83DD}" type="presParOf" srcId="{EC13538F-A941-41FB-B39D-EFCCF839A0D7}" destId="{B74CA773-162F-4EF5-862B-52746D72DAAD}" srcOrd="0" destOrd="0" presId="urn:microsoft.com/office/officeart/2008/layout/VerticalCurvedList"/>
    <dgm:cxn modelId="{29FFB2AF-E649-4291-8A86-C0B714FE8254}" type="presParOf" srcId="{EC13538F-A941-41FB-B39D-EFCCF839A0D7}" destId="{46E2A72B-4994-4C86-8EA8-0A049FAEBA1A}" srcOrd="1" destOrd="0" presId="urn:microsoft.com/office/officeart/2008/layout/VerticalCurvedList"/>
    <dgm:cxn modelId="{5F3B1067-AC69-4333-8B9B-45C30EE357F3}" type="presParOf" srcId="{EC13538F-A941-41FB-B39D-EFCCF839A0D7}" destId="{343D71F9-B9E4-41AA-9655-AF00A7526FC8}" srcOrd="2" destOrd="0" presId="urn:microsoft.com/office/officeart/2008/layout/VerticalCurvedList"/>
    <dgm:cxn modelId="{069CBA99-2DA7-45D1-B845-D00FA1BAE23A}" type="presParOf" srcId="{EC13538F-A941-41FB-B39D-EFCCF839A0D7}" destId="{8EB90345-0D47-44BC-B5EF-1E529D5C7EA8}" srcOrd="3" destOrd="0" presId="urn:microsoft.com/office/officeart/2008/layout/VerticalCurvedList"/>
    <dgm:cxn modelId="{BE98DE62-1A4B-400F-8C64-731EFD6DDD17}" type="presParOf" srcId="{7B88A4F8-6B94-4A40-90A5-D66F19E35B29}" destId="{275B57AE-E85D-4EB6-BD08-C1266A027398}" srcOrd="1" destOrd="0" presId="urn:microsoft.com/office/officeart/2008/layout/VerticalCurvedList"/>
    <dgm:cxn modelId="{34E529E8-2C64-42F9-A7FC-81249CBAAE48}" type="presParOf" srcId="{7B88A4F8-6B94-4A40-90A5-D66F19E35B29}" destId="{F907802B-35B2-4848-86DE-5468D85EA1C6}" srcOrd="2" destOrd="0" presId="urn:microsoft.com/office/officeart/2008/layout/VerticalCurvedList"/>
    <dgm:cxn modelId="{61D62CC3-86AF-49AF-8C30-2026E8AAAD30}" type="presParOf" srcId="{F907802B-35B2-4848-86DE-5468D85EA1C6}" destId="{968F286D-76E8-4D15-92BF-DA81A85CEB03}" srcOrd="0" destOrd="0" presId="urn:microsoft.com/office/officeart/2008/layout/VerticalCurvedList"/>
    <dgm:cxn modelId="{A7FC4518-49CC-4FCB-BA5C-C38ACE1A52FD}" type="presParOf" srcId="{7B88A4F8-6B94-4A40-90A5-D66F19E35B29}" destId="{523C216B-C3B8-42BA-99BD-5C9005E93919}" srcOrd="3" destOrd="0" presId="urn:microsoft.com/office/officeart/2008/layout/VerticalCurvedList"/>
    <dgm:cxn modelId="{5B244A52-7BF9-44F1-8BD8-399F999A72F7}" type="presParOf" srcId="{7B88A4F8-6B94-4A40-90A5-D66F19E35B29}" destId="{CE59A827-543F-4140-9A56-47A2CDC33016}" srcOrd="4" destOrd="0" presId="urn:microsoft.com/office/officeart/2008/layout/VerticalCurvedList"/>
    <dgm:cxn modelId="{0837C0F6-A983-4CC9-8E70-BAA1F661182C}" type="presParOf" srcId="{CE59A827-543F-4140-9A56-47A2CDC33016}" destId="{D07D46C4-D941-4A4F-AC5B-E88BDE0FBB6F}" srcOrd="0" destOrd="0" presId="urn:microsoft.com/office/officeart/2008/layout/VerticalCurvedList"/>
    <dgm:cxn modelId="{DFC32778-CCBB-45B7-A8CB-3AF3FFE477A0}" type="presParOf" srcId="{7B88A4F8-6B94-4A40-90A5-D66F19E35B29}" destId="{0CFB5856-AB5F-40E1-834B-6640935B15B5}" srcOrd="5" destOrd="0" presId="urn:microsoft.com/office/officeart/2008/layout/VerticalCurvedList"/>
    <dgm:cxn modelId="{CFC16650-E683-4F9F-84B4-2BD4AFCCFDCD}" type="presParOf" srcId="{7B88A4F8-6B94-4A40-90A5-D66F19E35B29}" destId="{366838FE-903F-41A4-9066-3CD959D3CE7C}" srcOrd="6" destOrd="0" presId="urn:microsoft.com/office/officeart/2008/layout/VerticalCurvedList"/>
    <dgm:cxn modelId="{14836C66-B4A7-4E83-8FA9-AFE0E7CBF78C}" type="presParOf" srcId="{366838FE-903F-41A4-9066-3CD959D3CE7C}" destId="{BEA9D9D0-4E65-4BEF-8C1C-939AFDCE6A61}" srcOrd="0" destOrd="0" presId="urn:microsoft.com/office/officeart/2008/layout/VerticalCurvedList"/>
    <dgm:cxn modelId="{0FB38B2D-D6CD-4A65-9DEB-6BDB7740075A}" type="presParOf" srcId="{7B88A4F8-6B94-4A40-90A5-D66F19E35B29}" destId="{4A54AFF3-17A2-4A01-A5A9-1EF5EDB24AC0}" srcOrd="7" destOrd="0" presId="urn:microsoft.com/office/officeart/2008/layout/VerticalCurvedList"/>
    <dgm:cxn modelId="{ED987DAA-4AB9-4A30-AD90-19FD302E59F4}" type="presParOf" srcId="{7B88A4F8-6B94-4A40-90A5-D66F19E35B29}" destId="{ADA237FE-670E-4253-960C-95C4FD17D46B}" srcOrd="8" destOrd="0" presId="urn:microsoft.com/office/officeart/2008/layout/VerticalCurvedList"/>
    <dgm:cxn modelId="{11BFBFC6-DBCB-4B4F-892F-8D4655EDE4F6}" type="presParOf" srcId="{ADA237FE-670E-4253-960C-95C4FD17D46B}" destId="{51DAEFF0-F581-4A74-890D-D33D6689D8D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EBD9D8-0487-4498-AFAD-9AE6B0274218}" type="doc">
      <dgm:prSet loTypeId="urn:microsoft.com/office/officeart/2008/layout/VerticalCurvedList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52FDC8D-6D82-402B-94B7-CA032A13492C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pPr>
            <a:tabLst>
              <a:tab pos="3894138" algn="l"/>
            </a:tabLst>
          </a:pPr>
          <a:r>
            <a:rPr lang="en-US" sz="2800" b="1" dirty="0" smtClean="0"/>
            <a:t>Unmet needs</a:t>
          </a:r>
          <a:r>
            <a:rPr lang="en-US" sz="2800" b="0" dirty="0" smtClean="0"/>
            <a:t>	</a:t>
          </a:r>
          <a:r>
            <a:rPr lang="en-US" sz="2400" b="0" i="0" dirty="0" smtClean="0">
              <a:latin typeface="+mj-lt"/>
            </a:rPr>
            <a:t>rethinking C-L psychiatry</a:t>
          </a:r>
          <a:endParaRPr lang="en-US" sz="2400" b="1" i="0" dirty="0">
            <a:latin typeface="+mj-lt"/>
          </a:endParaRPr>
        </a:p>
      </dgm:t>
    </dgm:pt>
    <dgm:pt modelId="{0A3EA6F5-9294-40B9-943E-BDD146B231AB}" type="parTrans" cxnId="{0B5F1EB0-51F2-4076-808E-BB0D7840B0DA}">
      <dgm:prSet/>
      <dgm:spPr/>
      <dgm:t>
        <a:bodyPr/>
        <a:lstStyle/>
        <a:p>
          <a:endParaRPr lang="en-US"/>
        </a:p>
      </dgm:t>
    </dgm:pt>
    <dgm:pt modelId="{0C53D3AC-2F3C-442D-9E56-1767E9A362C2}" type="sibTrans" cxnId="{0B5F1EB0-51F2-4076-808E-BB0D7840B0DA}">
      <dgm:prSet/>
      <dgm:spPr/>
      <dgm:t>
        <a:bodyPr/>
        <a:lstStyle/>
        <a:p>
          <a:endParaRPr lang="en-US"/>
        </a:p>
      </dgm:t>
    </dgm:pt>
    <dgm:pt modelId="{F9B41439-FF81-4FB6-9B6D-0ED1723E0C23}">
      <dgm:prSet phldrT="[Text]" custT="1"/>
      <dgm:spPr/>
      <dgm:t>
        <a:bodyPr/>
        <a:lstStyle/>
        <a:p>
          <a:pPr>
            <a:tabLst>
              <a:tab pos="3594100" algn="l"/>
            </a:tabLst>
          </a:pPr>
          <a:r>
            <a:rPr lang="en-US" sz="2900" b="1" dirty="0" smtClean="0"/>
            <a:t>Proactive C-L	</a:t>
          </a:r>
          <a:r>
            <a:rPr lang="en-US" sz="2400" b="0" i="0" dirty="0" smtClean="0">
              <a:latin typeface="+mj-lt"/>
            </a:rPr>
            <a:t>a modern approach</a:t>
          </a:r>
          <a:endParaRPr lang="en-US" sz="2400" b="0" i="0" dirty="0">
            <a:latin typeface="+mj-lt"/>
          </a:endParaRPr>
        </a:p>
      </dgm:t>
    </dgm:pt>
    <dgm:pt modelId="{8734EB9F-7752-48F0-BDF6-8526734568E9}" type="parTrans" cxnId="{ADCD4C38-3DE6-4725-AAB5-2AC6EAF66560}">
      <dgm:prSet/>
      <dgm:spPr/>
      <dgm:t>
        <a:bodyPr/>
        <a:lstStyle/>
        <a:p>
          <a:endParaRPr lang="en-US"/>
        </a:p>
      </dgm:t>
    </dgm:pt>
    <dgm:pt modelId="{9914AD04-114B-4C51-96E5-AFD6E05768FE}" type="sibTrans" cxnId="{ADCD4C38-3DE6-4725-AAB5-2AC6EAF66560}">
      <dgm:prSet/>
      <dgm:spPr/>
      <dgm:t>
        <a:bodyPr/>
        <a:lstStyle/>
        <a:p>
          <a:endParaRPr lang="en-US"/>
        </a:p>
      </dgm:t>
    </dgm:pt>
    <dgm:pt modelId="{9DB89BD2-3928-40B8-85E3-264923839420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pPr>
            <a:tabLst>
              <a:tab pos="3594100" algn="l"/>
            </a:tabLst>
          </a:pPr>
          <a:r>
            <a:rPr lang="en-US" sz="2900" b="1" dirty="0" smtClean="0"/>
            <a:t>Daily operations	</a:t>
          </a:r>
          <a:r>
            <a:rPr lang="en-US" sz="2400" b="0" i="0" dirty="0" smtClean="0">
              <a:latin typeface="+mj-lt"/>
            </a:rPr>
            <a:t>the principles of proactive C-L in action</a:t>
          </a:r>
          <a:endParaRPr lang="en-US" sz="2400" b="0" i="0" dirty="0">
            <a:latin typeface="+mj-lt"/>
          </a:endParaRPr>
        </a:p>
      </dgm:t>
    </dgm:pt>
    <dgm:pt modelId="{88C5FC8B-DE3B-490B-8497-C0990A7B902F}" type="parTrans" cxnId="{8952A0E0-F50C-4A84-913C-85EC0F872102}">
      <dgm:prSet/>
      <dgm:spPr/>
      <dgm:t>
        <a:bodyPr/>
        <a:lstStyle/>
        <a:p>
          <a:endParaRPr lang="en-US"/>
        </a:p>
      </dgm:t>
    </dgm:pt>
    <dgm:pt modelId="{9B2B8EBE-7E52-4FED-85FF-84A670666AB9}" type="sibTrans" cxnId="{8952A0E0-F50C-4A84-913C-85EC0F872102}">
      <dgm:prSet/>
      <dgm:spPr/>
      <dgm:t>
        <a:bodyPr/>
        <a:lstStyle/>
        <a:p>
          <a:endParaRPr lang="en-US"/>
        </a:p>
      </dgm:t>
    </dgm:pt>
    <dgm:pt modelId="{D2E948F7-91B6-4080-A0E1-32563759FC87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pPr>
            <a:tabLst>
              <a:tab pos="3941763" algn="l"/>
            </a:tabLst>
          </a:pPr>
          <a:r>
            <a:rPr lang="en-US" sz="2900" b="1" dirty="0" smtClean="0"/>
            <a:t>Future horizons</a:t>
          </a:r>
          <a:r>
            <a:rPr lang="en-US" sz="2900" b="0" dirty="0" smtClean="0"/>
            <a:t>	</a:t>
          </a:r>
          <a:r>
            <a:rPr lang="en-US" sz="2400" b="0" i="0" dirty="0" smtClean="0">
              <a:latin typeface="+mj-lt"/>
            </a:rPr>
            <a:t>C-L psychiatry for value-based care</a:t>
          </a:r>
          <a:endParaRPr lang="en-US" sz="2900" b="0" dirty="0">
            <a:latin typeface="Calibri (Headings)"/>
          </a:endParaRPr>
        </a:p>
      </dgm:t>
    </dgm:pt>
    <dgm:pt modelId="{7E0CD8BA-806E-4FBC-9B4C-71DA44D16470}" type="parTrans" cxnId="{C4EA2783-BDB2-4EB5-BC13-818D8E632EFB}">
      <dgm:prSet/>
      <dgm:spPr/>
      <dgm:t>
        <a:bodyPr/>
        <a:lstStyle/>
        <a:p>
          <a:endParaRPr lang="en-US"/>
        </a:p>
      </dgm:t>
    </dgm:pt>
    <dgm:pt modelId="{FD76DA9A-A716-4958-B672-0DAC2F7048C1}" type="sibTrans" cxnId="{C4EA2783-BDB2-4EB5-BC13-818D8E632EFB}">
      <dgm:prSet/>
      <dgm:spPr/>
      <dgm:t>
        <a:bodyPr/>
        <a:lstStyle/>
        <a:p>
          <a:endParaRPr lang="en-US"/>
        </a:p>
      </dgm:t>
    </dgm:pt>
    <dgm:pt modelId="{742AAC81-54C6-4FB4-8830-9EB6C68BE9BB}" type="pres">
      <dgm:prSet presAssocID="{4EEBD9D8-0487-4498-AFAD-9AE6B027421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7B88A4F8-6B94-4A40-90A5-D66F19E35B29}" type="pres">
      <dgm:prSet presAssocID="{4EEBD9D8-0487-4498-AFAD-9AE6B0274218}" presName="Name1" presStyleCnt="0"/>
      <dgm:spPr/>
      <dgm:t>
        <a:bodyPr/>
        <a:lstStyle/>
        <a:p>
          <a:endParaRPr lang="en-US"/>
        </a:p>
      </dgm:t>
    </dgm:pt>
    <dgm:pt modelId="{EC13538F-A941-41FB-B39D-EFCCF839A0D7}" type="pres">
      <dgm:prSet presAssocID="{4EEBD9D8-0487-4498-AFAD-9AE6B0274218}" presName="cycle" presStyleCnt="0"/>
      <dgm:spPr/>
      <dgm:t>
        <a:bodyPr/>
        <a:lstStyle/>
        <a:p>
          <a:endParaRPr lang="en-US"/>
        </a:p>
      </dgm:t>
    </dgm:pt>
    <dgm:pt modelId="{B74CA773-162F-4EF5-862B-52746D72DAAD}" type="pres">
      <dgm:prSet presAssocID="{4EEBD9D8-0487-4498-AFAD-9AE6B0274218}" presName="srcNode" presStyleLbl="node1" presStyleIdx="0" presStyleCnt="4"/>
      <dgm:spPr/>
      <dgm:t>
        <a:bodyPr/>
        <a:lstStyle/>
        <a:p>
          <a:endParaRPr lang="en-US"/>
        </a:p>
      </dgm:t>
    </dgm:pt>
    <dgm:pt modelId="{46E2A72B-4994-4C86-8EA8-0A049FAEBA1A}" type="pres">
      <dgm:prSet presAssocID="{4EEBD9D8-0487-4498-AFAD-9AE6B0274218}" presName="conn" presStyleLbl="parChTrans1D2" presStyleIdx="0" presStyleCnt="1"/>
      <dgm:spPr/>
      <dgm:t>
        <a:bodyPr/>
        <a:lstStyle/>
        <a:p>
          <a:endParaRPr lang="en-US"/>
        </a:p>
      </dgm:t>
    </dgm:pt>
    <dgm:pt modelId="{343D71F9-B9E4-41AA-9655-AF00A7526FC8}" type="pres">
      <dgm:prSet presAssocID="{4EEBD9D8-0487-4498-AFAD-9AE6B0274218}" presName="extraNode" presStyleLbl="node1" presStyleIdx="0" presStyleCnt="4"/>
      <dgm:spPr/>
      <dgm:t>
        <a:bodyPr/>
        <a:lstStyle/>
        <a:p>
          <a:endParaRPr lang="en-US"/>
        </a:p>
      </dgm:t>
    </dgm:pt>
    <dgm:pt modelId="{8EB90345-0D47-44BC-B5EF-1E529D5C7EA8}" type="pres">
      <dgm:prSet presAssocID="{4EEBD9D8-0487-4498-AFAD-9AE6B0274218}" presName="dstNode" presStyleLbl="node1" presStyleIdx="0" presStyleCnt="4"/>
      <dgm:spPr/>
      <dgm:t>
        <a:bodyPr/>
        <a:lstStyle/>
        <a:p>
          <a:endParaRPr lang="en-US"/>
        </a:p>
      </dgm:t>
    </dgm:pt>
    <dgm:pt modelId="{275B57AE-E85D-4EB6-BD08-C1266A027398}" type="pres">
      <dgm:prSet presAssocID="{052FDC8D-6D82-402B-94B7-CA032A13492C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7802B-35B2-4848-86DE-5468D85EA1C6}" type="pres">
      <dgm:prSet presAssocID="{052FDC8D-6D82-402B-94B7-CA032A13492C}" presName="accent_1" presStyleCnt="0"/>
      <dgm:spPr/>
      <dgm:t>
        <a:bodyPr/>
        <a:lstStyle/>
        <a:p>
          <a:endParaRPr lang="en-US"/>
        </a:p>
      </dgm:t>
    </dgm:pt>
    <dgm:pt modelId="{968F286D-76E8-4D15-92BF-DA81A85CEB03}" type="pres">
      <dgm:prSet presAssocID="{052FDC8D-6D82-402B-94B7-CA032A13492C}" presName="accentRepeatNode" presStyleLbl="solidFgAcc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523C216B-C3B8-42BA-99BD-5C9005E93919}" type="pres">
      <dgm:prSet presAssocID="{F9B41439-FF81-4FB6-9B6D-0ED1723E0C23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59A827-543F-4140-9A56-47A2CDC33016}" type="pres">
      <dgm:prSet presAssocID="{F9B41439-FF81-4FB6-9B6D-0ED1723E0C23}" presName="accent_2" presStyleCnt="0"/>
      <dgm:spPr/>
      <dgm:t>
        <a:bodyPr/>
        <a:lstStyle/>
        <a:p>
          <a:endParaRPr lang="en-US"/>
        </a:p>
      </dgm:t>
    </dgm:pt>
    <dgm:pt modelId="{D07D46C4-D941-4A4F-AC5B-E88BDE0FBB6F}" type="pres">
      <dgm:prSet presAssocID="{F9B41439-FF81-4FB6-9B6D-0ED1723E0C23}" presName="accentRepeatNode" presStyleLbl="solidFgAcc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0CFB5856-AB5F-40E1-834B-6640935B15B5}" type="pres">
      <dgm:prSet presAssocID="{9DB89BD2-3928-40B8-85E3-26492383942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6838FE-903F-41A4-9066-3CD959D3CE7C}" type="pres">
      <dgm:prSet presAssocID="{9DB89BD2-3928-40B8-85E3-264923839420}" presName="accent_3" presStyleCnt="0"/>
      <dgm:spPr/>
      <dgm:t>
        <a:bodyPr/>
        <a:lstStyle/>
        <a:p>
          <a:endParaRPr lang="en-US"/>
        </a:p>
      </dgm:t>
    </dgm:pt>
    <dgm:pt modelId="{BEA9D9D0-4E65-4BEF-8C1C-939AFDCE6A61}" type="pres">
      <dgm:prSet presAssocID="{9DB89BD2-3928-40B8-85E3-264923839420}" presName="accentRepeatNode" presStyleLbl="solidFgAcc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4A54AFF3-17A2-4A01-A5A9-1EF5EDB24AC0}" type="pres">
      <dgm:prSet presAssocID="{D2E948F7-91B6-4080-A0E1-32563759FC87}" presName="text_4" presStyleLbl="node1" presStyleIdx="3" presStyleCnt="4" custLinFactNeighborX="-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A237FE-670E-4253-960C-95C4FD17D46B}" type="pres">
      <dgm:prSet presAssocID="{D2E948F7-91B6-4080-A0E1-32563759FC87}" presName="accent_4" presStyleCnt="0"/>
      <dgm:spPr/>
    </dgm:pt>
    <dgm:pt modelId="{51DAEFF0-F581-4A74-890D-D33D6689D8D8}" type="pres">
      <dgm:prSet presAssocID="{D2E948F7-91B6-4080-A0E1-32563759FC87}" presName="accentRepeatNode" presStyleLbl="solidFgAcc1" presStyleIdx="3" presStyleCnt="4" custLinFactNeighborX="-13210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44E3653C-326B-4AED-9ECF-74C124DF316B}" type="presOf" srcId="{F9B41439-FF81-4FB6-9B6D-0ED1723E0C23}" destId="{523C216B-C3B8-42BA-99BD-5C9005E93919}" srcOrd="0" destOrd="0" presId="urn:microsoft.com/office/officeart/2008/layout/VerticalCurvedList"/>
    <dgm:cxn modelId="{F5F69CB4-0E5B-4FE9-B5F4-ED8B7D921917}" type="presOf" srcId="{9DB89BD2-3928-40B8-85E3-264923839420}" destId="{0CFB5856-AB5F-40E1-834B-6640935B15B5}" srcOrd="0" destOrd="0" presId="urn:microsoft.com/office/officeart/2008/layout/VerticalCurvedList"/>
    <dgm:cxn modelId="{F9B72006-15FB-4F08-A4A2-DB6F8C4524E0}" type="presOf" srcId="{0C53D3AC-2F3C-442D-9E56-1767E9A362C2}" destId="{46E2A72B-4994-4C86-8EA8-0A049FAEBA1A}" srcOrd="0" destOrd="0" presId="urn:microsoft.com/office/officeart/2008/layout/VerticalCurvedList"/>
    <dgm:cxn modelId="{0B5F1EB0-51F2-4076-808E-BB0D7840B0DA}" srcId="{4EEBD9D8-0487-4498-AFAD-9AE6B0274218}" destId="{052FDC8D-6D82-402B-94B7-CA032A13492C}" srcOrd="0" destOrd="0" parTransId="{0A3EA6F5-9294-40B9-943E-BDD146B231AB}" sibTransId="{0C53D3AC-2F3C-442D-9E56-1767E9A362C2}"/>
    <dgm:cxn modelId="{C4EA2783-BDB2-4EB5-BC13-818D8E632EFB}" srcId="{4EEBD9D8-0487-4498-AFAD-9AE6B0274218}" destId="{D2E948F7-91B6-4080-A0E1-32563759FC87}" srcOrd="3" destOrd="0" parTransId="{7E0CD8BA-806E-4FBC-9B4C-71DA44D16470}" sibTransId="{FD76DA9A-A716-4958-B672-0DAC2F7048C1}"/>
    <dgm:cxn modelId="{791E6C10-64EA-460C-8960-7C2A0AF41EEC}" type="presOf" srcId="{052FDC8D-6D82-402B-94B7-CA032A13492C}" destId="{275B57AE-E85D-4EB6-BD08-C1266A027398}" srcOrd="0" destOrd="0" presId="urn:microsoft.com/office/officeart/2008/layout/VerticalCurvedList"/>
    <dgm:cxn modelId="{ADCD4C38-3DE6-4725-AAB5-2AC6EAF66560}" srcId="{4EEBD9D8-0487-4498-AFAD-9AE6B0274218}" destId="{F9B41439-FF81-4FB6-9B6D-0ED1723E0C23}" srcOrd="1" destOrd="0" parTransId="{8734EB9F-7752-48F0-BDF6-8526734568E9}" sibTransId="{9914AD04-114B-4C51-96E5-AFD6E05768FE}"/>
    <dgm:cxn modelId="{220F0428-88D7-4B45-AAB3-13DB1D43558C}" type="presOf" srcId="{4EEBD9D8-0487-4498-AFAD-9AE6B0274218}" destId="{742AAC81-54C6-4FB4-8830-9EB6C68BE9BB}" srcOrd="0" destOrd="0" presId="urn:microsoft.com/office/officeart/2008/layout/VerticalCurvedList"/>
    <dgm:cxn modelId="{8952A0E0-F50C-4A84-913C-85EC0F872102}" srcId="{4EEBD9D8-0487-4498-AFAD-9AE6B0274218}" destId="{9DB89BD2-3928-40B8-85E3-264923839420}" srcOrd="2" destOrd="0" parTransId="{88C5FC8B-DE3B-490B-8497-C0990A7B902F}" sibTransId="{9B2B8EBE-7E52-4FED-85FF-84A670666AB9}"/>
    <dgm:cxn modelId="{F98FDD0B-C890-4B04-9FA2-858655A9CB14}" type="presOf" srcId="{D2E948F7-91B6-4080-A0E1-32563759FC87}" destId="{4A54AFF3-17A2-4A01-A5A9-1EF5EDB24AC0}" srcOrd="0" destOrd="0" presId="urn:microsoft.com/office/officeart/2008/layout/VerticalCurvedList"/>
    <dgm:cxn modelId="{60F7985B-9459-4072-B993-C2E8CEF0E581}" type="presParOf" srcId="{742AAC81-54C6-4FB4-8830-9EB6C68BE9BB}" destId="{7B88A4F8-6B94-4A40-90A5-D66F19E35B29}" srcOrd="0" destOrd="0" presId="urn:microsoft.com/office/officeart/2008/layout/VerticalCurvedList"/>
    <dgm:cxn modelId="{D29F0C21-551A-4869-91AA-946B4399448A}" type="presParOf" srcId="{7B88A4F8-6B94-4A40-90A5-D66F19E35B29}" destId="{EC13538F-A941-41FB-B39D-EFCCF839A0D7}" srcOrd="0" destOrd="0" presId="urn:microsoft.com/office/officeart/2008/layout/VerticalCurvedList"/>
    <dgm:cxn modelId="{F4F776B8-2AE6-4356-BFF3-38FBD51AD05A}" type="presParOf" srcId="{EC13538F-A941-41FB-B39D-EFCCF839A0D7}" destId="{B74CA773-162F-4EF5-862B-52746D72DAAD}" srcOrd="0" destOrd="0" presId="urn:microsoft.com/office/officeart/2008/layout/VerticalCurvedList"/>
    <dgm:cxn modelId="{412F85B5-A2AE-4268-8B1C-7760DAF4E9F2}" type="presParOf" srcId="{EC13538F-A941-41FB-B39D-EFCCF839A0D7}" destId="{46E2A72B-4994-4C86-8EA8-0A049FAEBA1A}" srcOrd="1" destOrd="0" presId="urn:microsoft.com/office/officeart/2008/layout/VerticalCurvedList"/>
    <dgm:cxn modelId="{D5C4BDEB-8B9E-40AD-BDDD-413657A53251}" type="presParOf" srcId="{EC13538F-A941-41FB-B39D-EFCCF839A0D7}" destId="{343D71F9-B9E4-41AA-9655-AF00A7526FC8}" srcOrd="2" destOrd="0" presId="urn:microsoft.com/office/officeart/2008/layout/VerticalCurvedList"/>
    <dgm:cxn modelId="{1E50FCF4-34C1-4AC4-B5E9-36512A76C749}" type="presParOf" srcId="{EC13538F-A941-41FB-B39D-EFCCF839A0D7}" destId="{8EB90345-0D47-44BC-B5EF-1E529D5C7EA8}" srcOrd="3" destOrd="0" presId="urn:microsoft.com/office/officeart/2008/layout/VerticalCurvedList"/>
    <dgm:cxn modelId="{F43DCE92-9EB8-459D-A1EE-9977DD3A73B8}" type="presParOf" srcId="{7B88A4F8-6B94-4A40-90A5-D66F19E35B29}" destId="{275B57AE-E85D-4EB6-BD08-C1266A027398}" srcOrd="1" destOrd="0" presId="urn:microsoft.com/office/officeart/2008/layout/VerticalCurvedList"/>
    <dgm:cxn modelId="{A9E587B3-D447-444F-9B35-51D37F1A4F35}" type="presParOf" srcId="{7B88A4F8-6B94-4A40-90A5-D66F19E35B29}" destId="{F907802B-35B2-4848-86DE-5468D85EA1C6}" srcOrd="2" destOrd="0" presId="urn:microsoft.com/office/officeart/2008/layout/VerticalCurvedList"/>
    <dgm:cxn modelId="{F7D3AA41-3AC9-4084-8D0E-8779F7B5B7D2}" type="presParOf" srcId="{F907802B-35B2-4848-86DE-5468D85EA1C6}" destId="{968F286D-76E8-4D15-92BF-DA81A85CEB03}" srcOrd="0" destOrd="0" presId="urn:microsoft.com/office/officeart/2008/layout/VerticalCurvedList"/>
    <dgm:cxn modelId="{EAEAF238-5AE1-45A8-97F8-4BA99B865C70}" type="presParOf" srcId="{7B88A4F8-6B94-4A40-90A5-D66F19E35B29}" destId="{523C216B-C3B8-42BA-99BD-5C9005E93919}" srcOrd="3" destOrd="0" presId="urn:microsoft.com/office/officeart/2008/layout/VerticalCurvedList"/>
    <dgm:cxn modelId="{D8C7E1DF-F2E5-4B23-A6A6-39D4EB7F7492}" type="presParOf" srcId="{7B88A4F8-6B94-4A40-90A5-D66F19E35B29}" destId="{CE59A827-543F-4140-9A56-47A2CDC33016}" srcOrd="4" destOrd="0" presId="urn:microsoft.com/office/officeart/2008/layout/VerticalCurvedList"/>
    <dgm:cxn modelId="{DC56F182-EA07-417F-95B8-9AF0E71566A7}" type="presParOf" srcId="{CE59A827-543F-4140-9A56-47A2CDC33016}" destId="{D07D46C4-D941-4A4F-AC5B-E88BDE0FBB6F}" srcOrd="0" destOrd="0" presId="urn:microsoft.com/office/officeart/2008/layout/VerticalCurvedList"/>
    <dgm:cxn modelId="{10FD1724-6AAF-4A76-A161-5613A42137F8}" type="presParOf" srcId="{7B88A4F8-6B94-4A40-90A5-D66F19E35B29}" destId="{0CFB5856-AB5F-40E1-834B-6640935B15B5}" srcOrd="5" destOrd="0" presId="urn:microsoft.com/office/officeart/2008/layout/VerticalCurvedList"/>
    <dgm:cxn modelId="{4719D75D-A181-42F6-895D-F0EF6FE454B3}" type="presParOf" srcId="{7B88A4F8-6B94-4A40-90A5-D66F19E35B29}" destId="{366838FE-903F-41A4-9066-3CD959D3CE7C}" srcOrd="6" destOrd="0" presId="urn:microsoft.com/office/officeart/2008/layout/VerticalCurvedList"/>
    <dgm:cxn modelId="{9970BE7A-D32B-4ABE-94B0-4EE39E229481}" type="presParOf" srcId="{366838FE-903F-41A4-9066-3CD959D3CE7C}" destId="{BEA9D9D0-4E65-4BEF-8C1C-939AFDCE6A61}" srcOrd="0" destOrd="0" presId="urn:microsoft.com/office/officeart/2008/layout/VerticalCurvedList"/>
    <dgm:cxn modelId="{8F2CE0BE-D1E5-40B5-B571-3A6CE717DF88}" type="presParOf" srcId="{7B88A4F8-6B94-4A40-90A5-D66F19E35B29}" destId="{4A54AFF3-17A2-4A01-A5A9-1EF5EDB24AC0}" srcOrd="7" destOrd="0" presId="urn:microsoft.com/office/officeart/2008/layout/VerticalCurvedList"/>
    <dgm:cxn modelId="{76C6B958-1ACE-4141-BBC4-567EC5313A0F}" type="presParOf" srcId="{7B88A4F8-6B94-4A40-90A5-D66F19E35B29}" destId="{ADA237FE-670E-4253-960C-95C4FD17D46B}" srcOrd="8" destOrd="0" presId="urn:microsoft.com/office/officeart/2008/layout/VerticalCurvedList"/>
    <dgm:cxn modelId="{8E17F463-EABC-48F1-B371-9D02C99B0BF0}" type="presParOf" srcId="{ADA237FE-670E-4253-960C-95C4FD17D46B}" destId="{51DAEFF0-F581-4A74-890D-D33D6689D8D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48312F-24A5-49EC-8F0F-DC3DCE8B083A}" type="doc">
      <dgm:prSet loTypeId="urn:microsoft.com/office/officeart/2005/8/layout/lProcess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9CF00F7-096E-4A91-8682-285AA6A138A5}">
      <dgm:prSet phldrT="[Tex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3200" b="1" dirty="0" smtClean="0">
              <a:solidFill>
                <a:schemeClr val="tx2"/>
              </a:solidFill>
            </a:rPr>
            <a:t>Traditional C-L</a:t>
          </a:r>
          <a:endParaRPr lang="en-US" sz="3200" b="1" dirty="0">
            <a:solidFill>
              <a:schemeClr val="tx2"/>
            </a:solidFill>
          </a:endParaRPr>
        </a:p>
      </dgm:t>
    </dgm:pt>
    <dgm:pt modelId="{75AC48A5-53DF-4815-B75F-430690DCFBCB}" type="parTrans" cxnId="{60705A4D-11A5-4BB3-AB13-A9DA24B2BBFE}">
      <dgm:prSet/>
      <dgm:spPr/>
      <dgm:t>
        <a:bodyPr/>
        <a:lstStyle/>
        <a:p>
          <a:endParaRPr lang="en-US"/>
        </a:p>
      </dgm:t>
    </dgm:pt>
    <dgm:pt modelId="{299C2AE3-77CF-4FA0-80FF-F1CD8E21E3C1}" type="sibTrans" cxnId="{60705A4D-11A5-4BB3-AB13-A9DA24B2BBFE}">
      <dgm:prSet/>
      <dgm:spPr/>
      <dgm:t>
        <a:bodyPr/>
        <a:lstStyle/>
        <a:p>
          <a:endParaRPr lang="en-US"/>
        </a:p>
      </dgm:t>
    </dgm:pt>
    <dgm:pt modelId="{AC06BC07-CCDE-4E9E-BE6A-58FF883A673A}">
      <dgm:prSet phldrT="[Text]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dirty="0" smtClean="0"/>
            <a:t>Many psychiatric needs unidentified</a:t>
          </a:r>
          <a:endParaRPr lang="en-US" dirty="0"/>
        </a:p>
      </dgm:t>
    </dgm:pt>
    <dgm:pt modelId="{22AAF65F-7590-49FC-A326-79AAEFA2BED6}" type="parTrans" cxnId="{68DC9EC0-51E2-442A-9A0A-17C9CE6C191B}">
      <dgm:prSet/>
      <dgm:spPr/>
      <dgm:t>
        <a:bodyPr/>
        <a:lstStyle/>
        <a:p>
          <a:endParaRPr lang="en-US"/>
        </a:p>
      </dgm:t>
    </dgm:pt>
    <dgm:pt modelId="{68375058-B490-45F7-9165-B4A3FF678C80}" type="sibTrans" cxnId="{68DC9EC0-51E2-442A-9A0A-17C9CE6C191B}">
      <dgm:prSet/>
      <dgm:spPr/>
      <dgm:t>
        <a:bodyPr/>
        <a:lstStyle/>
        <a:p>
          <a:endParaRPr lang="en-US"/>
        </a:p>
      </dgm:t>
    </dgm:pt>
    <dgm:pt modelId="{1C2A1C17-3857-40C9-B952-4C3C135AB085}">
      <dgm:prSet phldrT="[Text]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dirty="0" smtClean="0"/>
            <a:t>Mental health care crisis-focused</a:t>
          </a:r>
          <a:endParaRPr lang="en-US" dirty="0"/>
        </a:p>
      </dgm:t>
    </dgm:pt>
    <dgm:pt modelId="{74DCE298-38AB-49FE-986A-848E1F8AF378}" type="parTrans" cxnId="{429A8381-6AA3-4670-B924-1DA767A9EB33}">
      <dgm:prSet/>
      <dgm:spPr/>
      <dgm:t>
        <a:bodyPr/>
        <a:lstStyle/>
        <a:p>
          <a:endParaRPr lang="en-US"/>
        </a:p>
      </dgm:t>
    </dgm:pt>
    <dgm:pt modelId="{7D94781D-ABB1-4CD6-AA21-41BF26C0C3A5}" type="sibTrans" cxnId="{429A8381-6AA3-4670-B924-1DA767A9EB33}">
      <dgm:prSet/>
      <dgm:spPr/>
      <dgm:t>
        <a:bodyPr/>
        <a:lstStyle/>
        <a:p>
          <a:endParaRPr lang="en-US"/>
        </a:p>
      </dgm:t>
    </dgm:pt>
    <dgm:pt modelId="{8402FE06-74C8-4D53-8AA4-3D470A14A4ED}">
      <dgm:prSet phldrT="[Tex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3600" b="1" dirty="0" smtClean="0">
              <a:solidFill>
                <a:schemeClr val="tx2"/>
              </a:solidFill>
            </a:rPr>
            <a:t>Proactive C-L</a:t>
          </a:r>
          <a:endParaRPr lang="en-US" sz="3600" b="1" dirty="0">
            <a:solidFill>
              <a:schemeClr val="tx2"/>
            </a:solidFill>
          </a:endParaRPr>
        </a:p>
      </dgm:t>
    </dgm:pt>
    <dgm:pt modelId="{12260501-F734-4E18-B96F-18376DC8559D}" type="parTrans" cxnId="{9008A91A-35CD-4E71-BC89-841C0A456FB2}">
      <dgm:prSet/>
      <dgm:spPr/>
      <dgm:t>
        <a:bodyPr/>
        <a:lstStyle/>
        <a:p>
          <a:endParaRPr lang="en-US"/>
        </a:p>
      </dgm:t>
    </dgm:pt>
    <dgm:pt modelId="{ED02D541-04A7-475A-B3B9-B49748237B1F}" type="sibTrans" cxnId="{9008A91A-35CD-4E71-BC89-841C0A456FB2}">
      <dgm:prSet/>
      <dgm:spPr/>
      <dgm:t>
        <a:bodyPr/>
        <a:lstStyle/>
        <a:p>
          <a:endParaRPr lang="en-US"/>
        </a:p>
      </dgm:t>
    </dgm:pt>
    <dgm:pt modelId="{362F6E79-C46D-4CBA-9463-E4D7757A3A58}">
      <dgm:prSet phldrT="[Text]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dirty="0" smtClean="0"/>
            <a:t>Team-work</a:t>
          </a:r>
        </a:p>
      </dgm:t>
    </dgm:pt>
    <dgm:pt modelId="{CAB92C58-13A1-4000-A85E-90964BD927F1}" type="parTrans" cxnId="{D63BA630-C278-44C4-8DFA-C8AE31AEA0EE}">
      <dgm:prSet/>
      <dgm:spPr/>
      <dgm:t>
        <a:bodyPr/>
        <a:lstStyle/>
        <a:p>
          <a:endParaRPr lang="en-US"/>
        </a:p>
      </dgm:t>
    </dgm:pt>
    <dgm:pt modelId="{F961A8F4-5453-4FF6-AE07-86FD760D1B0D}" type="sibTrans" cxnId="{D63BA630-C278-44C4-8DFA-C8AE31AEA0EE}">
      <dgm:prSet/>
      <dgm:spPr/>
      <dgm:t>
        <a:bodyPr/>
        <a:lstStyle/>
        <a:p>
          <a:endParaRPr lang="en-US"/>
        </a:p>
      </dgm:t>
    </dgm:pt>
    <dgm:pt modelId="{7579CA33-3DF3-43A4-809A-A280C25F16B7}">
      <dgm:prSet phldrT="[Text]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i="0" dirty="0" smtClean="0"/>
            <a:t>Collaborative care delivery</a:t>
          </a:r>
        </a:p>
      </dgm:t>
    </dgm:pt>
    <dgm:pt modelId="{72060554-1430-44D6-BE74-2FC76E8963C1}" type="parTrans" cxnId="{66DBCE7D-D826-4677-8F12-A2A5A7EB4859}">
      <dgm:prSet/>
      <dgm:spPr/>
      <dgm:t>
        <a:bodyPr/>
        <a:lstStyle/>
        <a:p>
          <a:endParaRPr lang="en-US"/>
        </a:p>
      </dgm:t>
    </dgm:pt>
    <dgm:pt modelId="{CD5F3C2A-990B-4BA4-A4F5-DD4BC040DB10}" type="sibTrans" cxnId="{66DBCE7D-D826-4677-8F12-A2A5A7EB4859}">
      <dgm:prSet/>
      <dgm:spPr/>
      <dgm:t>
        <a:bodyPr/>
        <a:lstStyle/>
        <a:p>
          <a:endParaRPr lang="en-US"/>
        </a:p>
      </dgm:t>
    </dgm:pt>
    <dgm:pt modelId="{BF615282-44B6-4010-A122-E4408C869C9D}">
      <dgm:prSet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dirty="0" smtClean="0"/>
            <a:t>Recs chiefly for providers</a:t>
          </a:r>
          <a:endParaRPr lang="en-US" dirty="0"/>
        </a:p>
      </dgm:t>
    </dgm:pt>
    <dgm:pt modelId="{37BC0376-F26D-4FE1-A97D-7BE6B7042D57}" type="parTrans" cxnId="{1634AEC3-3FE0-4F07-ACA4-300FB16A2380}">
      <dgm:prSet/>
      <dgm:spPr/>
      <dgm:t>
        <a:bodyPr/>
        <a:lstStyle/>
        <a:p>
          <a:endParaRPr lang="en-US"/>
        </a:p>
      </dgm:t>
    </dgm:pt>
    <dgm:pt modelId="{03444072-C28A-488E-8DC6-6EE4B3CB5412}" type="sibTrans" cxnId="{1634AEC3-3FE0-4F07-ACA4-300FB16A2380}">
      <dgm:prSet/>
      <dgm:spPr/>
      <dgm:t>
        <a:bodyPr/>
        <a:lstStyle/>
        <a:p>
          <a:endParaRPr lang="en-US"/>
        </a:p>
      </dgm:t>
    </dgm:pt>
    <dgm:pt modelId="{BD2B9479-7906-4D5E-965A-49455A936986}">
      <dgm:prSet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dirty="0" smtClean="0"/>
            <a:t>Liaison role variable</a:t>
          </a:r>
          <a:endParaRPr lang="en-US" dirty="0"/>
        </a:p>
      </dgm:t>
    </dgm:pt>
    <dgm:pt modelId="{9C58EAEC-D7D9-4D10-96CF-9DC53AEDB4DD}" type="parTrans" cxnId="{39E08217-0F32-454E-9187-F75F5C028989}">
      <dgm:prSet/>
      <dgm:spPr/>
      <dgm:t>
        <a:bodyPr/>
        <a:lstStyle/>
        <a:p>
          <a:endParaRPr lang="en-US"/>
        </a:p>
      </dgm:t>
    </dgm:pt>
    <dgm:pt modelId="{C58DD900-BC94-4F98-B8B6-5E7E433DFDE2}" type="sibTrans" cxnId="{39E08217-0F32-454E-9187-F75F5C028989}">
      <dgm:prSet/>
      <dgm:spPr/>
      <dgm:t>
        <a:bodyPr/>
        <a:lstStyle/>
        <a:p>
          <a:endParaRPr lang="en-US"/>
        </a:p>
      </dgm:t>
    </dgm:pt>
    <dgm:pt modelId="{396AA2DF-1D2F-4AED-9305-8CAAE078B050}">
      <dgm:prSet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dirty="0" smtClean="0"/>
            <a:t>Systematic screening</a:t>
          </a:r>
        </a:p>
      </dgm:t>
    </dgm:pt>
    <dgm:pt modelId="{6030C690-0755-4CB4-B7A0-1809C4BFDE83}" type="parTrans" cxnId="{4A0AC971-3786-411D-B6E0-B4C289BB8F06}">
      <dgm:prSet/>
      <dgm:spPr/>
      <dgm:t>
        <a:bodyPr/>
        <a:lstStyle/>
        <a:p>
          <a:endParaRPr lang="en-US"/>
        </a:p>
      </dgm:t>
    </dgm:pt>
    <dgm:pt modelId="{2A47F57D-B818-4AB6-A909-6C0066766609}" type="sibTrans" cxnId="{4A0AC971-3786-411D-B6E0-B4C289BB8F06}">
      <dgm:prSet/>
      <dgm:spPr/>
      <dgm:t>
        <a:bodyPr/>
        <a:lstStyle/>
        <a:p>
          <a:endParaRPr lang="en-US"/>
        </a:p>
      </dgm:t>
    </dgm:pt>
    <dgm:pt modelId="{813145F9-4DCB-4F33-A095-38CB90463D35}">
      <dgm:prSet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dirty="0" smtClean="0"/>
            <a:t>Proactive care</a:t>
          </a:r>
        </a:p>
      </dgm:t>
    </dgm:pt>
    <dgm:pt modelId="{86AA0361-B4C2-41A0-9426-D203C311F59F}" type="parTrans" cxnId="{3A1B75E6-ED74-4B1E-AF8A-E53EC3FD5421}">
      <dgm:prSet/>
      <dgm:spPr/>
      <dgm:t>
        <a:bodyPr/>
        <a:lstStyle/>
        <a:p>
          <a:endParaRPr lang="en-US"/>
        </a:p>
      </dgm:t>
    </dgm:pt>
    <dgm:pt modelId="{D5FC2B6B-FF74-46D8-857F-4D81B4FF0DEF}" type="sibTrans" cxnId="{3A1B75E6-ED74-4B1E-AF8A-E53EC3FD5421}">
      <dgm:prSet/>
      <dgm:spPr/>
      <dgm:t>
        <a:bodyPr/>
        <a:lstStyle/>
        <a:p>
          <a:endParaRPr lang="en-US"/>
        </a:p>
      </dgm:t>
    </dgm:pt>
    <dgm:pt modelId="{D5677FF2-D627-4609-94B4-81C3C218107C}">
      <dgm:prSet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i="1" dirty="0" smtClean="0"/>
            <a:t>Population approach</a:t>
          </a:r>
          <a:endParaRPr lang="en-US" i="1" dirty="0"/>
        </a:p>
      </dgm:t>
    </dgm:pt>
    <dgm:pt modelId="{F4E982FB-8CF1-4827-8111-70C7B20E0E81}" type="parTrans" cxnId="{91EAD5DD-3EA3-4763-844E-C2FBCA98EDBE}">
      <dgm:prSet/>
      <dgm:spPr/>
      <dgm:t>
        <a:bodyPr/>
        <a:lstStyle/>
        <a:p>
          <a:endParaRPr lang="en-US"/>
        </a:p>
      </dgm:t>
    </dgm:pt>
    <dgm:pt modelId="{07DA6703-C715-4E1F-8EA9-D43E2CD369D4}" type="sibTrans" cxnId="{91EAD5DD-3EA3-4763-844E-C2FBCA98EDBE}">
      <dgm:prSet/>
      <dgm:spPr/>
      <dgm:t>
        <a:bodyPr/>
        <a:lstStyle/>
        <a:p>
          <a:endParaRPr lang="en-US"/>
        </a:p>
      </dgm:t>
    </dgm:pt>
    <dgm:pt modelId="{1F5325FD-5408-4F22-8821-E35232C54CA7}">
      <dgm:prSet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i="1" dirty="0" smtClean="0"/>
            <a:t>Integrated care</a:t>
          </a:r>
          <a:endParaRPr lang="en-US" i="1" dirty="0"/>
        </a:p>
      </dgm:t>
    </dgm:pt>
    <dgm:pt modelId="{D08A3B5B-C21A-4000-9023-6A0376A08C34}" type="parTrans" cxnId="{F914823B-CA00-4016-ACFA-B9777082C3BD}">
      <dgm:prSet/>
      <dgm:spPr/>
      <dgm:t>
        <a:bodyPr/>
        <a:lstStyle/>
        <a:p>
          <a:endParaRPr lang="en-US"/>
        </a:p>
      </dgm:t>
    </dgm:pt>
    <dgm:pt modelId="{23DC6AD2-8FA5-48B5-AAC6-71836371DE3B}" type="sibTrans" cxnId="{F914823B-CA00-4016-ACFA-B9777082C3BD}">
      <dgm:prSet/>
      <dgm:spPr/>
      <dgm:t>
        <a:bodyPr/>
        <a:lstStyle/>
        <a:p>
          <a:endParaRPr lang="en-US"/>
        </a:p>
      </dgm:t>
    </dgm:pt>
    <dgm:pt modelId="{68348690-6B00-4E7C-91D7-8A9CA04D65F6}">
      <dgm:prSet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i="1" dirty="0" smtClean="0"/>
            <a:t>Multidisciplinary approach</a:t>
          </a:r>
          <a:endParaRPr lang="en-US" i="1" dirty="0"/>
        </a:p>
      </dgm:t>
    </dgm:pt>
    <dgm:pt modelId="{CB75CA5C-5EE1-42CA-BF7E-69AA28424421}" type="parTrans" cxnId="{E25BDF61-4EA8-45C0-A26C-1242A143E998}">
      <dgm:prSet/>
      <dgm:spPr/>
      <dgm:t>
        <a:bodyPr/>
        <a:lstStyle/>
        <a:p>
          <a:endParaRPr lang="en-US"/>
        </a:p>
      </dgm:t>
    </dgm:pt>
    <dgm:pt modelId="{66C2C244-DA92-42D7-9902-D829B5C77E97}" type="sibTrans" cxnId="{E25BDF61-4EA8-45C0-A26C-1242A143E998}">
      <dgm:prSet/>
      <dgm:spPr/>
      <dgm:t>
        <a:bodyPr/>
        <a:lstStyle/>
        <a:p>
          <a:endParaRPr lang="en-US"/>
        </a:p>
      </dgm:t>
    </dgm:pt>
    <dgm:pt modelId="{282EAE52-BFBB-42FC-B168-93C907AB196F}">
      <dgm:prSet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i="1" dirty="0" smtClean="0"/>
            <a:t>Prevention mindset</a:t>
          </a:r>
          <a:endParaRPr lang="en-US" i="1" dirty="0"/>
        </a:p>
      </dgm:t>
    </dgm:pt>
    <dgm:pt modelId="{4132E903-12BA-405B-BC7F-24C24B8B4757}" type="parTrans" cxnId="{07EA9CFF-62E7-4388-AC15-8AF47BB0A1B2}">
      <dgm:prSet/>
      <dgm:spPr/>
      <dgm:t>
        <a:bodyPr/>
        <a:lstStyle/>
        <a:p>
          <a:endParaRPr lang="en-US"/>
        </a:p>
      </dgm:t>
    </dgm:pt>
    <dgm:pt modelId="{8A8447DB-AD12-43CA-B8EA-AFCADE9CE911}" type="sibTrans" cxnId="{07EA9CFF-62E7-4388-AC15-8AF47BB0A1B2}">
      <dgm:prSet/>
      <dgm:spPr/>
      <dgm:t>
        <a:bodyPr/>
        <a:lstStyle/>
        <a:p>
          <a:endParaRPr lang="en-US"/>
        </a:p>
      </dgm:t>
    </dgm:pt>
    <dgm:pt modelId="{0E0D71B4-9ED0-44E7-A2F5-A734ADCDF2A7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noFill/>
        <a:ln>
          <a:noFill/>
        </a:ln>
      </dgm:spPr>
      <dgm:t>
        <a:bodyPr/>
        <a:lstStyle/>
        <a:p>
          <a:endParaRPr lang="en-US" sz="2800" b="1" dirty="0"/>
        </a:p>
      </dgm:t>
    </dgm:pt>
    <dgm:pt modelId="{88C3918F-1A32-4EF8-BF8C-E4318C0354F3}" type="sibTrans" cxnId="{AE265B78-77B6-4BE4-AD4D-784B18A0E598}">
      <dgm:prSet/>
      <dgm:spPr/>
      <dgm:t>
        <a:bodyPr/>
        <a:lstStyle/>
        <a:p>
          <a:endParaRPr lang="en-US"/>
        </a:p>
      </dgm:t>
    </dgm:pt>
    <dgm:pt modelId="{3AA28C13-3AC6-4250-8926-D5456B202CB8}" type="parTrans" cxnId="{AE265B78-77B6-4BE4-AD4D-784B18A0E598}">
      <dgm:prSet/>
      <dgm:spPr/>
      <dgm:t>
        <a:bodyPr/>
        <a:lstStyle/>
        <a:p>
          <a:endParaRPr lang="en-US"/>
        </a:p>
      </dgm:t>
    </dgm:pt>
    <dgm:pt modelId="{50E60341-0DFB-4D79-AD72-8168917C925B}" type="pres">
      <dgm:prSet presAssocID="{9348312F-24A5-49EC-8F0F-DC3DCE8B083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04AF70-3E5E-451B-91BA-0A178F23CE3A}" type="pres">
      <dgm:prSet presAssocID="{B9CF00F7-096E-4A91-8682-285AA6A138A5}" presName="compNode" presStyleCnt="0"/>
      <dgm:spPr/>
      <dgm:t>
        <a:bodyPr/>
        <a:lstStyle/>
        <a:p>
          <a:endParaRPr lang="en-US"/>
        </a:p>
      </dgm:t>
    </dgm:pt>
    <dgm:pt modelId="{B77C667E-7861-4C2B-B0D1-2A1B20F168A1}" type="pres">
      <dgm:prSet presAssocID="{B9CF00F7-096E-4A91-8682-285AA6A138A5}" presName="aNode" presStyleLbl="bgShp" presStyleIdx="0" presStyleCnt="3" custLinFactNeighborY="-676"/>
      <dgm:spPr/>
      <dgm:t>
        <a:bodyPr/>
        <a:lstStyle/>
        <a:p>
          <a:endParaRPr lang="en-US"/>
        </a:p>
      </dgm:t>
    </dgm:pt>
    <dgm:pt modelId="{648B4255-60CC-4687-9873-0CCD0903A634}" type="pres">
      <dgm:prSet presAssocID="{B9CF00F7-096E-4A91-8682-285AA6A138A5}" presName="textNode" presStyleLbl="bgShp" presStyleIdx="0" presStyleCnt="3"/>
      <dgm:spPr/>
      <dgm:t>
        <a:bodyPr/>
        <a:lstStyle/>
        <a:p>
          <a:endParaRPr lang="en-US"/>
        </a:p>
      </dgm:t>
    </dgm:pt>
    <dgm:pt modelId="{9140F419-4602-4D81-B16F-3FEFDD251F00}" type="pres">
      <dgm:prSet presAssocID="{B9CF00F7-096E-4A91-8682-285AA6A138A5}" presName="compChildNode" presStyleCnt="0"/>
      <dgm:spPr/>
      <dgm:t>
        <a:bodyPr/>
        <a:lstStyle/>
        <a:p>
          <a:endParaRPr lang="en-US"/>
        </a:p>
      </dgm:t>
    </dgm:pt>
    <dgm:pt modelId="{EB35B7D8-D64F-4831-9313-0BBE77D36506}" type="pres">
      <dgm:prSet presAssocID="{B9CF00F7-096E-4A91-8682-285AA6A138A5}" presName="theInnerList" presStyleCnt="0"/>
      <dgm:spPr/>
      <dgm:t>
        <a:bodyPr/>
        <a:lstStyle/>
        <a:p>
          <a:endParaRPr lang="en-US"/>
        </a:p>
      </dgm:t>
    </dgm:pt>
    <dgm:pt modelId="{10B33B77-EBDB-4B7E-9B2C-9C725793FF37}" type="pres">
      <dgm:prSet presAssocID="{AC06BC07-CCDE-4E9E-BE6A-58FF883A673A}" presName="child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993E5-2C95-4A05-9874-292733A7C5A9}" type="pres">
      <dgm:prSet presAssocID="{AC06BC07-CCDE-4E9E-BE6A-58FF883A673A}" presName="aSpace2" presStyleCnt="0"/>
      <dgm:spPr/>
      <dgm:t>
        <a:bodyPr/>
        <a:lstStyle/>
        <a:p>
          <a:endParaRPr lang="en-US"/>
        </a:p>
      </dgm:t>
    </dgm:pt>
    <dgm:pt modelId="{179FD6A0-B187-42E6-B5F4-77D7420B9D77}" type="pres">
      <dgm:prSet presAssocID="{1C2A1C17-3857-40C9-B952-4C3C135AB085}" presName="child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A410B6-B6E8-4F01-9D67-40BB15D69DEF}" type="pres">
      <dgm:prSet presAssocID="{1C2A1C17-3857-40C9-B952-4C3C135AB085}" presName="aSpace2" presStyleCnt="0"/>
      <dgm:spPr/>
      <dgm:t>
        <a:bodyPr/>
        <a:lstStyle/>
        <a:p>
          <a:endParaRPr lang="en-US"/>
        </a:p>
      </dgm:t>
    </dgm:pt>
    <dgm:pt modelId="{2B22741B-B97F-494D-9682-5692D61BE0FB}" type="pres">
      <dgm:prSet presAssocID="{BF615282-44B6-4010-A122-E4408C869C9D}" presName="child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CC4608-AB42-4662-B50A-9EC4BE82E70F}" type="pres">
      <dgm:prSet presAssocID="{BF615282-44B6-4010-A122-E4408C869C9D}" presName="aSpace2" presStyleCnt="0"/>
      <dgm:spPr/>
      <dgm:t>
        <a:bodyPr/>
        <a:lstStyle/>
        <a:p>
          <a:endParaRPr lang="en-US"/>
        </a:p>
      </dgm:t>
    </dgm:pt>
    <dgm:pt modelId="{25F54877-0EE3-4EA0-8235-46396C0C412A}" type="pres">
      <dgm:prSet presAssocID="{BD2B9479-7906-4D5E-965A-49455A936986}" presName="child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EC4933-DAC3-4E0C-9F70-8E99D5437DF4}" type="pres">
      <dgm:prSet presAssocID="{B9CF00F7-096E-4A91-8682-285AA6A138A5}" presName="aSpace" presStyleCnt="0"/>
      <dgm:spPr/>
      <dgm:t>
        <a:bodyPr/>
        <a:lstStyle/>
        <a:p>
          <a:endParaRPr lang="en-US"/>
        </a:p>
      </dgm:t>
    </dgm:pt>
    <dgm:pt modelId="{8682C374-6844-409C-8B59-CE37E9670EDB}" type="pres">
      <dgm:prSet presAssocID="{0E0D71B4-9ED0-44E7-A2F5-A734ADCDF2A7}" presName="compNode" presStyleCnt="0"/>
      <dgm:spPr/>
      <dgm:t>
        <a:bodyPr/>
        <a:lstStyle/>
        <a:p>
          <a:endParaRPr lang="en-US"/>
        </a:p>
      </dgm:t>
    </dgm:pt>
    <dgm:pt modelId="{DAD47EA7-F7E0-4200-AB59-CE29EDDFD184}" type="pres">
      <dgm:prSet presAssocID="{0E0D71B4-9ED0-44E7-A2F5-A734ADCDF2A7}" presName="aNode" presStyleLbl="bgShp" presStyleIdx="1" presStyleCnt="3" custLinFactNeighborY="-676"/>
      <dgm:spPr/>
      <dgm:t>
        <a:bodyPr/>
        <a:lstStyle/>
        <a:p>
          <a:endParaRPr lang="en-US"/>
        </a:p>
      </dgm:t>
    </dgm:pt>
    <dgm:pt modelId="{807CE9AE-2ABD-44C0-A27D-EDF03E03EAF4}" type="pres">
      <dgm:prSet presAssocID="{0E0D71B4-9ED0-44E7-A2F5-A734ADCDF2A7}" presName="textNode" presStyleLbl="bgShp" presStyleIdx="1" presStyleCnt="3"/>
      <dgm:spPr/>
      <dgm:t>
        <a:bodyPr/>
        <a:lstStyle/>
        <a:p>
          <a:endParaRPr lang="en-US"/>
        </a:p>
      </dgm:t>
    </dgm:pt>
    <dgm:pt modelId="{0DAAA931-FE71-4119-B211-33028F5B9EDC}" type="pres">
      <dgm:prSet presAssocID="{0E0D71B4-9ED0-44E7-A2F5-A734ADCDF2A7}" presName="compChildNode" presStyleCnt="0"/>
      <dgm:spPr/>
      <dgm:t>
        <a:bodyPr/>
        <a:lstStyle/>
        <a:p>
          <a:endParaRPr lang="en-US"/>
        </a:p>
      </dgm:t>
    </dgm:pt>
    <dgm:pt modelId="{BC4CA602-828C-49AF-9905-8CA44DAE2EBB}" type="pres">
      <dgm:prSet presAssocID="{0E0D71B4-9ED0-44E7-A2F5-A734ADCDF2A7}" presName="theInnerList" presStyleCnt="0"/>
      <dgm:spPr/>
      <dgm:t>
        <a:bodyPr/>
        <a:lstStyle/>
        <a:p>
          <a:endParaRPr lang="en-US"/>
        </a:p>
      </dgm:t>
    </dgm:pt>
    <dgm:pt modelId="{24D1BB6A-040C-4AAB-8018-111D57951BF8}" type="pres">
      <dgm:prSet presAssocID="{D5677FF2-D627-4609-94B4-81C3C218107C}" presName="child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8AAABE-3B03-4977-B121-F517B36B0386}" type="pres">
      <dgm:prSet presAssocID="{D5677FF2-D627-4609-94B4-81C3C218107C}" presName="aSpace2" presStyleCnt="0"/>
      <dgm:spPr/>
      <dgm:t>
        <a:bodyPr/>
        <a:lstStyle/>
        <a:p>
          <a:endParaRPr lang="en-US"/>
        </a:p>
      </dgm:t>
    </dgm:pt>
    <dgm:pt modelId="{732AFBFE-A392-44AB-89F2-1F9BF4300F13}" type="pres">
      <dgm:prSet presAssocID="{282EAE52-BFBB-42FC-B168-93C907AB196F}" presName="child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390670-4D42-4089-B6DD-7632F6A0D44B}" type="pres">
      <dgm:prSet presAssocID="{282EAE52-BFBB-42FC-B168-93C907AB196F}" presName="aSpace2" presStyleCnt="0"/>
      <dgm:spPr/>
      <dgm:t>
        <a:bodyPr/>
        <a:lstStyle/>
        <a:p>
          <a:endParaRPr lang="en-US"/>
        </a:p>
      </dgm:t>
    </dgm:pt>
    <dgm:pt modelId="{D9D51B32-27AD-4F37-887F-F4D9CC4F4EC8}" type="pres">
      <dgm:prSet presAssocID="{68348690-6B00-4E7C-91D7-8A9CA04D65F6}" presName="child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6B1E4-960C-4116-AF59-DA650760F333}" type="pres">
      <dgm:prSet presAssocID="{68348690-6B00-4E7C-91D7-8A9CA04D65F6}" presName="aSpace2" presStyleCnt="0"/>
      <dgm:spPr/>
      <dgm:t>
        <a:bodyPr/>
        <a:lstStyle/>
        <a:p>
          <a:endParaRPr lang="en-US"/>
        </a:p>
      </dgm:t>
    </dgm:pt>
    <dgm:pt modelId="{54675C7C-26EE-4B42-BC6A-27D09187214B}" type="pres">
      <dgm:prSet presAssocID="{1F5325FD-5408-4F22-8821-E35232C54CA7}" presName="child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9571AA-7826-4772-9B52-A41E31593D22}" type="pres">
      <dgm:prSet presAssocID="{0E0D71B4-9ED0-44E7-A2F5-A734ADCDF2A7}" presName="aSpace" presStyleCnt="0"/>
      <dgm:spPr/>
      <dgm:t>
        <a:bodyPr/>
        <a:lstStyle/>
        <a:p>
          <a:endParaRPr lang="en-US"/>
        </a:p>
      </dgm:t>
    </dgm:pt>
    <dgm:pt modelId="{CF1CF14F-EF03-41F7-A243-074736710A24}" type="pres">
      <dgm:prSet presAssocID="{8402FE06-74C8-4D53-8AA4-3D470A14A4ED}" presName="compNode" presStyleCnt="0"/>
      <dgm:spPr/>
      <dgm:t>
        <a:bodyPr/>
        <a:lstStyle/>
        <a:p>
          <a:endParaRPr lang="en-US"/>
        </a:p>
      </dgm:t>
    </dgm:pt>
    <dgm:pt modelId="{7E846154-3645-40DB-87AC-146F6D79B1F6}" type="pres">
      <dgm:prSet presAssocID="{8402FE06-74C8-4D53-8AA4-3D470A14A4ED}" presName="aNode" presStyleLbl="bgShp" presStyleIdx="2" presStyleCnt="3" custLinFactNeighborY="-676"/>
      <dgm:spPr/>
      <dgm:t>
        <a:bodyPr/>
        <a:lstStyle/>
        <a:p>
          <a:endParaRPr lang="en-US"/>
        </a:p>
      </dgm:t>
    </dgm:pt>
    <dgm:pt modelId="{140E8CE2-121A-4EF7-AA71-A339B5B5C538}" type="pres">
      <dgm:prSet presAssocID="{8402FE06-74C8-4D53-8AA4-3D470A14A4ED}" presName="textNode" presStyleLbl="bgShp" presStyleIdx="2" presStyleCnt="3"/>
      <dgm:spPr/>
      <dgm:t>
        <a:bodyPr/>
        <a:lstStyle/>
        <a:p>
          <a:endParaRPr lang="en-US"/>
        </a:p>
      </dgm:t>
    </dgm:pt>
    <dgm:pt modelId="{56287D0E-F27A-4369-97A1-72768C9055B2}" type="pres">
      <dgm:prSet presAssocID="{8402FE06-74C8-4D53-8AA4-3D470A14A4ED}" presName="compChildNode" presStyleCnt="0"/>
      <dgm:spPr/>
      <dgm:t>
        <a:bodyPr/>
        <a:lstStyle/>
        <a:p>
          <a:endParaRPr lang="en-US"/>
        </a:p>
      </dgm:t>
    </dgm:pt>
    <dgm:pt modelId="{FB9108AD-419F-4A02-A7E9-4C45B95040C7}" type="pres">
      <dgm:prSet presAssocID="{8402FE06-74C8-4D53-8AA4-3D470A14A4ED}" presName="theInnerList" presStyleCnt="0"/>
      <dgm:spPr/>
      <dgm:t>
        <a:bodyPr/>
        <a:lstStyle/>
        <a:p>
          <a:endParaRPr lang="en-US"/>
        </a:p>
      </dgm:t>
    </dgm:pt>
    <dgm:pt modelId="{16C6CF99-1D98-40E5-BACA-C6749C228E16}" type="pres">
      <dgm:prSet presAssocID="{396AA2DF-1D2F-4AED-9305-8CAAE078B050}" presName="child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D211F2-9595-473D-86C6-1E70D21C163E}" type="pres">
      <dgm:prSet presAssocID="{396AA2DF-1D2F-4AED-9305-8CAAE078B050}" presName="aSpace2" presStyleCnt="0"/>
      <dgm:spPr/>
      <dgm:t>
        <a:bodyPr/>
        <a:lstStyle/>
        <a:p>
          <a:endParaRPr lang="en-US"/>
        </a:p>
      </dgm:t>
    </dgm:pt>
    <dgm:pt modelId="{05918339-A540-44B4-A74B-0ECB645A63F5}" type="pres">
      <dgm:prSet presAssocID="{813145F9-4DCB-4F33-A095-38CB90463D35}" presName="child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16978C-E21F-45D7-A75B-E1B8A777AC6C}" type="pres">
      <dgm:prSet presAssocID="{813145F9-4DCB-4F33-A095-38CB90463D35}" presName="aSpace2" presStyleCnt="0"/>
      <dgm:spPr/>
      <dgm:t>
        <a:bodyPr/>
        <a:lstStyle/>
        <a:p>
          <a:endParaRPr lang="en-US"/>
        </a:p>
      </dgm:t>
    </dgm:pt>
    <dgm:pt modelId="{739ED2CC-C72E-4176-BDDA-1D088CDD726B}" type="pres">
      <dgm:prSet presAssocID="{362F6E79-C46D-4CBA-9463-E4D7757A3A58}" presName="child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70282D-4B29-42EB-A6D9-9822CAB6642F}" type="pres">
      <dgm:prSet presAssocID="{362F6E79-C46D-4CBA-9463-E4D7757A3A58}" presName="aSpace2" presStyleCnt="0"/>
      <dgm:spPr/>
      <dgm:t>
        <a:bodyPr/>
        <a:lstStyle/>
        <a:p>
          <a:endParaRPr lang="en-US"/>
        </a:p>
      </dgm:t>
    </dgm:pt>
    <dgm:pt modelId="{FEC0E905-B7EE-4481-B81E-3F4BCC7FA2A7}" type="pres">
      <dgm:prSet presAssocID="{7579CA33-3DF3-43A4-809A-A280C25F16B7}" presName="child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EAD5DD-3EA3-4763-844E-C2FBCA98EDBE}" srcId="{0E0D71B4-9ED0-44E7-A2F5-A734ADCDF2A7}" destId="{D5677FF2-D627-4609-94B4-81C3C218107C}" srcOrd="0" destOrd="0" parTransId="{F4E982FB-8CF1-4827-8111-70C7B20E0E81}" sibTransId="{07DA6703-C715-4E1F-8EA9-D43E2CD369D4}"/>
    <dgm:cxn modelId="{C5560734-16E6-4086-A09E-8555E9FCF95F}" type="presOf" srcId="{B9CF00F7-096E-4A91-8682-285AA6A138A5}" destId="{B77C667E-7861-4C2B-B0D1-2A1B20F168A1}" srcOrd="0" destOrd="0" presId="urn:microsoft.com/office/officeart/2005/8/layout/lProcess2"/>
    <dgm:cxn modelId="{3A1B75E6-ED74-4B1E-AF8A-E53EC3FD5421}" srcId="{8402FE06-74C8-4D53-8AA4-3D470A14A4ED}" destId="{813145F9-4DCB-4F33-A095-38CB90463D35}" srcOrd="1" destOrd="0" parTransId="{86AA0361-B4C2-41A0-9426-D203C311F59F}" sibTransId="{D5FC2B6B-FF74-46D8-857F-4D81B4FF0DEF}"/>
    <dgm:cxn modelId="{01C40318-7EE6-401A-8986-775C3E64D3F4}" type="presOf" srcId="{813145F9-4DCB-4F33-A095-38CB90463D35}" destId="{05918339-A540-44B4-A74B-0ECB645A63F5}" srcOrd="0" destOrd="0" presId="urn:microsoft.com/office/officeart/2005/8/layout/lProcess2"/>
    <dgm:cxn modelId="{3E8F870F-002C-4633-AFB2-09182D23673B}" type="presOf" srcId="{1C2A1C17-3857-40C9-B952-4C3C135AB085}" destId="{179FD6A0-B187-42E6-B5F4-77D7420B9D77}" srcOrd="0" destOrd="0" presId="urn:microsoft.com/office/officeart/2005/8/layout/lProcess2"/>
    <dgm:cxn modelId="{C47EC5D4-8EF9-43B0-A116-F7F37AED581B}" type="presOf" srcId="{68348690-6B00-4E7C-91D7-8A9CA04D65F6}" destId="{D9D51B32-27AD-4F37-887F-F4D9CC4F4EC8}" srcOrd="0" destOrd="0" presId="urn:microsoft.com/office/officeart/2005/8/layout/lProcess2"/>
    <dgm:cxn modelId="{3FB41038-F896-4EA5-ACAD-CF167396C1DB}" type="presOf" srcId="{1F5325FD-5408-4F22-8821-E35232C54CA7}" destId="{54675C7C-26EE-4B42-BC6A-27D09187214B}" srcOrd="0" destOrd="0" presId="urn:microsoft.com/office/officeart/2005/8/layout/lProcess2"/>
    <dgm:cxn modelId="{20CA811A-BE74-48E2-8718-58F83CA5875F}" type="presOf" srcId="{B9CF00F7-096E-4A91-8682-285AA6A138A5}" destId="{648B4255-60CC-4687-9873-0CCD0903A634}" srcOrd="1" destOrd="0" presId="urn:microsoft.com/office/officeart/2005/8/layout/lProcess2"/>
    <dgm:cxn modelId="{07EA9CFF-62E7-4388-AC15-8AF47BB0A1B2}" srcId="{0E0D71B4-9ED0-44E7-A2F5-A734ADCDF2A7}" destId="{282EAE52-BFBB-42FC-B168-93C907AB196F}" srcOrd="1" destOrd="0" parTransId="{4132E903-12BA-405B-BC7F-24C24B8B4757}" sibTransId="{8A8447DB-AD12-43CA-B8EA-AFCADE9CE911}"/>
    <dgm:cxn modelId="{9A48B631-3615-404B-967A-3AFC59C39A57}" type="presOf" srcId="{D5677FF2-D627-4609-94B4-81C3C218107C}" destId="{24D1BB6A-040C-4AAB-8018-111D57951BF8}" srcOrd="0" destOrd="0" presId="urn:microsoft.com/office/officeart/2005/8/layout/lProcess2"/>
    <dgm:cxn modelId="{4A0AC971-3786-411D-B6E0-B4C289BB8F06}" srcId="{8402FE06-74C8-4D53-8AA4-3D470A14A4ED}" destId="{396AA2DF-1D2F-4AED-9305-8CAAE078B050}" srcOrd="0" destOrd="0" parTransId="{6030C690-0755-4CB4-B7A0-1809C4BFDE83}" sibTransId="{2A47F57D-B818-4AB6-A909-6C0066766609}"/>
    <dgm:cxn modelId="{5532E1B3-F36A-44F6-9836-10CB01DE52CF}" type="presOf" srcId="{AC06BC07-CCDE-4E9E-BE6A-58FF883A673A}" destId="{10B33B77-EBDB-4B7E-9B2C-9C725793FF37}" srcOrd="0" destOrd="0" presId="urn:microsoft.com/office/officeart/2005/8/layout/lProcess2"/>
    <dgm:cxn modelId="{D63BA630-C278-44C4-8DFA-C8AE31AEA0EE}" srcId="{8402FE06-74C8-4D53-8AA4-3D470A14A4ED}" destId="{362F6E79-C46D-4CBA-9463-E4D7757A3A58}" srcOrd="2" destOrd="0" parTransId="{CAB92C58-13A1-4000-A85E-90964BD927F1}" sibTransId="{F961A8F4-5453-4FF6-AE07-86FD760D1B0D}"/>
    <dgm:cxn modelId="{AAE714F7-9B1B-432A-AAAB-1EAA7BA1BD8E}" type="presOf" srcId="{396AA2DF-1D2F-4AED-9305-8CAAE078B050}" destId="{16C6CF99-1D98-40E5-BACA-C6749C228E16}" srcOrd="0" destOrd="0" presId="urn:microsoft.com/office/officeart/2005/8/layout/lProcess2"/>
    <dgm:cxn modelId="{112EBF06-F225-4913-8537-CE64E46100AD}" type="presOf" srcId="{8402FE06-74C8-4D53-8AA4-3D470A14A4ED}" destId="{7E846154-3645-40DB-87AC-146F6D79B1F6}" srcOrd="0" destOrd="0" presId="urn:microsoft.com/office/officeart/2005/8/layout/lProcess2"/>
    <dgm:cxn modelId="{66DBCE7D-D826-4677-8F12-A2A5A7EB4859}" srcId="{8402FE06-74C8-4D53-8AA4-3D470A14A4ED}" destId="{7579CA33-3DF3-43A4-809A-A280C25F16B7}" srcOrd="3" destOrd="0" parTransId="{72060554-1430-44D6-BE74-2FC76E8963C1}" sibTransId="{CD5F3C2A-990B-4BA4-A4F5-DD4BC040DB10}"/>
    <dgm:cxn modelId="{1634AEC3-3FE0-4F07-ACA4-300FB16A2380}" srcId="{B9CF00F7-096E-4A91-8682-285AA6A138A5}" destId="{BF615282-44B6-4010-A122-E4408C869C9D}" srcOrd="2" destOrd="0" parTransId="{37BC0376-F26D-4FE1-A97D-7BE6B7042D57}" sibTransId="{03444072-C28A-488E-8DC6-6EE4B3CB5412}"/>
    <dgm:cxn modelId="{CF05A653-3BAC-4FD2-9973-34B9B05F69B2}" type="presOf" srcId="{0E0D71B4-9ED0-44E7-A2F5-A734ADCDF2A7}" destId="{DAD47EA7-F7E0-4200-AB59-CE29EDDFD184}" srcOrd="0" destOrd="0" presId="urn:microsoft.com/office/officeart/2005/8/layout/lProcess2"/>
    <dgm:cxn modelId="{0536C774-158B-4DDE-8AA1-C3033385FFEF}" type="presOf" srcId="{282EAE52-BFBB-42FC-B168-93C907AB196F}" destId="{732AFBFE-A392-44AB-89F2-1F9BF4300F13}" srcOrd="0" destOrd="0" presId="urn:microsoft.com/office/officeart/2005/8/layout/lProcess2"/>
    <dgm:cxn modelId="{68DC9EC0-51E2-442A-9A0A-17C9CE6C191B}" srcId="{B9CF00F7-096E-4A91-8682-285AA6A138A5}" destId="{AC06BC07-CCDE-4E9E-BE6A-58FF883A673A}" srcOrd="0" destOrd="0" parTransId="{22AAF65F-7590-49FC-A326-79AAEFA2BED6}" sibTransId="{68375058-B490-45F7-9165-B4A3FF678C80}"/>
    <dgm:cxn modelId="{39E08217-0F32-454E-9187-F75F5C028989}" srcId="{B9CF00F7-096E-4A91-8682-285AA6A138A5}" destId="{BD2B9479-7906-4D5E-965A-49455A936986}" srcOrd="3" destOrd="0" parTransId="{9C58EAEC-D7D9-4D10-96CF-9DC53AEDB4DD}" sibTransId="{C58DD900-BC94-4F98-B8B6-5E7E433DFDE2}"/>
    <dgm:cxn modelId="{E0A535A0-6427-4FD4-82ED-33D3BD8C21CE}" type="presOf" srcId="{9348312F-24A5-49EC-8F0F-DC3DCE8B083A}" destId="{50E60341-0DFB-4D79-AD72-8168917C925B}" srcOrd="0" destOrd="0" presId="urn:microsoft.com/office/officeart/2005/8/layout/lProcess2"/>
    <dgm:cxn modelId="{E25BDF61-4EA8-45C0-A26C-1242A143E998}" srcId="{0E0D71B4-9ED0-44E7-A2F5-A734ADCDF2A7}" destId="{68348690-6B00-4E7C-91D7-8A9CA04D65F6}" srcOrd="2" destOrd="0" parTransId="{CB75CA5C-5EE1-42CA-BF7E-69AA28424421}" sibTransId="{66C2C244-DA92-42D7-9902-D829B5C77E97}"/>
    <dgm:cxn modelId="{429A8381-6AA3-4670-B924-1DA767A9EB33}" srcId="{B9CF00F7-096E-4A91-8682-285AA6A138A5}" destId="{1C2A1C17-3857-40C9-B952-4C3C135AB085}" srcOrd="1" destOrd="0" parTransId="{74DCE298-38AB-49FE-986A-848E1F8AF378}" sibTransId="{7D94781D-ABB1-4CD6-AA21-41BF26C0C3A5}"/>
    <dgm:cxn modelId="{BE163ADA-EE26-4505-AC64-EB4BBB881A6F}" type="presOf" srcId="{0E0D71B4-9ED0-44E7-A2F5-A734ADCDF2A7}" destId="{807CE9AE-2ABD-44C0-A27D-EDF03E03EAF4}" srcOrd="1" destOrd="0" presId="urn:microsoft.com/office/officeart/2005/8/layout/lProcess2"/>
    <dgm:cxn modelId="{9008A91A-35CD-4E71-BC89-841C0A456FB2}" srcId="{9348312F-24A5-49EC-8F0F-DC3DCE8B083A}" destId="{8402FE06-74C8-4D53-8AA4-3D470A14A4ED}" srcOrd="2" destOrd="0" parTransId="{12260501-F734-4E18-B96F-18376DC8559D}" sibTransId="{ED02D541-04A7-475A-B3B9-B49748237B1F}"/>
    <dgm:cxn modelId="{F914823B-CA00-4016-ACFA-B9777082C3BD}" srcId="{0E0D71B4-9ED0-44E7-A2F5-A734ADCDF2A7}" destId="{1F5325FD-5408-4F22-8821-E35232C54CA7}" srcOrd="3" destOrd="0" parTransId="{D08A3B5B-C21A-4000-9023-6A0376A08C34}" sibTransId="{23DC6AD2-8FA5-48B5-AAC6-71836371DE3B}"/>
    <dgm:cxn modelId="{338AA5CD-CBD4-4F91-97A1-AE53D3994CD5}" type="presOf" srcId="{BD2B9479-7906-4D5E-965A-49455A936986}" destId="{25F54877-0EE3-4EA0-8235-46396C0C412A}" srcOrd="0" destOrd="0" presId="urn:microsoft.com/office/officeart/2005/8/layout/lProcess2"/>
    <dgm:cxn modelId="{05A21ABE-165B-4746-BB9B-2C199EF18448}" type="presOf" srcId="{362F6E79-C46D-4CBA-9463-E4D7757A3A58}" destId="{739ED2CC-C72E-4176-BDDA-1D088CDD726B}" srcOrd="0" destOrd="0" presId="urn:microsoft.com/office/officeart/2005/8/layout/lProcess2"/>
    <dgm:cxn modelId="{9041B77D-32FC-4169-8789-C9987BFA5B8A}" type="presOf" srcId="{BF615282-44B6-4010-A122-E4408C869C9D}" destId="{2B22741B-B97F-494D-9682-5692D61BE0FB}" srcOrd="0" destOrd="0" presId="urn:microsoft.com/office/officeart/2005/8/layout/lProcess2"/>
    <dgm:cxn modelId="{AE265B78-77B6-4BE4-AD4D-784B18A0E598}" srcId="{9348312F-24A5-49EC-8F0F-DC3DCE8B083A}" destId="{0E0D71B4-9ED0-44E7-A2F5-A734ADCDF2A7}" srcOrd="1" destOrd="0" parTransId="{3AA28C13-3AC6-4250-8926-D5456B202CB8}" sibTransId="{88C3918F-1A32-4EF8-BF8C-E4318C0354F3}"/>
    <dgm:cxn modelId="{1B31202E-80CB-40E8-82C1-0DB0097E8B1D}" type="presOf" srcId="{7579CA33-3DF3-43A4-809A-A280C25F16B7}" destId="{FEC0E905-B7EE-4481-B81E-3F4BCC7FA2A7}" srcOrd="0" destOrd="0" presId="urn:microsoft.com/office/officeart/2005/8/layout/lProcess2"/>
    <dgm:cxn modelId="{60705A4D-11A5-4BB3-AB13-A9DA24B2BBFE}" srcId="{9348312F-24A5-49EC-8F0F-DC3DCE8B083A}" destId="{B9CF00F7-096E-4A91-8682-285AA6A138A5}" srcOrd="0" destOrd="0" parTransId="{75AC48A5-53DF-4815-B75F-430690DCFBCB}" sibTransId="{299C2AE3-77CF-4FA0-80FF-F1CD8E21E3C1}"/>
    <dgm:cxn modelId="{9AE12840-77B9-4CDB-9AB3-011B3E31ACC5}" type="presOf" srcId="{8402FE06-74C8-4D53-8AA4-3D470A14A4ED}" destId="{140E8CE2-121A-4EF7-AA71-A339B5B5C538}" srcOrd="1" destOrd="0" presId="urn:microsoft.com/office/officeart/2005/8/layout/lProcess2"/>
    <dgm:cxn modelId="{C836E92B-05A5-4B1C-846C-6C4AE492D134}" type="presParOf" srcId="{50E60341-0DFB-4D79-AD72-8168917C925B}" destId="{BF04AF70-3E5E-451B-91BA-0A178F23CE3A}" srcOrd="0" destOrd="0" presId="urn:microsoft.com/office/officeart/2005/8/layout/lProcess2"/>
    <dgm:cxn modelId="{E003B415-A674-41A5-AAE2-AC22DE6AE09F}" type="presParOf" srcId="{BF04AF70-3E5E-451B-91BA-0A178F23CE3A}" destId="{B77C667E-7861-4C2B-B0D1-2A1B20F168A1}" srcOrd="0" destOrd="0" presId="urn:microsoft.com/office/officeart/2005/8/layout/lProcess2"/>
    <dgm:cxn modelId="{47816517-D561-4939-8D00-42B40AAB004A}" type="presParOf" srcId="{BF04AF70-3E5E-451B-91BA-0A178F23CE3A}" destId="{648B4255-60CC-4687-9873-0CCD0903A634}" srcOrd="1" destOrd="0" presId="urn:microsoft.com/office/officeart/2005/8/layout/lProcess2"/>
    <dgm:cxn modelId="{75C07F92-03A9-4273-97C6-5B840AF7495E}" type="presParOf" srcId="{BF04AF70-3E5E-451B-91BA-0A178F23CE3A}" destId="{9140F419-4602-4D81-B16F-3FEFDD251F00}" srcOrd="2" destOrd="0" presId="urn:microsoft.com/office/officeart/2005/8/layout/lProcess2"/>
    <dgm:cxn modelId="{6DC29426-2BBF-482B-BA50-4BA2CC339667}" type="presParOf" srcId="{9140F419-4602-4D81-B16F-3FEFDD251F00}" destId="{EB35B7D8-D64F-4831-9313-0BBE77D36506}" srcOrd="0" destOrd="0" presId="urn:microsoft.com/office/officeart/2005/8/layout/lProcess2"/>
    <dgm:cxn modelId="{A36C42D5-E639-46CF-B0CC-377FA2F9FD6D}" type="presParOf" srcId="{EB35B7D8-D64F-4831-9313-0BBE77D36506}" destId="{10B33B77-EBDB-4B7E-9B2C-9C725793FF37}" srcOrd="0" destOrd="0" presId="urn:microsoft.com/office/officeart/2005/8/layout/lProcess2"/>
    <dgm:cxn modelId="{A512AC65-7429-4364-95A7-D39DF4CD664A}" type="presParOf" srcId="{EB35B7D8-D64F-4831-9313-0BBE77D36506}" destId="{6E0993E5-2C95-4A05-9874-292733A7C5A9}" srcOrd="1" destOrd="0" presId="urn:microsoft.com/office/officeart/2005/8/layout/lProcess2"/>
    <dgm:cxn modelId="{F24CC5C3-775B-4F7C-A122-1027DE346F18}" type="presParOf" srcId="{EB35B7D8-D64F-4831-9313-0BBE77D36506}" destId="{179FD6A0-B187-42E6-B5F4-77D7420B9D77}" srcOrd="2" destOrd="0" presId="urn:microsoft.com/office/officeart/2005/8/layout/lProcess2"/>
    <dgm:cxn modelId="{374FE333-A786-4179-8775-099026C7AB9A}" type="presParOf" srcId="{EB35B7D8-D64F-4831-9313-0BBE77D36506}" destId="{7EA410B6-B6E8-4F01-9D67-40BB15D69DEF}" srcOrd="3" destOrd="0" presId="urn:microsoft.com/office/officeart/2005/8/layout/lProcess2"/>
    <dgm:cxn modelId="{22F356AE-6E6B-4F59-A538-3B434D1E89A7}" type="presParOf" srcId="{EB35B7D8-D64F-4831-9313-0BBE77D36506}" destId="{2B22741B-B97F-494D-9682-5692D61BE0FB}" srcOrd="4" destOrd="0" presId="urn:microsoft.com/office/officeart/2005/8/layout/lProcess2"/>
    <dgm:cxn modelId="{5053E42E-1A17-4ECC-839E-7944FC3F1081}" type="presParOf" srcId="{EB35B7D8-D64F-4831-9313-0BBE77D36506}" destId="{01CC4608-AB42-4662-B50A-9EC4BE82E70F}" srcOrd="5" destOrd="0" presId="urn:microsoft.com/office/officeart/2005/8/layout/lProcess2"/>
    <dgm:cxn modelId="{233AACF3-4A0C-4648-9CF0-42A3B99CDD62}" type="presParOf" srcId="{EB35B7D8-D64F-4831-9313-0BBE77D36506}" destId="{25F54877-0EE3-4EA0-8235-46396C0C412A}" srcOrd="6" destOrd="0" presId="urn:microsoft.com/office/officeart/2005/8/layout/lProcess2"/>
    <dgm:cxn modelId="{BC947FCA-F5FA-420E-A5F3-590A79DD29F3}" type="presParOf" srcId="{50E60341-0DFB-4D79-AD72-8168917C925B}" destId="{C5EC4933-DAC3-4E0C-9F70-8E99D5437DF4}" srcOrd="1" destOrd="0" presId="urn:microsoft.com/office/officeart/2005/8/layout/lProcess2"/>
    <dgm:cxn modelId="{F5189A43-8ACB-495D-83D6-262903D7E1E0}" type="presParOf" srcId="{50E60341-0DFB-4D79-AD72-8168917C925B}" destId="{8682C374-6844-409C-8B59-CE37E9670EDB}" srcOrd="2" destOrd="0" presId="urn:microsoft.com/office/officeart/2005/8/layout/lProcess2"/>
    <dgm:cxn modelId="{2BBD001C-CEBE-4306-83C2-481E32D4778F}" type="presParOf" srcId="{8682C374-6844-409C-8B59-CE37E9670EDB}" destId="{DAD47EA7-F7E0-4200-AB59-CE29EDDFD184}" srcOrd="0" destOrd="0" presId="urn:microsoft.com/office/officeart/2005/8/layout/lProcess2"/>
    <dgm:cxn modelId="{31AA3F34-424E-4553-99C8-6CCE502556C0}" type="presParOf" srcId="{8682C374-6844-409C-8B59-CE37E9670EDB}" destId="{807CE9AE-2ABD-44C0-A27D-EDF03E03EAF4}" srcOrd="1" destOrd="0" presId="urn:microsoft.com/office/officeart/2005/8/layout/lProcess2"/>
    <dgm:cxn modelId="{4CAD29BF-2D41-43D3-B23C-7F1E2E67BF04}" type="presParOf" srcId="{8682C374-6844-409C-8B59-CE37E9670EDB}" destId="{0DAAA931-FE71-4119-B211-33028F5B9EDC}" srcOrd="2" destOrd="0" presId="urn:microsoft.com/office/officeart/2005/8/layout/lProcess2"/>
    <dgm:cxn modelId="{1463B2E7-7111-473B-8CDE-5E02C72890C9}" type="presParOf" srcId="{0DAAA931-FE71-4119-B211-33028F5B9EDC}" destId="{BC4CA602-828C-49AF-9905-8CA44DAE2EBB}" srcOrd="0" destOrd="0" presId="urn:microsoft.com/office/officeart/2005/8/layout/lProcess2"/>
    <dgm:cxn modelId="{18BBD92B-2576-488D-8BFF-D880EAD75E59}" type="presParOf" srcId="{BC4CA602-828C-49AF-9905-8CA44DAE2EBB}" destId="{24D1BB6A-040C-4AAB-8018-111D57951BF8}" srcOrd="0" destOrd="0" presId="urn:microsoft.com/office/officeart/2005/8/layout/lProcess2"/>
    <dgm:cxn modelId="{2E4290E8-79CB-4201-8489-CFBED96A298F}" type="presParOf" srcId="{BC4CA602-828C-49AF-9905-8CA44DAE2EBB}" destId="{218AAABE-3B03-4977-B121-F517B36B0386}" srcOrd="1" destOrd="0" presId="urn:microsoft.com/office/officeart/2005/8/layout/lProcess2"/>
    <dgm:cxn modelId="{DF587F02-DF29-44FA-AF0A-C62542ED0326}" type="presParOf" srcId="{BC4CA602-828C-49AF-9905-8CA44DAE2EBB}" destId="{732AFBFE-A392-44AB-89F2-1F9BF4300F13}" srcOrd="2" destOrd="0" presId="urn:microsoft.com/office/officeart/2005/8/layout/lProcess2"/>
    <dgm:cxn modelId="{1C46A6B4-2615-489E-88A1-7955BEBEAD6D}" type="presParOf" srcId="{BC4CA602-828C-49AF-9905-8CA44DAE2EBB}" destId="{00390670-4D42-4089-B6DD-7632F6A0D44B}" srcOrd="3" destOrd="0" presId="urn:microsoft.com/office/officeart/2005/8/layout/lProcess2"/>
    <dgm:cxn modelId="{A8D4D5E5-B5B9-4154-B435-836FA92CEDCA}" type="presParOf" srcId="{BC4CA602-828C-49AF-9905-8CA44DAE2EBB}" destId="{D9D51B32-27AD-4F37-887F-F4D9CC4F4EC8}" srcOrd="4" destOrd="0" presId="urn:microsoft.com/office/officeart/2005/8/layout/lProcess2"/>
    <dgm:cxn modelId="{EF20A13E-09D3-4891-8A8F-5F72DA306C99}" type="presParOf" srcId="{BC4CA602-828C-49AF-9905-8CA44DAE2EBB}" destId="{3D26B1E4-960C-4116-AF59-DA650760F333}" srcOrd="5" destOrd="0" presId="urn:microsoft.com/office/officeart/2005/8/layout/lProcess2"/>
    <dgm:cxn modelId="{47035913-BC39-4B9C-819E-BE941B1091FB}" type="presParOf" srcId="{BC4CA602-828C-49AF-9905-8CA44DAE2EBB}" destId="{54675C7C-26EE-4B42-BC6A-27D09187214B}" srcOrd="6" destOrd="0" presId="urn:microsoft.com/office/officeart/2005/8/layout/lProcess2"/>
    <dgm:cxn modelId="{0F702E63-8486-444E-BA6D-B83A2D927BCD}" type="presParOf" srcId="{50E60341-0DFB-4D79-AD72-8168917C925B}" destId="{7E9571AA-7826-4772-9B52-A41E31593D22}" srcOrd="3" destOrd="0" presId="urn:microsoft.com/office/officeart/2005/8/layout/lProcess2"/>
    <dgm:cxn modelId="{3276534F-C1F8-4946-9248-60D56B971481}" type="presParOf" srcId="{50E60341-0DFB-4D79-AD72-8168917C925B}" destId="{CF1CF14F-EF03-41F7-A243-074736710A24}" srcOrd="4" destOrd="0" presId="urn:microsoft.com/office/officeart/2005/8/layout/lProcess2"/>
    <dgm:cxn modelId="{979917CE-1DAA-44A2-9CD7-82E0BD72E063}" type="presParOf" srcId="{CF1CF14F-EF03-41F7-A243-074736710A24}" destId="{7E846154-3645-40DB-87AC-146F6D79B1F6}" srcOrd="0" destOrd="0" presId="urn:microsoft.com/office/officeart/2005/8/layout/lProcess2"/>
    <dgm:cxn modelId="{564C4948-4601-49C4-B698-ABDA751E3852}" type="presParOf" srcId="{CF1CF14F-EF03-41F7-A243-074736710A24}" destId="{140E8CE2-121A-4EF7-AA71-A339B5B5C538}" srcOrd="1" destOrd="0" presId="urn:microsoft.com/office/officeart/2005/8/layout/lProcess2"/>
    <dgm:cxn modelId="{213E2D17-4901-4EBA-B4A7-5F6A8D9A48C0}" type="presParOf" srcId="{CF1CF14F-EF03-41F7-A243-074736710A24}" destId="{56287D0E-F27A-4369-97A1-72768C9055B2}" srcOrd="2" destOrd="0" presId="urn:microsoft.com/office/officeart/2005/8/layout/lProcess2"/>
    <dgm:cxn modelId="{8744459C-5793-4F1B-B73B-7C249AE9BFD1}" type="presParOf" srcId="{56287D0E-F27A-4369-97A1-72768C9055B2}" destId="{FB9108AD-419F-4A02-A7E9-4C45B95040C7}" srcOrd="0" destOrd="0" presId="urn:microsoft.com/office/officeart/2005/8/layout/lProcess2"/>
    <dgm:cxn modelId="{20E8B8E9-40FA-40EF-A999-15F53680F2E4}" type="presParOf" srcId="{FB9108AD-419F-4A02-A7E9-4C45B95040C7}" destId="{16C6CF99-1D98-40E5-BACA-C6749C228E16}" srcOrd="0" destOrd="0" presId="urn:microsoft.com/office/officeart/2005/8/layout/lProcess2"/>
    <dgm:cxn modelId="{6AD0A5EA-8C3A-4AE2-A3C7-E65DB2F385C8}" type="presParOf" srcId="{FB9108AD-419F-4A02-A7E9-4C45B95040C7}" destId="{28D211F2-9595-473D-86C6-1E70D21C163E}" srcOrd="1" destOrd="0" presId="urn:microsoft.com/office/officeart/2005/8/layout/lProcess2"/>
    <dgm:cxn modelId="{F3C332BD-4FB2-4CD2-A1C6-AEA192C22C37}" type="presParOf" srcId="{FB9108AD-419F-4A02-A7E9-4C45B95040C7}" destId="{05918339-A540-44B4-A74B-0ECB645A63F5}" srcOrd="2" destOrd="0" presId="urn:microsoft.com/office/officeart/2005/8/layout/lProcess2"/>
    <dgm:cxn modelId="{73A63D8B-C5BF-424A-A1A0-E02EDC32A5E9}" type="presParOf" srcId="{FB9108AD-419F-4A02-A7E9-4C45B95040C7}" destId="{8F16978C-E21F-45D7-A75B-E1B8A777AC6C}" srcOrd="3" destOrd="0" presId="urn:microsoft.com/office/officeart/2005/8/layout/lProcess2"/>
    <dgm:cxn modelId="{C76D99DB-DC98-4029-8A96-FEA6870AAE04}" type="presParOf" srcId="{FB9108AD-419F-4A02-A7E9-4C45B95040C7}" destId="{739ED2CC-C72E-4176-BDDA-1D088CDD726B}" srcOrd="4" destOrd="0" presId="urn:microsoft.com/office/officeart/2005/8/layout/lProcess2"/>
    <dgm:cxn modelId="{FCA251CF-B1B2-4293-8719-9649B5D370F0}" type="presParOf" srcId="{FB9108AD-419F-4A02-A7E9-4C45B95040C7}" destId="{1770282D-4B29-42EB-A6D9-9822CAB6642F}" srcOrd="5" destOrd="0" presId="urn:microsoft.com/office/officeart/2005/8/layout/lProcess2"/>
    <dgm:cxn modelId="{3A00970D-67C0-46B7-8A74-43A9B4C4C64E}" type="presParOf" srcId="{FB9108AD-419F-4A02-A7E9-4C45B95040C7}" destId="{FEC0E905-B7EE-4481-B81E-3F4BCC7FA2A7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EBD9D8-0487-4498-AFAD-9AE6B0274218}" type="doc">
      <dgm:prSet loTypeId="urn:microsoft.com/office/officeart/2008/layout/VerticalCurvedList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52FDC8D-6D82-402B-94B7-CA032A13492C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pPr>
            <a:tabLst>
              <a:tab pos="3894138" algn="l"/>
            </a:tabLst>
          </a:pPr>
          <a:r>
            <a:rPr lang="en-US" sz="2800" b="1" dirty="0" smtClean="0"/>
            <a:t>Unmet needs</a:t>
          </a:r>
          <a:r>
            <a:rPr lang="en-US" sz="2800" b="0" dirty="0" smtClean="0"/>
            <a:t>	</a:t>
          </a:r>
          <a:r>
            <a:rPr lang="en-US" sz="2400" b="0" i="0" dirty="0" smtClean="0">
              <a:latin typeface="+mj-lt"/>
            </a:rPr>
            <a:t>rethinking C-L psychiatry</a:t>
          </a:r>
          <a:endParaRPr lang="en-US" sz="2400" b="1" i="0" dirty="0">
            <a:latin typeface="+mj-lt"/>
          </a:endParaRPr>
        </a:p>
      </dgm:t>
    </dgm:pt>
    <dgm:pt modelId="{0A3EA6F5-9294-40B9-943E-BDD146B231AB}" type="parTrans" cxnId="{0B5F1EB0-51F2-4076-808E-BB0D7840B0DA}">
      <dgm:prSet/>
      <dgm:spPr/>
      <dgm:t>
        <a:bodyPr/>
        <a:lstStyle/>
        <a:p>
          <a:endParaRPr lang="en-US"/>
        </a:p>
      </dgm:t>
    </dgm:pt>
    <dgm:pt modelId="{0C53D3AC-2F3C-442D-9E56-1767E9A362C2}" type="sibTrans" cxnId="{0B5F1EB0-51F2-4076-808E-BB0D7840B0DA}">
      <dgm:prSet/>
      <dgm:spPr/>
      <dgm:t>
        <a:bodyPr/>
        <a:lstStyle/>
        <a:p>
          <a:endParaRPr lang="en-US"/>
        </a:p>
      </dgm:t>
    </dgm:pt>
    <dgm:pt modelId="{F9B41439-FF81-4FB6-9B6D-0ED1723E0C23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pPr>
            <a:tabLst>
              <a:tab pos="3594100" algn="l"/>
            </a:tabLst>
          </a:pPr>
          <a:r>
            <a:rPr lang="en-US" sz="2900" b="1" dirty="0" smtClean="0"/>
            <a:t>Proactive C-L	</a:t>
          </a:r>
          <a:r>
            <a:rPr lang="en-US" sz="2400" b="0" i="0" dirty="0" smtClean="0">
              <a:latin typeface="+mj-lt"/>
            </a:rPr>
            <a:t>a modern approach</a:t>
          </a:r>
          <a:endParaRPr lang="en-US" sz="2400" b="0" i="0" dirty="0">
            <a:latin typeface="+mj-lt"/>
          </a:endParaRPr>
        </a:p>
      </dgm:t>
    </dgm:pt>
    <dgm:pt modelId="{8734EB9F-7752-48F0-BDF6-8526734568E9}" type="parTrans" cxnId="{ADCD4C38-3DE6-4725-AAB5-2AC6EAF66560}">
      <dgm:prSet/>
      <dgm:spPr/>
      <dgm:t>
        <a:bodyPr/>
        <a:lstStyle/>
        <a:p>
          <a:endParaRPr lang="en-US"/>
        </a:p>
      </dgm:t>
    </dgm:pt>
    <dgm:pt modelId="{9914AD04-114B-4C51-96E5-AFD6E05768FE}" type="sibTrans" cxnId="{ADCD4C38-3DE6-4725-AAB5-2AC6EAF66560}">
      <dgm:prSet/>
      <dgm:spPr/>
      <dgm:t>
        <a:bodyPr/>
        <a:lstStyle/>
        <a:p>
          <a:endParaRPr lang="en-US"/>
        </a:p>
      </dgm:t>
    </dgm:pt>
    <dgm:pt modelId="{9DB89BD2-3928-40B8-85E3-264923839420}">
      <dgm:prSet phldrT="[Text]" custT="1"/>
      <dgm:spPr/>
      <dgm:t>
        <a:bodyPr/>
        <a:lstStyle/>
        <a:p>
          <a:pPr>
            <a:tabLst>
              <a:tab pos="3594100" algn="l"/>
            </a:tabLst>
          </a:pPr>
          <a:r>
            <a:rPr lang="en-US" sz="2900" b="1" dirty="0" smtClean="0"/>
            <a:t>Daily operations	</a:t>
          </a:r>
          <a:r>
            <a:rPr lang="en-US" sz="2400" b="0" i="0" dirty="0" smtClean="0">
              <a:latin typeface="+mj-lt"/>
            </a:rPr>
            <a:t>the principles of proactive C-L in action</a:t>
          </a:r>
          <a:endParaRPr lang="en-US" sz="2400" b="0" i="0" dirty="0">
            <a:latin typeface="+mj-lt"/>
          </a:endParaRPr>
        </a:p>
      </dgm:t>
    </dgm:pt>
    <dgm:pt modelId="{88C5FC8B-DE3B-490B-8497-C0990A7B902F}" type="parTrans" cxnId="{8952A0E0-F50C-4A84-913C-85EC0F872102}">
      <dgm:prSet/>
      <dgm:spPr/>
      <dgm:t>
        <a:bodyPr/>
        <a:lstStyle/>
        <a:p>
          <a:endParaRPr lang="en-US"/>
        </a:p>
      </dgm:t>
    </dgm:pt>
    <dgm:pt modelId="{9B2B8EBE-7E52-4FED-85FF-84A670666AB9}" type="sibTrans" cxnId="{8952A0E0-F50C-4A84-913C-85EC0F872102}">
      <dgm:prSet/>
      <dgm:spPr/>
      <dgm:t>
        <a:bodyPr/>
        <a:lstStyle/>
        <a:p>
          <a:endParaRPr lang="en-US"/>
        </a:p>
      </dgm:t>
    </dgm:pt>
    <dgm:pt modelId="{D2E948F7-91B6-4080-A0E1-32563759FC87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pPr>
            <a:tabLst>
              <a:tab pos="3941763" algn="l"/>
            </a:tabLst>
          </a:pPr>
          <a:r>
            <a:rPr lang="en-US" sz="2900" b="1" dirty="0" smtClean="0"/>
            <a:t>Future horizons</a:t>
          </a:r>
          <a:r>
            <a:rPr lang="en-US" sz="2900" b="0" dirty="0" smtClean="0"/>
            <a:t>	</a:t>
          </a:r>
          <a:r>
            <a:rPr lang="en-US" sz="2400" b="0" i="0" dirty="0" smtClean="0">
              <a:latin typeface="+mj-lt"/>
            </a:rPr>
            <a:t>C-L psychiatry for value-based care</a:t>
          </a:r>
          <a:endParaRPr lang="en-US" sz="2900" b="0" dirty="0">
            <a:latin typeface="Calibri (Headings)"/>
          </a:endParaRPr>
        </a:p>
      </dgm:t>
    </dgm:pt>
    <dgm:pt modelId="{7E0CD8BA-806E-4FBC-9B4C-71DA44D16470}" type="parTrans" cxnId="{C4EA2783-BDB2-4EB5-BC13-818D8E632EFB}">
      <dgm:prSet/>
      <dgm:spPr/>
      <dgm:t>
        <a:bodyPr/>
        <a:lstStyle/>
        <a:p>
          <a:endParaRPr lang="en-US"/>
        </a:p>
      </dgm:t>
    </dgm:pt>
    <dgm:pt modelId="{FD76DA9A-A716-4958-B672-0DAC2F7048C1}" type="sibTrans" cxnId="{C4EA2783-BDB2-4EB5-BC13-818D8E632EFB}">
      <dgm:prSet/>
      <dgm:spPr/>
      <dgm:t>
        <a:bodyPr/>
        <a:lstStyle/>
        <a:p>
          <a:endParaRPr lang="en-US"/>
        </a:p>
      </dgm:t>
    </dgm:pt>
    <dgm:pt modelId="{742AAC81-54C6-4FB4-8830-9EB6C68BE9BB}" type="pres">
      <dgm:prSet presAssocID="{4EEBD9D8-0487-4498-AFAD-9AE6B027421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7B88A4F8-6B94-4A40-90A5-D66F19E35B29}" type="pres">
      <dgm:prSet presAssocID="{4EEBD9D8-0487-4498-AFAD-9AE6B0274218}" presName="Name1" presStyleCnt="0"/>
      <dgm:spPr/>
      <dgm:t>
        <a:bodyPr/>
        <a:lstStyle/>
        <a:p>
          <a:endParaRPr lang="en-US"/>
        </a:p>
      </dgm:t>
    </dgm:pt>
    <dgm:pt modelId="{EC13538F-A941-41FB-B39D-EFCCF839A0D7}" type="pres">
      <dgm:prSet presAssocID="{4EEBD9D8-0487-4498-AFAD-9AE6B0274218}" presName="cycle" presStyleCnt="0"/>
      <dgm:spPr/>
      <dgm:t>
        <a:bodyPr/>
        <a:lstStyle/>
        <a:p>
          <a:endParaRPr lang="en-US"/>
        </a:p>
      </dgm:t>
    </dgm:pt>
    <dgm:pt modelId="{B74CA773-162F-4EF5-862B-52746D72DAAD}" type="pres">
      <dgm:prSet presAssocID="{4EEBD9D8-0487-4498-AFAD-9AE6B0274218}" presName="srcNode" presStyleLbl="node1" presStyleIdx="0" presStyleCnt="4"/>
      <dgm:spPr/>
      <dgm:t>
        <a:bodyPr/>
        <a:lstStyle/>
        <a:p>
          <a:endParaRPr lang="en-US"/>
        </a:p>
      </dgm:t>
    </dgm:pt>
    <dgm:pt modelId="{46E2A72B-4994-4C86-8EA8-0A049FAEBA1A}" type="pres">
      <dgm:prSet presAssocID="{4EEBD9D8-0487-4498-AFAD-9AE6B0274218}" presName="conn" presStyleLbl="parChTrans1D2" presStyleIdx="0" presStyleCnt="1"/>
      <dgm:spPr/>
      <dgm:t>
        <a:bodyPr/>
        <a:lstStyle/>
        <a:p>
          <a:endParaRPr lang="en-US"/>
        </a:p>
      </dgm:t>
    </dgm:pt>
    <dgm:pt modelId="{343D71F9-B9E4-41AA-9655-AF00A7526FC8}" type="pres">
      <dgm:prSet presAssocID="{4EEBD9D8-0487-4498-AFAD-9AE6B0274218}" presName="extraNode" presStyleLbl="node1" presStyleIdx="0" presStyleCnt="4"/>
      <dgm:spPr/>
      <dgm:t>
        <a:bodyPr/>
        <a:lstStyle/>
        <a:p>
          <a:endParaRPr lang="en-US"/>
        </a:p>
      </dgm:t>
    </dgm:pt>
    <dgm:pt modelId="{8EB90345-0D47-44BC-B5EF-1E529D5C7EA8}" type="pres">
      <dgm:prSet presAssocID="{4EEBD9D8-0487-4498-AFAD-9AE6B0274218}" presName="dstNode" presStyleLbl="node1" presStyleIdx="0" presStyleCnt="4"/>
      <dgm:spPr/>
      <dgm:t>
        <a:bodyPr/>
        <a:lstStyle/>
        <a:p>
          <a:endParaRPr lang="en-US"/>
        </a:p>
      </dgm:t>
    </dgm:pt>
    <dgm:pt modelId="{275B57AE-E85D-4EB6-BD08-C1266A027398}" type="pres">
      <dgm:prSet presAssocID="{052FDC8D-6D82-402B-94B7-CA032A13492C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7802B-35B2-4848-86DE-5468D85EA1C6}" type="pres">
      <dgm:prSet presAssocID="{052FDC8D-6D82-402B-94B7-CA032A13492C}" presName="accent_1" presStyleCnt="0"/>
      <dgm:spPr/>
      <dgm:t>
        <a:bodyPr/>
        <a:lstStyle/>
        <a:p>
          <a:endParaRPr lang="en-US"/>
        </a:p>
      </dgm:t>
    </dgm:pt>
    <dgm:pt modelId="{968F286D-76E8-4D15-92BF-DA81A85CEB03}" type="pres">
      <dgm:prSet presAssocID="{052FDC8D-6D82-402B-94B7-CA032A13492C}" presName="accentRepeatNode" presStyleLbl="solidFgAcc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523C216B-C3B8-42BA-99BD-5C9005E93919}" type="pres">
      <dgm:prSet presAssocID="{F9B41439-FF81-4FB6-9B6D-0ED1723E0C23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59A827-543F-4140-9A56-47A2CDC33016}" type="pres">
      <dgm:prSet presAssocID="{F9B41439-FF81-4FB6-9B6D-0ED1723E0C23}" presName="accent_2" presStyleCnt="0"/>
      <dgm:spPr/>
      <dgm:t>
        <a:bodyPr/>
        <a:lstStyle/>
        <a:p>
          <a:endParaRPr lang="en-US"/>
        </a:p>
      </dgm:t>
    </dgm:pt>
    <dgm:pt modelId="{D07D46C4-D941-4A4F-AC5B-E88BDE0FBB6F}" type="pres">
      <dgm:prSet presAssocID="{F9B41439-FF81-4FB6-9B6D-0ED1723E0C23}" presName="accentRepeatNode" presStyleLbl="solidFgAcc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0CFB5856-AB5F-40E1-834B-6640935B15B5}" type="pres">
      <dgm:prSet presAssocID="{9DB89BD2-3928-40B8-85E3-26492383942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6838FE-903F-41A4-9066-3CD959D3CE7C}" type="pres">
      <dgm:prSet presAssocID="{9DB89BD2-3928-40B8-85E3-264923839420}" presName="accent_3" presStyleCnt="0"/>
      <dgm:spPr/>
      <dgm:t>
        <a:bodyPr/>
        <a:lstStyle/>
        <a:p>
          <a:endParaRPr lang="en-US"/>
        </a:p>
      </dgm:t>
    </dgm:pt>
    <dgm:pt modelId="{BEA9D9D0-4E65-4BEF-8C1C-939AFDCE6A61}" type="pres">
      <dgm:prSet presAssocID="{9DB89BD2-3928-40B8-85E3-264923839420}" presName="accentRepeatNode" presStyleLbl="solidFgAcc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4A54AFF3-17A2-4A01-A5A9-1EF5EDB24AC0}" type="pres">
      <dgm:prSet presAssocID="{D2E948F7-91B6-4080-A0E1-32563759FC87}" presName="text_4" presStyleLbl="node1" presStyleIdx="3" presStyleCnt="4" custLinFactNeighborX="-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A237FE-670E-4253-960C-95C4FD17D46B}" type="pres">
      <dgm:prSet presAssocID="{D2E948F7-91B6-4080-A0E1-32563759FC87}" presName="accent_4" presStyleCnt="0"/>
      <dgm:spPr/>
    </dgm:pt>
    <dgm:pt modelId="{51DAEFF0-F581-4A74-890D-D33D6689D8D8}" type="pres">
      <dgm:prSet presAssocID="{D2E948F7-91B6-4080-A0E1-32563759FC87}" presName="accentRepeatNode" presStyleLbl="solidFgAcc1" presStyleIdx="3" presStyleCnt="4" custLinFactNeighborX="-13210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0B5F1EB0-51F2-4076-808E-BB0D7840B0DA}" srcId="{4EEBD9D8-0487-4498-AFAD-9AE6B0274218}" destId="{052FDC8D-6D82-402B-94B7-CA032A13492C}" srcOrd="0" destOrd="0" parTransId="{0A3EA6F5-9294-40B9-943E-BDD146B231AB}" sibTransId="{0C53D3AC-2F3C-442D-9E56-1767E9A362C2}"/>
    <dgm:cxn modelId="{8179A62E-7F8C-4FCE-BDB3-9BE10A602CC6}" type="presOf" srcId="{9DB89BD2-3928-40B8-85E3-264923839420}" destId="{0CFB5856-AB5F-40E1-834B-6640935B15B5}" srcOrd="0" destOrd="0" presId="urn:microsoft.com/office/officeart/2008/layout/VerticalCurvedList"/>
    <dgm:cxn modelId="{4A855E00-70B7-42F5-9E67-26CAF447986C}" type="presOf" srcId="{D2E948F7-91B6-4080-A0E1-32563759FC87}" destId="{4A54AFF3-17A2-4A01-A5A9-1EF5EDB24AC0}" srcOrd="0" destOrd="0" presId="urn:microsoft.com/office/officeart/2008/layout/VerticalCurvedList"/>
    <dgm:cxn modelId="{9F450F8A-62AC-42FB-AFA5-F9157132E9A3}" type="presOf" srcId="{4EEBD9D8-0487-4498-AFAD-9AE6B0274218}" destId="{742AAC81-54C6-4FB4-8830-9EB6C68BE9BB}" srcOrd="0" destOrd="0" presId="urn:microsoft.com/office/officeart/2008/layout/VerticalCurvedList"/>
    <dgm:cxn modelId="{C4EA2783-BDB2-4EB5-BC13-818D8E632EFB}" srcId="{4EEBD9D8-0487-4498-AFAD-9AE6B0274218}" destId="{D2E948F7-91B6-4080-A0E1-32563759FC87}" srcOrd="3" destOrd="0" parTransId="{7E0CD8BA-806E-4FBC-9B4C-71DA44D16470}" sibTransId="{FD76DA9A-A716-4958-B672-0DAC2F7048C1}"/>
    <dgm:cxn modelId="{D07F1180-F519-4EFF-BADA-0E64D02D1FD7}" type="presOf" srcId="{F9B41439-FF81-4FB6-9B6D-0ED1723E0C23}" destId="{523C216B-C3B8-42BA-99BD-5C9005E93919}" srcOrd="0" destOrd="0" presId="urn:microsoft.com/office/officeart/2008/layout/VerticalCurvedList"/>
    <dgm:cxn modelId="{41454923-251C-46D0-84B0-4956653B201D}" type="presOf" srcId="{0C53D3AC-2F3C-442D-9E56-1767E9A362C2}" destId="{46E2A72B-4994-4C86-8EA8-0A049FAEBA1A}" srcOrd="0" destOrd="0" presId="urn:microsoft.com/office/officeart/2008/layout/VerticalCurvedList"/>
    <dgm:cxn modelId="{B5D5F12B-DE38-4DF3-B5A6-6F45F52D07C8}" type="presOf" srcId="{052FDC8D-6D82-402B-94B7-CA032A13492C}" destId="{275B57AE-E85D-4EB6-BD08-C1266A027398}" srcOrd="0" destOrd="0" presId="urn:microsoft.com/office/officeart/2008/layout/VerticalCurvedList"/>
    <dgm:cxn modelId="{ADCD4C38-3DE6-4725-AAB5-2AC6EAF66560}" srcId="{4EEBD9D8-0487-4498-AFAD-9AE6B0274218}" destId="{F9B41439-FF81-4FB6-9B6D-0ED1723E0C23}" srcOrd="1" destOrd="0" parTransId="{8734EB9F-7752-48F0-BDF6-8526734568E9}" sibTransId="{9914AD04-114B-4C51-96E5-AFD6E05768FE}"/>
    <dgm:cxn modelId="{8952A0E0-F50C-4A84-913C-85EC0F872102}" srcId="{4EEBD9D8-0487-4498-AFAD-9AE6B0274218}" destId="{9DB89BD2-3928-40B8-85E3-264923839420}" srcOrd="2" destOrd="0" parTransId="{88C5FC8B-DE3B-490B-8497-C0990A7B902F}" sibTransId="{9B2B8EBE-7E52-4FED-85FF-84A670666AB9}"/>
    <dgm:cxn modelId="{2926A9CC-549E-41DD-B7A5-2CDAA7AD6362}" type="presParOf" srcId="{742AAC81-54C6-4FB4-8830-9EB6C68BE9BB}" destId="{7B88A4F8-6B94-4A40-90A5-D66F19E35B29}" srcOrd="0" destOrd="0" presId="urn:microsoft.com/office/officeart/2008/layout/VerticalCurvedList"/>
    <dgm:cxn modelId="{1C04A513-E2FC-49B7-95E3-E6BF64B396F6}" type="presParOf" srcId="{7B88A4F8-6B94-4A40-90A5-D66F19E35B29}" destId="{EC13538F-A941-41FB-B39D-EFCCF839A0D7}" srcOrd="0" destOrd="0" presId="urn:microsoft.com/office/officeart/2008/layout/VerticalCurvedList"/>
    <dgm:cxn modelId="{C71AE5C2-535A-4ADC-A36B-DC36183B3F91}" type="presParOf" srcId="{EC13538F-A941-41FB-B39D-EFCCF839A0D7}" destId="{B74CA773-162F-4EF5-862B-52746D72DAAD}" srcOrd="0" destOrd="0" presId="urn:microsoft.com/office/officeart/2008/layout/VerticalCurvedList"/>
    <dgm:cxn modelId="{E91B9D7F-B703-40FC-922F-539D5FD19215}" type="presParOf" srcId="{EC13538F-A941-41FB-B39D-EFCCF839A0D7}" destId="{46E2A72B-4994-4C86-8EA8-0A049FAEBA1A}" srcOrd="1" destOrd="0" presId="urn:microsoft.com/office/officeart/2008/layout/VerticalCurvedList"/>
    <dgm:cxn modelId="{735F1866-2AF3-4BB8-A2BD-4C3B917A5627}" type="presParOf" srcId="{EC13538F-A941-41FB-B39D-EFCCF839A0D7}" destId="{343D71F9-B9E4-41AA-9655-AF00A7526FC8}" srcOrd="2" destOrd="0" presId="urn:microsoft.com/office/officeart/2008/layout/VerticalCurvedList"/>
    <dgm:cxn modelId="{AACAA395-A488-48CE-AF92-AD41D361E9CB}" type="presParOf" srcId="{EC13538F-A941-41FB-B39D-EFCCF839A0D7}" destId="{8EB90345-0D47-44BC-B5EF-1E529D5C7EA8}" srcOrd="3" destOrd="0" presId="urn:microsoft.com/office/officeart/2008/layout/VerticalCurvedList"/>
    <dgm:cxn modelId="{96468E24-A946-4F61-965F-175DCEB21051}" type="presParOf" srcId="{7B88A4F8-6B94-4A40-90A5-D66F19E35B29}" destId="{275B57AE-E85D-4EB6-BD08-C1266A027398}" srcOrd="1" destOrd="0" presId="urn:microsoft.com/office/officeart/2008/layout/VerticalCurvedList"/>
    <dgm:cxn modelId="{B335C6C9-38EE-4D5B-81B4-86E4F6E8E32A}" type="presParOf" srcId="{7B88A4F8-6B94-4A40-90A5-D66F19E35B29}" destId="{F907802B-35B2-4848-86DE-5468D85EA1C6}" srcOrd="2" destOrd="0" presId="urn:microsoft.com/office/officeart/2008/layout/VerticalCurvedList"/>
    <dgm:cxn modelId="{92706144-E89C-459B-878E-1C263DEC64D5}" type="presParOf" srcId="{F907802B-35B2-4848-86DE-5468D85EA1C6}" destId="{968F286D-76E8-4D15-92BF-DA81A85CEB03}" srcOrd="0" destOrd="0" presId="urn:microsoft.com/office/officeart/2008/layout/VerticalCurvedList"/>
    <dgm:cxn modelId="{A84BDB47-165B-4EE2-8553-107B822E0373}" type="presParOf" srcId="{7B88A4F8-6B94-4A40-90A5-D66F19E35B29}" destId="{523C216B-C3B8-42BA-99BD-5C9005E93919}" srcOrd="3" destOrd="0" presId="urn:microsoft.com/office/officeart/2008/layout/VerticalCurvedList"/>
    <dgm:cxn modelId="{9DD5F785-8BD1-41D4-A0F3-299A30DEDF2B}" type="presParOf" srcId="{7B88A4F8-6B94-4A40-90A5-D66F19E35B29}" destId="{CE59A827-543F-4140-9A56-47A2CDC33016}" srcOrd="4" destOrd="0" presId="urn:microsoft.com/office/officeart/2008/layout/VerticalCurvedList"/>
    <dgm:cxn modelId="{153F4D8A-21AE-4BB2-9517-539146AD8CC3}" type="presParOf" srcId="{CE59A827-543F-4140-9A56-47A2CDC33016}" destId="{D07D46C4-D941-4A4F-AC5B-E88BDE0FBB6F}" srcOrd="0" destOrd="0" presId="urn:microsoft.com/office/officeart/2008/layout/VerticalCurvedList"/>
    <dgm:cxn modelId="{1F2EADE8-14B0-46D3-A75E-A6C2578783F7}" type="presParOf" srcId="{7B88A4F8-6B94-4A40-90A5-D66F19E35B29}" destId="{0CFB5856-AB5F-40E1-834B-6640935B15B5}" srcOrd="5" destOrd="0" presId="urn:microsoft.com/office/officeart/2008/layout/VerticalCurvedList"/>
    <dgm:cxn modelId="{EE1A3BB0-2931-48C3-8365-AAF0235904E3}" type="presParOf" srcId="{7B88A4F8-6B94-4A40-90A5-D66F19E35B29}" destId="{366838FE-903F-41A4-9066-3CD959D3CE7C}" srcOrd="6" destOrd="0" presId="urn:microsoft.com/office/officeart/2008/layout/VerticalCurvedList"/>
    <dgm:cxn modelId="{4D120733-B762-4C2B-885E-67B14F3F2410}" type="presParOf" srcId="{366838FE-903F-41A4-9066-3CD959D3CE7C}" destId="{BEA9D9D0-4E65-4BEF-8C1C-939AFDCE6A61}" srcOrd="0" destOrd="0" presId="urn:microsoft.com/office/officeart/2008/layout/VerticalCurvedList"/>
    <dgm:cxn modelId="{24113640-CD59-4E42-BE4F-1D95E608796D}" type="presParOf" srcId="{7B88A4F8-6B94-4A40-90A5-D66F19E35B29}" destId="{4A54AFF3-17A2-4A01-A5A9-1EF5EDB24AC0}" srcOrd="7" destOrd="0" presId="urn:microsoft.com/office/officeart/2008/layout/VerticalCurvedList"/>
    <dgm:cxn modelId="{3D31070B-D845-4F0C-B968-0973953DF3FD}" type="presParOf" srcId="{7B88A4F8-6B94-4A40-90A5-D66F19E35B29}" destId="{ADA237FE-670E-4253-960C-95C4FD17D46B}" srcOrd="8" destOrd="0" presId="urn:microsoft.com/office/officeart/2008/layout/VerticalCurvedList"/>
    <dgm:cxn modelId="{7416955E-3A3B-45E4-B26E-297071D5EE25}" type="presParOf" srcId="{ADA237FE-670E-4253-960C-95C4FD17D46B}" destId="{51DAEFF0-F581-4A74-890D-D33D6689D8D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EEBD9D8-0487-4498-AFAD-9AE6B0274218}" type="doc">
      <dgm:prSet loTypeId="urn:microsoft.com/office/officeart/2008/layout/VerticalCurvedList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52FDC8D-6D82-402B-94B7-CA032A13492C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pPr>
            <a:tabLst>
              <a:tab pos="3894138" algn="l"/>
            </a:tabLst>
          </a:pPr>
          <a:r>
            <a:rPr lang="en-US" sz="2800" b="1" dirty="0" smtClean="0"/>
            <a:t>Unmet needs</a:t>
          </a:r>
          <a:r>
            <a:rPr lang="en-US" sz="2800" b="0" dirty="0" smtClean="0"/>
            <a:t>	</a:t>
          </a:r>
          <a:r>
            <a:rPr lang="en-US" sz="2400" b="0" i="0" dirty="0" smtClean="0">
              <a:latin typeface="+mj-lt"/>
            </a:rPr>
            <a:t>rethinking C-L psychiatry</a:t>
          </a:r>
          <a:endParaRPr lang="en-US" sz="2400" b="1" i="0" dirty="0">
            <a:latin typeface="+mj-lt"/>
          </a:endParaRPr>
        </a:p>
      </dgm:t>
    </dgm:pt>
    <dgm:pt modelId="{0A3EA6F5-9294-40B9-943E-BDD146B231AB}" type="parTrans" cxnId="{0B5F1EB0-51F2-4076-808E-BB0D7840B0DA}">
      <dgm:prSet/>
      <dgm:spPr/>
      <dgm:t>
        <a:bodyPr/>
        <a:lstStyle/>
        <a:p>
          <a:endParaRPr lang="en-US"/>
        </a:p>
      </dgm:t>
    </dgm:pt>
    <dgm:pt modelId="{0C53D3AC-2F3C-442D-9E56-1767E9A362C2}" type="sibTrans" cxnId="{0B5F1EB0-51F2-4076-808E-BB0D7840B0DA}">
      <dgm:prSet/>
      <dgm:spPr/>
      <dgm:t>
        <a:bodyPr/>
        <a:lstStyle/>
        <a:p>
          <a:endParaRPr lang="en-US"/>
        </a:p>
      </dgm:t>
    </dgm:pt>
    <dgm:pt modelId="{F9B41439-FF81-4FB6-9B6D-0ED1723E0C23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pPr>
            <a:tabLst>
              <a:tab pos="3594100" algn="l"/>
            </a:tabLst>
          </a:pPr>
          <a:r>
            <a:rPr lang="en-US" sz="2900" b="1" dirty="0" smtClean="0"/>
            <a:t>Proactive C-L	</a:t>
          </a:r>
          <a:r>
            <a:rPr lang="en-US" sz="2400" b="0" i="0" dirty="0" smtClean="0">
              <a:latin typeface="+mj-lt"/>
            </a:rPr>
            <a:t>a modern approach</a:t>
          </a:r>
          <a:endParaRPr lang="en-US" sz="2400" b="0" i="0" dirty="0">
            <a:latin typeface="+mj-lt"/>
          </a:endParaRPr>
        </a:p>
      </dgm:t>
    </dgm:pt>
    <dgm:pt modelId="{8734EB9F-7752-48F0-BDF6-8526734568E9}" type="parTrans" cxnId="{ADCD4C38-3DE6-4725-AAB5-2AC6EAF66560}">
      <dgm:prSet/>
      <dgm:spPr/>
      <dgm:t>
        <a:bodyPr/>
        <a:lstStyle/>
        <a:p>
          <a:endParaRPr lang="en-US"/>
        </a:p>
      </dgm:t>
    </dgm:pt>
    <dgm:pt modelId="{9914AD04-114B-4C51-96E5-AFD6E05768FE}" type="sibTrans" cxnId="{ADCD4C38-3DE6-4725-AAB5-2AC6EAF66560}">
      <dgm:prSet/>
      <dgm:spPr/>
      <dgm:t>
        <a:bodyPr/>
        <a:lstStyle/>
        <a:p>
          <a:endParaRPr lang="en-US"/>
        </a:p>
      </dgm:t>
    </dgm:pt>
    <dgm:pt modelId="{9DB89BD2-3928-40B8-85E3-264923839420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pPr>
            <a:tabLst>
              <a:tab pos="3594100" algn="l"/>
            </a:tabLst>
          </a:pPr>
          <a:r>
            <a:rPr lang="en-US" sz="2900" b="1" dirty="0" smtClean="0"/>
            <a:t>Daily operations	</a:t>
          </a:r>
          <a:r>
            <a:rPr lang="en-US" sz="2400" b="0" i="0" dirty="0" smtClean="0">
              <a:latin typeface="+mj-lt"/>
            </a:rPr>
            <a:t>the principles of proactive C-L in action</a:t>
          </a:r>
          <a:endParaRPr lang="en-US" sz="2400" b="0" i="0" dirty="0">
            <a:latin typeface="+mj-lt"/>
          </a:endParaRPr>
        </a:p>
      </dgm:t>
    </dgm:pt>
    <dgm:pt modelId="{88C5FC8B-DE3B-490B-8497-C0990A7B902F}" type="parTrans" cxnId="{8952A0E0-F50C-4A84-913C-85EC0F872102}">
      <dgm:prSet/>
      <dgm:spPr/>
      <dgm:t>
        <a:bodyPr/>
        <a:lstStyle/>
        <a:p>
          <a:endParaRPr lang="en-US"/>
        </a:p>
      </dgm:t>
    </dgm:pt>
    <dgm:pt modelId="{9B2B8EBE-7E52-4FED-85FF-84A670666AB9}" type="sibTrans" cxnId="{8952A0E0-F50C-4A84-913C-85EC0F872102}">
      <dgm:prSet/>
      <dgm:spPr/>
      <dgm:t>
        <a:bodyPr/>
        <a:lstStyle/>
        <a:p>
          <a:endParaRPr lang="en-US"/>
        </a:p>
      </dgm:t>
    </dgm:pt>
    <dgm:pt modelId="{D2E948F7-91B6-4080-A0E1-32563759FC87}">
      <dgm:prSet custT="1"/>
      <dgm:spPr/>
      <dgm:t>
        <a:bodyPr/>
        <a:lstStyle/>
        <a:p>
          <a:pPr>
            <a:tabLst>
              <a:tab pos="3941763" algn="l"/>
            </a:tabLst>
          </a:pPr>
          <a:r>
            <a:rPr lang="en-US" sz="2900" b="1" dirty="0" smtClean="0"/>
            <a:t>Future horizons</a:t>
          </a:r>
          <a:r>
            <a:rPr lang="en-US" sz="2900" b="0" dirty="0" smtClean="0"/>
            <a:t>	</a:t>
          </a:r>
          <a:r>
            <a:rPr lang="en-US" sz="2400" b="0" i="0" dirty="0" smtClean="0">
              <a:latin typeface="+mj-lt"/>
            </a:rPr>
            <a:t>C-L psychiatry for value-based care</a:t>
          </a:r>
          <a:endParaRPr lang="en-US" sz="2900" b="0" dirty="0">
            <a:latin typeface="Calibri (Headings)"/>
          </a:endParaRPr>
        </a:p>
      </dgm:t>
    </dgm:pt>
    <dgm:pt modelId="{7E0CD8BA-806E-4FBC-9B4C-71DA44D16470}" type="parTrans" cxnId="{C4EA2783-BDB2-4EB5-BC13-818D8E632EFB}">
      <dgm:prSet/>
      <dgm:spPr/>
      <dgm:t>
        <a:bodyPr/>
        <a:lstStyle/>
        <a:p>
          <a:endParaRPr lang="en-US"/>
        </a:p>
      </dgm:t>
    </dgm:pt>
    <dgm:pt modelId="{FD76DA9A-A716-4958-B672-0DAC2F7048C1}" type="sibTrans" cxnId="{C4EA2783-BDB2-4EB5-BC13-818D8E632EFB}">
      <dgm:prSet/>
      <dgm:spPr/>
      <dgm:t>
        <a:bodyPr/>
        <a:lstStyle/>
        <a:p>
          <a:endParaRPr lang="en-US"/>
        </a:p>
      </dgm:t>
    </dgm:pt>
    <dgm:pt modelId="{742AAC81-54C6-4FB4-8830-9EB6C68BE9BB}" type="pres">
      <dgm:prSet presAssocID="{4EEBD9D8-0487-4498-AFAD-9AE6B027421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7B88A4F8-6B94-4A40-90A5-D66F19E35B29}" type="pres">
      <dgm:prSet presAssocID="{4EEBD9D8-0487-4498-AFAD-9AE6B0274218}" presName="Name1" presStyleCnt="0"/>
      <dgm:spPr/>
      <dgm:t>
        <a:bodyPr/>
        <a:lstStyle/>
        <a:p>
          <a:endParaRPr lang="en-US"/>
        </a:p>
      </dgm:t>
    </dgm:pt>
    <dgm:pt modelId="{EC13538F-A941-41FB-B39D-EFCCF839A0D7}" type="pres">
      <dgm:prSet presAssocID="{4EEBD9D8-0487-4498-AFAD-9AE6B0274218}" presName="cycle" presStyleCnt="0"/>
      <dgm:spPr/>
      <dgm:t>
        <a:bodyPr/>
        <a:lstStyle/>
        <a:p>
          <a:endParaRPr lang="en-US"/>
        </a:p>
      </dgm:t>
    </dgm:pt>
    <dgm:pt modelId="{B74CA773-162F-4EF5-862B-52746D72DAAD}" type="pres">
      <dgm:prSet presAssocID="{4EEBD9D8-0487-4498-AFAD-9AE6B0274218}" presName="srcNode" presStyleLbl="node1" presStyleIdx="0" presStyleCnt="4"/>
      <dgm:spPr/>
      <dgm:t>
        <a:bodyPr/>
        <a:lstStyle/>
        <a:p>
          <a:endParaRPr lang="en-US"/>
        </a:p>
      </dgm:t>
    </dgm:pt>
    <dgm:pt modelId="{46E2A72B-4994-4C86-8EA8-0A049FAEBA1A}" type="pres">
      <dgm:prSet presAssocID="{4EEBD9D8-0487-4498-AFAD-9AE6B0274218}" presName="conn" presStyleLbl="parChTrans1D2" presStyleIdx="0" presStyleCnt="1"/>
      <dgm:spPr/>
      <dgm:t>
        <a:bodyPr/>
        <a:lstStyle/>
        <a:p>
          <a:endParaRPr lang="en-US"/>
        </a:p>
      </dgm:t>
    </dgm:pt>
    <dgm:pt modelId="{343D71F9-B9E4-41AA-9655-AF00A7526FC8}" type="pres">
      <dgm:prSet presAssocID="{4EEBD9D8-0487-4498-AFAD-9AE6B0274218}" presName="extraNode" presStyleLbl="node1" presStyleIdx="0" presStyleCnt="4"/>
      <dgm:spPr/>
      <dgm:t>
        <a:bodyPr/>
        <a:lstStyle/>
        <a:p>
          <a:endParaRPr lang="en-US"/>
        </a:p>
      </dgm:t>
    </dgm:pt>
    <dgm:pt modelId="{8EB90345-0D47-44BC-B5EF-1E529D5C7EA8}" type="pres">
      <dgm:prSet presAssocID="{4EEBD9D8-0487-4498-AFAD-9AE6B0274218}" presName="dstNode" presStyleLbl="node1" presStyleIdx="0" presStyleCnt="4"/>
      <dgm:spPr/>
      <dgm:t>
        <a:bodyPr/>
        <a:lstStyle/>
        <a:p>
          <a:endParaRPr lang="en-US"/>
        </a:p>
      </dgm:t>
    </dgm:pt>
    <dgm:pt modelId="{275B57AE-E85D-4EB6-BD08-C1266A027398}" type="pres">
      <dgm:prSet presAssocID="{052FDC8D-6D82-402B-94B7-CA032A13492C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7802B-35B2-4848-86DE-5468D85EA1C6}" type="pres">
      <dgm:prSet presAssocID="{052FDC8D-6D82-402B-94B7-CA032A13492C}" presName="accent_1" presStyleCnt="0"/>
      <dgm:spPr/>
      <dgm:t>
        <a:bodyPr/>
        <a:lstStyle/>
        <a:p>
          <a:endParaRPr lang="en-US"/>
        </a:p>
      </dgm:t>
    </dgm:pt>
    <dgm:pt modelId="{968F286D-76E8-4D15-92BF-DA81A85CEB03}" type="pres">
      <dgm:prSet presAssocID="{052FDC8D-6D82-402B-94B7-CA032A13492C}" presName="accentRepeatNode" presStyleLbl="solidFgAcc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523C216B-C3B8-42BA-99BD-5C9005E93919}" type="pres">
      <dgm:prSet presAssocID="{F9B41439-FF81-4FB6-9B6D-0ED1723E0C23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59A827-543F-4140-9A56-47A2CDC33016}" type="pres">
      <dgm:prSet presAssocID="{F9B41439-FF81-4FB6-9B6D-0ED1723E0C23}" presName="accent_2" presStyleCnt="0"/>
      <dgm:spPr/>
      <dgm:t>
        <a:bodyPr/>
        <a:lstStyle/>
        <a:p>
          <a:endParaRPr lang="en-US"/>
        </a:p>
      </dgm:t>
    </dgm:pt>
    <dgm:pt modelId="{D07D46C4-D941-4A4F-AC5B-E88BDE0FBB6F}" type="pres">
      <dgm:prSet presAssocID="{F9B41439-FF81-4FB6-9B6D-0ED1723E0C23}" presName="accentRepeatNode" presStyleLbl="solidFgAcc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0CFB5856-AB5F-40E1-834B-6640935B15B5}" type="pres">
      <dgm:prSet presAssocID="{9DB89BD2-3928-40B8-85E3-26492383942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6838FE-903F-41A4-9066-3CD959D3CE7C}" type="pres">
      <dgm:prSet presAssocID="{9DB89BD2-3928-40B8-85E3-264923839420}" presName="accent_3" presStyleCnt="0"/>
      <dgm:spPr/>
      <dgm:t>
        <a:bodyPr/>
        <a:lstStyle/>
        <a:p>
          <a:endParaRPr lang="en-US"/>
        </a:p>
      </dgm:t>
    </dgm:pt>
    <dgm:pt modelId="{BEA9D9D0-4E65-4BEF-8C1C-939AFDCE6A61}" type="pres">
      <dgm:prSet presAssocID="{9DB89BD2-3928-40B8-85E3-264923839420}" presName="accentRepeatNode" presStyleLbl="solidFgAcc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4A54AFF3-17A2-4A01-A5A9-1EF5EDB24AC0}" type="pres">
      <dgm:prSet presAssocID="{D2E948F7-91B6-4080-A0E1-32563759FC87}" presName="text_4" presStyleLbl="node1" presStyleIdx="3" presStyleCnt="4" custLinFactNeighborX="-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A237FE-670E-4253-960C-95C4FD17D46B}" type="pres">
      <dgm:prSet presAssocID="{D2E948F7-91B6-4080-A0E1-32563759FC87}" presName="accent_4" presStyleCnt="0"/>
      <dgm:spPr/>
    </dgm:pt>
    <dgm:pt modelId="{51DAEFF0-F581-4A74-890D-D33D6689D8D8}" type="pres">
      <dgm:prSet presAssocID="{D2E948F7-91B6-4080-A0E1-32563759FC87}" presName="accentRepeatNode" presStyleLbl="solidFgAcc1" presStyleIdx="3" presStyleCnt="4" custLinFactNeighborX="-13210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AA61969F-E96D-4FEF-B5A9-3CD7DC2B0D5B}" type="presOf" srcId="{4EEBD9D8-0487-4498-AFAD-9AE6B0274218}" destId="{742AAC81-54C6-4FB4-8830-9EB6C68BE9BB}" srcOrd="0" destOrd="0" presId="urn:microsoft.com/office/officeart/2008/layout/VerticalCurvedList"/>
    <dgm:cxn modelId="{4ADD36FD-6C36-490C-B84F-BAEC8D6D813E}" type="presOf" srcId="{D2E948F7-91B6-4080-A0E1-32563759FC87}" destId="{4A54AFF3-17A2-4A01-A5A9-1EF5EDB24AC0}" srcOrd="0" destOrd="0" presId="urn:microsoft.com/office/officeart/2008/layout/VerticalCurvedList"/>
    <dgm:cxn modelId="{67D3B83D-7EB3-4A24-B5B7-B5B3C3F68213}" type="presOf" srcId="{052FDC8D-6D82-402B-94B7-CA032A13492C}" destId="{275B57AE-E85D-4EB6-BD08-C1266A027398}" srcOrd="0" destOrd="0" presId="urn:microsoft.com/office/officeart/2008/layout/VerticalCurvedList"/>
    <dgm:cxn modelId="{03548A6F-B451-4206-A2D2-264306620A3E}" type="presOf" srcId="{9DB89BD2-3928-40B8-85E3-264923839420}" destId="{0CFB5856-AB5F-40E1-834B-6640935B15B5}" srcOrd="0" destOrd="0" presId="urn:microsoft.com/office/officeart/2008/layout/VerticalCurvedList"/>
    <dgm:cxn modelId="{0B5F1EB0-51F2-4076-808E-BB0D7840B0DA}" srcId="{4EEBD9D8-0487-4498-AFAD-9AE6B0274218}" destId="{052FDC8D-6D82-402B-94B7-CA032A13492C}" srcOrd="0" destOrd="0" parTransId="{0A3EA6F5-9294-40B9-943E-BDD146B231AB}" sibTransId="{0C53D3AC-2F3C-442D-9E56-1767E9A362C2}"/>
    <dgm:cxn modelId="{C4EA2783-BDB2-4EB5-BC13-818D8E632EFB}" srcId="{4EEBD9D8-0487-4498-AFAD-9AE6B0274218}" destId="{D2E948F7-91B6-4080-A0E1-32563759FC87}" srcOrd="3" destOrd="0" parTransId="{7E0CD8BA-806E-4FBC-9B4C-71DA44D16470}" sibTransId="{FD76DA9A-A716-4958-B672-0DAC2F7048C1}"/>
    <dgm:cxn modelId="{66EA52F1-64F9-470A-B161-D83B6A1AAD31}" type="presOf" srcId="{F9B41439-FF81-4FB6-9B6D-0ED1723E0C23}" destId="{523C216B-C3B8-42BA-99BD-5C9005E93919}" srcOrd="0" destOrd="0" presId="urn:microsoft.com/office/officeart/2008/layout/VerticalCurvedList"/>
    <dgm:cxn modelId="{ADCD4C38-3DE6-4725-AAB5-2AC6EAF66560}" srcId="{4EEBD9D8-0487-4498-AFAD-9AE6B0274218}" destId="{F9B41439-FF81-4FB6-9B6D-0ED1723E0C23}" srcOrd="1" destOrd="0" parTransId="{8734EB9F-7752-48F0-BDF6-8526734568E9}" sibTransId="{9914AD04-114B-4C51-96E5-AFD6E05768FE}"/>
    <dgm:cxn modelId="{8952A0E0-F50C-4A84-913C-85EC0F872102}" srcId="{4EEBD9D8-0487-4498-AFAD-9AE6B0274218}" destId="{9DB89BD2-3928-40B8-85E3-264923839420}" srcOrd="2" destOrd="0" parTransId="{88C5FC8B-DE3B-490B-8497-C0990A7B902F}" sibTransId="{9B2B8EBE-7E52-4FED-85FF-84A670666AB9}"/>
    <dgm:cxn modelId="{1C2F5B2A-A17E-462C-A39E-D791BD8F7123}" type="presOf" srcId="{0C53D3AC-2F3C-442D-9E56-1767E9A362C2}" destId="{46E2A72B-4994-4C86-8EA8-0A049FAEBA1A}" srcOrd="0" destOrd="0" presId="urn:microsoft.com/office/officeart/2008/layout/VerticalCurvedList"/>
    <dgm:cxn modelId="{9D27B400-B5A9-4B54-9569-83883D634D11}" type="presParOf" srcId="{742AAC81-54C6-4FB4-8830-9EB6C68BE9BB}" destId="{7B88A4F8-6B94-4A40-90A5-D66F19E35B29}" srcOrd="0" destOrd="0" presId="urn:microsoft.com/office/officeart/2008/layout/VerticalCurvedList"/>
    <dgm:cxn modelId="{6C89818F-8F16-43C0-8A5B-D5AFD1D6AC0F}" type="presParOf" srcId="{7B88A4F8-6B94-4A40-90A5-D66F19E35B29}" destId="{EC13538F-A941-41FB-B39D-EFCCF839A0D7}" srcOrd="0" destOrd="0" presId="urn:microsoft.com/office/officeart/2008/layout/VerticalCurvedList"/>
    <dgm:cxn modelId="{2A953772-E64C-43A5-8D50-D78E69D160E9}" type="presParOf" srcId="{EC13538F-A941-41FB-B39D-EFCCF839A0D7}" destId="{B74CA773-162F-4EF5-862B-52746D72DAAD}" srcOrd="0" destOrd="0" presId="urn:microsoft.com/office/officeart/2008/layout/VerticalCurvedList"/>
    <dgm:cxn modelId="{DE801A01-9271-4460-BCC2-9ABDE25C5A27}" type="presParOf" srcId="{EC13538F-A941-41FB-B39D-EFCCF839A0D7}" destId="{46E2A72B-4994-4C86-8EA8-0A049FAEBA1A}" srcOrd="1" destOrd="0" presId="urn:microsoft.com/office/officeart/2008/layout/VerticalCurvedList"/>
    <dgm:cxn modelId="{9E995DD9-DC5B-4E30-BF23-80C33B65E04A}" type="presParOf" srcId="{EC13538F-A941-41FB-B39D-EFCCF839A0D7}" destId="{343D71F9-B9E4-41AA-9655-AF00A7526FC8}" srcOrd="2" destOrd="0" presId="urn:microsoft.com/office/officeart/2008/layout/VerticalCurvedList"/>
    <dgm:cxn modelId="{D1E93011-462E-447F-8AD1-9F13D8E9AD15}" type="presParOf" srcId="{EC13538F-A941-41FB-B39D-EFCCF839A0D7}" destId="{8EB90345-0D47-44BC-B5EF-1E529D5C7EA8}" srcOrd="3" destOrd="0" presId="urn:microsoft.com/office/officeart/2008/layout/VerticalCurvedList"/>
    <dgm:cxn modelId="{DFFFC83B-32AA-4BD7-BA74-6B70B54C819B}" type="presParOf" srcId="{7B88A4F8-6B94-4A40-90A5-D66F19E35B29}" destId="{275B57AE-E85D-4EB6-BD08-C1266A027398}" srcOrd="1" destOrd="0" presId="urn:microsoft.com/office/officeart/2008/layout/VerticalCurvedList"/>
    <dgm:cxn modelId="{14D0356D-4900-4084-A9C5-EC977FB24431}" type="presParOf" srcId="{7B88A4F8-6B94-4A40-90A5-D66F19E35B29}" destId="{F907802B-35B2-4848-86DE-5468D85EA1C6}" srcOrd="2" destOrd="0" presId="urn:microsoft.com/office/officeart/2008/layout/VerticalCurvedList"/>
    <dgm:cxn modelId="{05E009F5-E482-4C9C-AC29-8D8CCA8F231C}" type="presParOf" srcId="{F907802B-35B2-4848-86DE-5468D85EA1C6}" destId="{968F286D-76E8-4D15-92BF-DA81A85CEB03}" srcOrd="0" destOrd="0" presId="urn:microsoft.com/office/officeart/2008/layout/VerticalCurvedList"/>
    <dgm:cxn modelId="{CD40B69A-E9AB-4E66-80AA-240B19F69821}" type="presParOf" srcId="{7B88A4F8-6B94-4A40-90A5-D66F19E35B29}" destId="{523C216B-C3B8-42BA-99BD-5C9005E93919}" srcOrd="3" destOrd="0" presId="urn:microsoft.com/office/officeart/2008/layout/VerticalCurvedList"/>
    <dgm:cxn modelId="{C6E47E76-2ACB-46CB-910A-224E21E77210}" type="presParOf" srcId="{7B88A4F8-6B94-4A40-90A5-D66F19E35B29}" destId="{CE59A827-543F-4140-9A56-47A2CDC33016}" srcOrd="4" destOrd="0" presId="urn:microsoft.com/office/officeart/2008/layout/VerticalCurvedList"/>
    <dgm:cxn modelId="{15F6B883-422A-4B2B-AD99-73F42531440B}" type="presParOf" srcId="{CE59A827-543F-4140-9A56-47A2CDC33016}" destId="{D07D46C4-D941-4A4F-AC5B-E88BDE0FBB6F}" srcOrd="0" destOrd="0" presId="urn:microsoft.com/office/officeart/2008/layout/VerticalCurvedList"/>
    <dgm:cxn modelId="{A5A558C7-DE39-48B5-9AA5-8407703C752C}" type="presParOf" srcId="{7B88A4F8-6B94-4A40-90A5-D66F19E35B29}" destId="{0CFB5856-AB5F-40E1-834B-6640935B15B5}" srcOrd="5" destOrd="0" presId="urn:microsoft.com/office/officeart/2008/layout/VerticalCurvedList"/>
    <dgm:cxn modelId="{A0112726-BB1C-4CC8-8E79-5FDBEBB2D890}" type="presParOf" srcId="{7B88A4F8-6B94-4A40-90A5-D66F19E35B29}" destId="{366838FE-903F-41A4-9066-3CD959D3CE7C}" srcOrd="6" destOrd="0" presId="urn:microsoft.com/office/officeart/2008/layout/VerticalCurvedList"/>
    <dgm:cxn modelId="{BA3064E0-298C-452B-A79A-18F56C25A4A8}" type="presParOf" srcId="{366838FE-903F-41A4-9066-3CD959D3CE7C}" destId="{BEA9D9D0-4E65-4BEF-8C1C-939AFDCE6A61}" srcOrd="0" destOrd="0" presId="urn:microsoft.com/office/officeart/2008/layout/VerticalCurvedList"/>
    <dgm:cxn modelId="{E17E4804-DBD3-4BD9-865A-A567C616AFF7}" type="presParOf" srcId="{7B88A4F8-6B94-4A40-90A5-D66F19E35B29}" destId="{4A54AFF3-17A2-4A01-A5A9-1EF5EDB24AC0}" srcOrd="7" destOrd="0" presId="urn:microsoft.com/office/officeart/2008/layout/VerticalCurvedList"/>
    <dgm:cxn modelId="{8A5B7020-9E11-401C-9F0D-B6D65B9B26C8}" type="presParOf" srcId="{7B88A4F8-6B94-4A40-90A5-D66F19E35B29}" destId="{ADA237FE-670E-4253-960C-95C4FD17D46B}" srcOrd="8" destOrd="0" presId="urn:microsoft.com/office/officeart/2008/layout/VerticalCurvedList"/>
    <dgm:cxn modelId="{6E34E2D7-3838-4A81-A5FB-D54A2A266CAC}" type="presParOf" srcId="{ADA237FE-670E-4253-960C-95C4FD17D46B}" destId="{51DAEFF0-F581-4A74-890D-D33D6689D8D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EBD9D8-0487-4498-AFAD-9AE6B0274218}" type="doc">
      <dgm:prSet loTypeId="urn:microsoft.com/office/officeart/2008/layout/VerticalCurvedList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52FDC8D-6D82-402B-94B7-CA032A13492C}">
      <dgm:prSet phldrT="[Text]" custT="1"/>
      <dgm:spPr/>
      <dgm:t>
        <a:bodyPr/>
        <a:lstStyle/>
        <a:p>
          <a:pPr>
            <a:tabLst>
              <a:tab pos="3894138" algn="l"/>
            </a:tabLst>
          </a:pPr>
          <a:r>
            <a:rPr lang="en-US" sz="2800" b="1" dirty="0" smtClean="0"/>
            <a:t>Unmet needs</a:t>
          </a:r>
          <a:r>
            <a:rPr lang="en-US" sz="2800" b="0" dirty="0" smtClean="0"/>
            <a:t>	</a:t>
          </a:r>
          <a:r>
            <a:rPr lang="en-US" sz="2400" b="0" i="0" dirty="0" smtClean="0">
              <a:latin typeface="+mj-lt"/>
            </a:rPr>
            <a:t>rethinking C-L psychiatry</a:t>
          </a:r>
          <a:endParaRPr lang="en-US" sz="2400" b="1" i="0" dirty="0">
            <a:latin typeface="+mj-lt"/>
          </a:endParaRPr>
        </a:p>
      </dgm:t>
    </dgm:pt>
    <dgm:pt modelId="{0A3EA6F5-9294-40B9-943E-BDD146B231AB}" type="parTrans" cxnId="{0B5F1EB0-51F2-4076-808E-BB0D7840B0DA}">
      <dgm:prSet/>
      <dgm:spPr/>
      <dgm:t>
        <a:bodyPr/>
        <a:lstStyle/>
        <a:p>
          <a:endParaRPr lang="en-US"/>
        </a:p>
      </dgm:t>
    </dgm:pt>
    <dgm:pt modelId="{0C53D3AC-2F3C-442D-9E56-1767E9A362C2}" type="sibTrans" cxnId="{0B5F1EB0-51F2-4076-808E-BB0D7840B0DA}">
      <dgm:prSet/>
      <dgm:spPr/>
      <dgm:t>
        <a:bodyPr/>
        <a:lstStyle/>
        <a:p>
          <a:endParaRPr lang="en-US"/>
        </a:p>
      </dgm:t>
    </dgm:pt>
    <dgm:pt modelId="{F9B41439-FF81-4FB6-9B6D-0ED1723E0C23}">
      <dgm:prSet phldrT="[Text]" custT="1"/>
      <dgm:spPr/>
      <dgm:t>
        <a:bodyPr/>
        <a:lstStyle/>
        <a:p>
          <a:pPr>
            <a:tabLst>
              <a:tab pos="3594100" algn="l"/>
            </a:tabLst>
          </a:pPr>
          <a:r>
            <a:rPr lang="en-US" sz="2900" b="1" dirty="0" smtClean="0"/>
            <a:t>Proactive C-L	</a:t>
          </a:r>
          <a:r>
            <a:rPr lang="en-US" sz="2400" b="0" i="0" dirty="0" smtClean="0">
              <a:latin typeface="+mj-lt"/>
            </a:rPr>
            <a:t>a modern approach</a:t>
          </a:r>
          <a:endParaRPr lang="en-US" sz="2400" b="0" i="0" dirty="0">
            <a:latin typeface="+mj-lt"/>
          </a:endParaRPr>
        </a:p>
      </dgm:t>
    </dgm:pt>
    <dgm:pt modelId="{8734EB9F-7752-48F0-BDF6-8526734568E9}" type="parTrans" cxnId="{ADCD4C38-3DE6-4725-AAB5-2AC6EAF66560}">
      <dgm:prSet/>
      <dgm:spPr/>
      <dgm:t>
        <a:bodyPr/>
        <a:lstStyle/>
        <a:p>
          <a:endParaRPr lang="en-US"/>
        </a:p>
      </dgm:t>
    </dgm:pt>
    <dgm:pt modelId="{9914AD04-114B-4C51-96E5-AFD6E05768FE}" type="sibTrans" cxnId="{ADCD4C38-3DE6-4725-AAB5-2AC6EAF66560}">
      <dgm:prSet/>
      <dgm:spPr/>
      <dgm:t>
        <a:bodyPr/>
        <a:lstStyle/>
        <a:p>
          <a:endParaRPr lang="en-US"/>
        </a:p>
      </dgm:t>
    </dgm:pt>
    <dgm:pt modelId="{9DB89BD2-3928-40B8-85E3-264923839420}">
      <dgm:prSet phldrT="[Text]" custT="1"/>
      <dgm:spPr/>
      <dgm:t>
        <a:bodyPr/>
        <a:lstStyle/>
        <a:p>
          <a:pPr>
            <a:tabLst>
              <a:tab pos="3594100" algn="l"/>
            </a:tabLst>
          </a:pPr>
          <a:r>
            <a:rPr lang="en-US" sz="2900" b="1" dirty="0" smtClean="0"/>
            <a:t>Daily operations</a:t>
          </a:r>
          <a:r>
            <a:rPr lang="en-US" sz="2900" b="1" smtClean="0"/>
            <a:t>	</a:t>
          </a:r>
          <a:r>
            <a:rPr lang="en-US" sz="2400" b="0" i="0" smtClean="0">
              <a:latin typeface="+mj-lt"/>
            </a:rPr>
            <a:t>the </a:t>
          </a:r>
          <a:r>
            <a:rPr lang="en-US" sz="2400" b="0" i="0" dirty="0" smtClean="0">
              <a:latin typeface="+mj-lt"/>
            </a:rPr>
            <a:t>principles of proactive C-L in action</a:t>
          </a:r>
          <a:endParaRPr lang="en-US" sz="2400" b="0" i="0" dirty="0">
            <a:latin typeface="+mj-lt"/>
          </a:endParaRPr>
        </a:p>
      </dgm:t>
    </dgm:pt>
    <dgm:pt modelId="{88C5FC8B-DE3B-490B-8497-C0990A7B902F}" type="parTrans" cxnId="{8952A0E0-F50C-4A84-913C-85EC0F872102}">
      <dgm:prSet/>
      <dgm:spPr/>
      <dgm:t>
        <a:bodyPr/>
        <a:lstStyle/>
        <a:p>
          <a:endParaRPr lang="en-US"/>
        </a:p>
      </dgm:t>
    </dgm:pt>
    <dgm:pt modelId="{9B2B8EBE-7E52-4FED-85FF-84A670666AB9}" type="sibTrans" cxnId="{8952A0E0-F50C-4A84-913C-85EC0F872102}">
      <dgm:prSet/>
      <dgm:spPr/>
      <dgm:t>
        <a:bodyPr/>
        <a:lstStyle/>
        <a:p>
          <a:endParaRPr lang="en-US"/>
        </a:p>
      </dgm:t>
    </dgm:pt>
    <dgm:pt modelId="{D2E948F7-91B6-4080-A0E1-32563759FC87}">
      <dgm:prSet custT="1"/>
      <dgm:spPr/>
      <dgm:t>
        <a:bodyPr/>
        <a:lstStyle/>
        <a:p>
          <a:pPr>
            <a:tabLst>
              <a:tab pos="3941763" algn="l"/>
            </a:tabLst>
          </a:pPr>
          <a:r>
            <a:rPr lang="en-US" sz="2900" b="1" dirty="0" smtClean="0"/>
            <a:t>Future horizons</a:t>
          </a:r>
          <a:r>
            <a:rPr lang="en-US" sz="2900" b="0" dirty="0" smtClean="0"/>
            <a:t>	</a:t>
          </a:r>
          <a:r>
            <a:rPr lang="en-US" sz="2400" b="0" i="0" dirty="0" smtClean="0">
              <a:latin typeface="+mj-lt"/>
            </a:rPr>
            <a:t>C-L psychiatry for value-based care</a:t>
          </a:r>
          <a:endParaRPr lang="en-US" sz="2900" b="0" dirty="0">
            <a:latin typeface="Calibri (Headings)"/>
          </a:endParaRPr>
        </a:p>
      </dgm:t>
    </dgm:pt>
    <dgm:pt modelId="{7E0CD8BA-806E-4FBC-9B4C-71DA44D16470}" type="parTrans" cxnId="{C4EA2783-BDB2-4EB5-BC13-818D8E632EFB}">
      <dgm:prSet/>
      <dgm:spPr/>
      <dgm:t>
        <a:bodyPr/>
        <a:lstStyle/>
        <a:p>
          <a:endParaRPr lang="en-US"/>
        </a:p>
      </dgm:t>
    </dgm:pt>
    <dgm:pt modelId="{FD76DA9A-A716-4958-B672-0DAC2F7048C1}" type="sibTrans" cxnId="{C4EA2783-BDB2-4EB5-BC13-818D8E632EFB}">
      <dgm:prSet/>
      <dgm:spPr/>
      <dgm:t>
        <a:bodyPr/>
        <a:lstStyle/>
        <a:p>
          <a:endParaRPr lang="en-US"/>
        </a:p>
      </dgm:t>
    </dgm:pt>
    <dgm:pt modelId="{742AAC81-54C6-4FB4-8830-9EB6C68BE9BB}" type="pres">
      <dgm:prSet presAssocID="{4EEBD9D8-0487-4498-AFAD-9AE6B027421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7B88A4F8-6B94-4A40-90A5-D66F19E35B29}" type="pres">
      <dgm:prSet presAssocID="{4EEBD9D8-0487-4498-AFAD-9AE6B0274218}" presName="Name1" presStyleCnt="0"/>
      <dgm:spPr/>
      <dgm:t>
        <a:bodyPr/>
        <a:lstStyle/>
        <a:p>
          <a:endParaRPr lang="en-US"/>
        </a:p>
      </dgm:t>
    </dgm:pt>
    <dgm:pt modelId="{EC13538F-A941-41FB-B39D-EFCCF839A0D7}" type="pres">
      <dgm:prSet presAssocID="{4EEBD9D8-0487-4498-AFAD-9AE6B0274218}" presName="cycle" presStyleCnt="0"/>
      <dgm:spPr/>
      <dgm:t>
        <a:bodyPr/>
        <a:lstStyle/>
        <a:p>
          <a:endParaRPr lang="en-US"/>
        </a:p>
      </dgm:t>
    </dgm:pt>
    <dgm:pt modelId="{B74CA773-162F-4EF5-862B-52746D72DAAD}" type="pres">
      <dgm:prSet presAssocID="{4EEBD9D8-0487-4498-AFAD-9AE6B0274218}" presName="srcNode" presStyleLbl="node1" presStyleIdx="0" presStyleCnt="4"/>
      <dgm:spPr/>
      <dgm:t>
        <a:bodyPr/>
        <a:lstStyle/>
        <a:p>
          <a:endParaRPr lang="en-US"/>
        </a:p>
      </dgm:t>
    </dgm:pt>
    <dgm:pt modelId="{46E2A72B-4994-4C86-8EA8-0A049FAEBA1A}" type="pres">
      <dgm:prSet presAssocID="{4EEBD9D8-0487-4498-AFAD-9AE6B0274218}" presName="conn" presStyleLbl="parChTrans1D2" presStyleIdx="0" presStyleCnt="1"/>
      <dgm:spPr/>
      <dgm:t>
        <a:bodyPr/>
        <a:lstStyle/>
        <a:p>
          <a:endParaRPr lang="en-US"/>
        </a:p>
      </dgm:t>
    </dgm:pt>
    <dgm:pt modelId="{343D71F9-B9E4-41AA-9655-AF00A7526FC8}" type="pres">
      <dgm:prSet presAssocID="{4EEBD9D8-0487-4498-AFAD-9AE6B0274218}" presName="extraNode" presStyleLbl="node1" presStyleIdx="0" presStyleCnt="4"/>
      <dgm:spPr/>
      <dgm:t>
        <a:bodyPr/>
        <a:lstStyle/>
        <a:p>
          <a:endParaRPr lang="en-US"/>
        </a:p>
      </dgm:t>
    </dgm:pt>
    <dgm:pt modelId="{8EB90345-0D47-44BC-B5EF-1E529D5C7EA8}" type="pres">
      <dgm:prSet presAssocID="{4EEBD9D8-0487-4498-AFAD-9AE6B0274218}" presName="dstNode" presStyleLbl="node1" presStyleIdx="0" presStyleCnt="4"/>
      <dgm:spPr/>
      <dgm:t>
        <a:bodyPr/>
        <a:lstStyle/>
        <a:p>
          <a:endParaRPr lang="en-US"/>
        </a:p>
      </dgm:t>
    </dgm:pt>
    <dgm:pt modelId="{275B57AE-E85D-4EB6-BD08-C1266A027398}" type="pres">
      <dgm:prSet presAssocID="{052FDC8D-6D82-402B-94B7-CA032A13492C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7802B-35B2-4848-86DE-5468D85EA1C6}" type="pres">
      <dgm:prSet presAssocID="{052FDC8D-6D82-402B-94B7-CA032A13492C}" presName="accent_1" presStyleCnt="0"/>
      <dgm:spPr/>
      <dgm:t>
        <a:bodyPr/>
        <a:lstStyle/>
        <a:p>
          <a:endParaRPr lang="en-US"/>
        </a:p>
      </dgm:t>
    </dgm:pt>
    <dgm:pt modelId="{968F286D-76E8-4D15-92BF-DA81A85CEB03}" type="pres">
      <dgm:prSet presAssocID="{052FDC8D-6D82-402B-94B7-CA032A13492C}" presName="accentRepeatNode" presStyleLbl="solidFgAcc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523C216B-C3B8-42BA-99BD-5C9005E93919}" type="pres">
      <dgm:prSet presAssocID="{F9B41439-FF81-4FB6-9B6D-0ED1723E0C23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59A827-543F-4140-9A56-47A2CDC33016}" type="pres">
      <dgm:prSet presAssocID="{F9B41439-FF81-4FB6-9B6D-0ED1723E0C23}" presName="accent_2" presStyleCnt="0"/>
      <dgm:spPr/>
      <dgm:t>
        <a:bodyPr/>
        <a:lstStyle/>
        <a:p>
          <a:endParaRPr lang="en-US"/>
        </a:p>
      </dgm:t>
    </dgm:pt>
    <dgm:pt modelId="{D07D46C4-D941-4A4F-AC5B-E88BDE0FBB6F}" type="pres">
      <dgm:prSet presAssocID="{F9B41439-FF81-4FB6-9B6D-0ED1723E0C23}" presName="accentRepeatNode" presStyleLbl="solidFgAcc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0CFB5856-AB5F-40E1-834B-6640935B15B5}" type="pres">
      <dgm:prSet presAssocID="{9DB89BD2-3928-40B8-85E3-26492383942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6838FE-903F-41A4-9066-3CD959D3CE7C}" type="pres">
      <dgm:prSet presAssocID="{9DB89BD2-3928-40B8-85E3-264923839420}" presName="accent_3" presStyleCnt="0"/>
      <dgm:spPr/>
      <dgm:t>
        <a:bodyPr/>
        <a:lstStyle/>
        <a:p>
          <a:endParaRPr lang="en-US"/>
        </a:p>
      </dgm:t>
    </dgm:pt>
    <dgm:pt modelId="{BEA9D9D0-4E65-4BEF-8C1C-939AFDCE6A61}" type="pres">
      <dgm:prSet presAssocID="{9DB89BD2-3928-40B8-85E3-264923839420}" presName="accentRepeatNode" presStyleLbl="solidFgAcc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4A54AFF3-17A2-4A01-A5A9-1EF5EDB24AC0}" type="pres">
      <dgm:prSet presAssocID="{D2E948F7-91B6-4080-A0E1-32563759FC87}" presName="text_4" presStyleLbl="node1" presStyleIdx="3" presStyleCnt="4" custLinFactNeighborX="-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A237FE-670E-4253-960C-95C4FD17D46B}" type="pres">
      <dgm:prSet presAssocID="{D2E948F7-91B6-4080-A0E1-32563759FC87}" presName="accent_4" presStyleCnt="0"/>
      <dgm:spPr/>
      <dgm:t>
        <a:bodyPr/>
        <a:lstStyle/>
        <a:p>
          <a:endParaRPr lang="en-US"/>
        </a:p>
      </dgm:t>
    </dgm:pt>
    <dgm:pt modelId="{51DAEFF0-F581-4A74-890D-D33D6689D8D8}" type="pres">
      <dgm:prSet presAssocID="{D2E948F7-91B6-4080-A0E1-32563759FC87}" presName="accentRepeatNode" presStyleLbl="solidFgAcc1" presStyleIdx="3" presStyleCnt="4" custLinFactNeighborX="-13210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C213049C-F875-45EE-BDD9-2BFA0CA68FF7}" type="presOf" srcId="{F9B41439-FF81-4FB6-9B6D-0ED1723E0C23}" destId="{523C216B-C3B8-42BA-99BD-5C9005E93919}" srcOrd="0" destOrd="0" presId="urn:microsoft.com/office/officeart/2008/layout/VerticalCurvedList"/>
    <dgm:cxn modelId="{451FAE90-9D46-4D34-86CF-95675938FD6E}" type="presOf" srcId="{9DB89BD2-3928-40B8-85E3-264923839420}" destId="{0CFB5856-AB5F-40E1-834B-6640935B15B5}" srcOrd="0" destOrd="0" presId="urn:microsoft.com/office/officeart/2008/layout/VerticalCurvedList"/>
    <dgm:cxn modelId="{D8282BFB-1430-451B-AEAC-77462E9236CF}" type="presOf" srcId="{0C53D3AC-2F3C-442D-9E56-1767E9A362C2}" destId="{46E2A72B-4994-4C86-8EA8-0A049FAEBA1A}" srcOrd="0" destOrd="0" presId="urn:microsoft.com/office/officeart/2008/layout/VerticalCurvedList"/>
    <dgm:cxn modelId="{A7FDA2C3-0792-4F9A-870F-381491D041F5}" type="presOf" srcId="{4EEBD9D8-0487-4498-AFAD-9AE6B0274218}" destId="{742AAC81-54C6-4FB4-8830-9EB6C68BE9BB}" srcOrd="0" destOrd="0" presId="urn:microsoft.com/office/officeart/2008/layout/VerticalCurvedList"/>
    <dgm:cxn modelId="{0B5F1EB0-51F2-4076-808E-BB0D7840B0DA}" srcId="{4EEBD9D8-0487-4498-AFAD-9AE6B0274218}" destId="{052FDC8D-6D82-402B-94B7-CA032A13492C}" srcOrd="0" destOrd="0" parTransId="{0A3EA6F5-9294-40B9-943E-BDD146B231AB}" sibTransId="{0C53D3AC-2F3C-442D-9E56-1767E9A362C2}"/>
    <dgm:cxn modelId="{C4EA2783-BDB2-4EB5-BC13-818D8E632EFB}" srcId="{4EEBD9D8-0487-4498-AFAD-9AE6B0274218}" destId="{D2E948F7-91B6-4080-A0E1-32563759FC87}" srcOrd="3" destOrd="0" parTransId="{7E0CD8BA-806E-4FBC-9B4C-71DA44D16470}" sibTransId="{FD76DA9A-A716-4958-B672-0DAC2F7048C1}"/>
    <dgm:cxn modelId="{46D5CDE8-872F-4D8A-9BB3-D0676A64AAA5}" type="presOf" srcId="{D2E948F7-91B6-4080-A0E1-32563759FC87}" destId="{4A54AFF3-17A2-4A01-A5A9-1EF5EDB24AC0}" srcOrd="0" destOrd="0" presId="urn:microsoft.com/office/officeart/2008/layout/VerticalCurvedList"/>
    <dgm:cxn modelId="{ADCD4C38-3DE6-4725-AAB5-2AC6EAF66560}" srcId="{4EEBD9D8-0487-4498-AFAD-9AE6B0274218}" destId="{F9B41439-FF81-4FB6-9B6D-0ED1723E0C23}" srcOrd="1" destOrd="0" parTransId="{8734EB9F-7752-48F0-BDF6-8526734568E9}" sibTransId="{9914AD04-114B-4C51-96E5-AFD6E05768FE}"/>
    <dgm:cxn modelId="{06ECF409-C082-459A-8903-7B6A306A879C}" type="presOf" srcId="{052FDC8D-6D82-402B-94B7-CA032A13492C}" destId="{275B57AE-E85D-4EB6-BD08-C1266A027398}" srcOrd="0" destOrd="0" presId="urn:microsoft.com/office/officeart/2008/layout/VerticalCurvedList"/>
    <dgm:cxn modelId="{8952A0E0-F50C-4A84-913C-85EC0F872102}" srcId="{4EEBD9D8-0487-4498-AFAD-9AE6B0274218}" destId="{9DB89BD2-3928-40B8-85E3-264923839420}" srcOrd="2" destOrd="0" parTransId="{88C5FC8B-DE3B-490B-8497-C0990A7B902F}" sibTransId="{9B2B8EBE-7E52-4FED-85FF-84A670666AB9}"/>
    <dgm:cxn modelId="{1517702C-0C0A-4E2A-A45D-1BFDC826199C}" type="presParOf" srcId="{742AAC81-54C6-4FB4-8830-9EB6C68BE9BB}" destId="{7B88A4F8-6B94-4A40-90A5-D66F19E35B29}" srcOrd="0" destOrd="0" presId="urn:microsoft.com/office/officeart/2008/layout/VerticalCurvedList"/>
    <dgm:cxn modelId="{A0CE2CC9-A063-48F0-935D-37BE94E3DF27}" type="presParOf" srcId="{7B88A4F8-6B94-4A40-90A5-D66F19E35B29}" destId="{EC13538F-A941-41FB-B39D-EFCCF839A0D7}" srcOrd="0" destOrd="0" presId="urn:microsoft.com/office/officeart/2008/layout/VerticalCurvedList"/>
    <dgm:cxn modelId="{D536B321-E58A-433B-A0C0-5C8356DB9AAD}" type="presParOf" srcId="{EC13538F-A941-41FB-B39D-EFCCF839A0D7}" destId="{B74CA773-162F-4EF5-862B-52746D72DAAD}" srcOrd="0" destOrd="0" presId="urn:microsoft.com/office/officeart/2008/layout/VerticalCurvedList"/>
    <dgm:cxn modelId="{38B13D18-C456-4304-A2FC-7A0B29E24DDF}" type="presParOf" srcId="{EC13538F-A941-41FB-B39D-EFCCF839A0D7}" destId="{46E2A72B-4994-4C86-8EA8-0A049FAEBA1A}" srcOrd="1" destOrd="0" presId="urn:microsoft.com/office/officeart/2008/layout/VerticalCurvedList"/>
    <dgm:cxn modelId="{F3D94787-F25B-4C1F-8AB3-2DC5E22E979B}" type="presParOf" srcId="{EC13538F-A941-41FB-B39D-EFCCF839A0D7}" destId="{343D71F9-B9E4-41AA-9655-AF00A7526FC8}" srcOrd="2" destOrd="0" presId="urn:microsoft.com/office/officeart/2008/layout/VerticalCurvedList"/>
    <dgm:cxn modelId="{26C33643-8A36-48DE-B866-A40CC739D9D0}" type="presParOf" srcId="{EC13538F-A941-41FB-B39D-EFCCF839A0D7}" destId="{8EB90345-0D47-44BC-B5EF-1E529D5C7EA8}" srcOrd="3" destOrd="0" presId="urn:microsoft.com/office/officeart/2008/layout/VerticalCurvedList"/>
    <dgm:cxn modelId="{FF12BEEC-155B-40D3-AEEC-866BE3BB5C45}" type="presParOf" srcId="{7B88A4F8-6B94-4A40-90A5-D66F19E35B29}" destId="{275B57AE-E85D-4EB6-BD08-C1266A027398}" srcOrd="1" destOrd="0" presId="urn:microsoft.com/office/officeart/2008/layout/VerticalCurvedList"/>
    <dgm:cxn modelId="{132D9FB1-49DA-47E6-995F-A9F6AFD6E557}" type="presParOf" srcId="{7B88A4F8-6B94-4A40-90A5-D66F19E35B29}" destId="{F907802B-35B2-4848-86DE-5468D85EA1C6}" srcOrd="2" destOrd="0" presId="urn:microsoft.com/office/officeart/2008/layout/VerticalCurvedList"/>
    <dgm:cxn modelId="{764729AC-5D3A-4CF5-BFE5-63DA29D51B7B}" type="presParOf" srcId="{F907802B-35B2-4848-86DE-5468D85EA1C6}" destId="{968F286D-76E8-4D15-92BF-DA81A85CEB03}" srcOrd="0" destOrd="0" presId="urn:microsoft.com/office/officeart/2008/layout/VerticalCurvedList"/>
    <dgm:cxn modelId="{C45FD169-F859-44CC-89B3-2E26E0EB8EE9}" type="presParOf" srcId="{7B88A4F8-6B94-4A40-90A5-D66F19E35B29}" destId="{523C216B-C3B8-42BA-99BD-5C9005E93919}" srcOrd="3" destOrd="0" presId="urn:microsoft.com/office/officeart/2008/layout/VerticalCurvedList"/>
    <dgm:cxn modelId="{FC7EFDE8-3C70-43E1-A33E-DE26AA944A29}" type="presParOf" srcId="{7B88A4F8-6B94-4A40-90A5-D66F19E35B29}" destId="{CE59A827-543F-4140-9A56-47A2CDC33016}" srcOrd="4" destOrd="0" presId="urn:microsoft.com/office/officeart/2008/layout/VerticalCurvedList"/>
    <dgm:cxn modelId="{C260AC53-D8B2-485F-96B4-BE60E5E5811B}" type="presParOf" srcId="{CE59A827-543F-4140-9A56-47A2CDC33016}" destId="{D07D46C4-D941-4A4F-AC5B-E88BDE0FBB6F}" srcOrd="0" destOrd="0" presId="urn:microsoft.com/office/officeart/2008/layout/VerticalCurvedList"/>
    <dgm:cxn modelId="{AA1322D7-4E21-4244-87FD-824813AFE4BB}" type="presParOf" srcId="{7B88A4F8-6B94-4A40-90A5-D66F19E35B29}" destId="{0CFB5856-AB5F-40E1-834B-6640935B15B5}" srcOrd="5" destOrd="0" presId="urn:microsoft.com/office/officeart/2008/layout/VerticalCurvedList"/>
    <dgm:cxn modelId="{44D6AF79-4F25-4E07-8110-E7CF1251FC72}" type="presParOf" srcId="{7B88A4F8-6B94-4A40-90A5-D66F19E35B29}" destId="{366838FE-903F-41A4-9066-3CD959D3CE7C}" srcOrd="6" destOrd="0" presId="urn:microsoft.com/office/officeart/2008/layout/VerticalCurvedList"/>
    <dgm:cxn modelId="{75DFCB6E-8298-4CD3-8912-4488485EFB69}" type="presParOf" srcId="{366838FE-903F-41A4-9066-3CD959D3CE7C}" destId="{BEA9D9D0-4E65-4BEF-8C1C-939AFDCE6A61}" srcOrd="0" destOrd="0" presId="urn:microsoft.com/office/officeart/2008/layout/VerticalCurvedList"/>
    <dgm:cxn modelId="{94AB6B22-2EEC-42E7-B6F5-140356E46B1D}" type="presParOf" srcId="{7B88A4F8-6B94-4A40-90A5-D66F19E35B29}" destId="{4A54AFF3-17A2-4A01-A5A9-1EF5EDB24AC0}" srcOrd="7" destOrd="0" presId="urn:microsoft.com/office/officeart/2008/layout/VerticalCurvedList"/>
    <dgm:cxn modelId="{B88EB7B1-7F39-485A-9FF1-4C2348093BC7}" type="presParOf" srcId="{7B88A4F8-6B94-4A40-90A5-D66F19E35B29}" destId="{ADA237FE-670E-4253-960C-95C4FD17D46B}" srcOrd="8" destOrd="0" presId="urn:microsoft.com/office/officeart/2008/layout/VerticalCurvedList"/>
    <dgm:cxn modelId="{B0BF0EFD-C21B-464E-BF52-F2382D77F6DB}" type="presParOf" srcId="{ADA237FE-670E-4253-960C-95C4FD17D46B}" destId="{51DAEFF0-F581-4A74-890D-D33D6689D8D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009BD-8F19-0B44-8E85-44C88B02A425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5F82E-548B-494F-89A6-3B3ADDAE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10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CD39A-F679-DF43-BBE4-8BF4AC45CCF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259CE-35B4-F249-A2D4-2A860B274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22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49B29-8D8D-C644-97A7-E49AA7D62D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911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9816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1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Vigo et al. </a:t>
            </a:r>
            <a:r>
              <a:rPr lang="en-US" i="1" dirty="0" smtClean="0"/>
              <a:t>Lancet Psychiatry</a:t>
            </a:r>
            <a:r>
              <a:rPr lang="en-US" i="0" dirty="0" smtClean="0"/>
              <a:t> 2016;171-8.</a:t>
            </a:r>
            <a:endParaRPr lang="en-US" dirty="0" smtClean="0"/>
          </a:p>
          <a:p>
            <a:r>
              <a:rPr lang="en-US" dirty="0" err="1" smtClean="0"/>
              <a:t>Whiteford</a:t>
            </a:r>
            <a:r>
              <a:rPr lang="en-US" dirty="0" smtClean="0"/>
              <a:t> et al. </a:t>
            </a:r>
            <a:r>
              <a:rPr lang="en-US" i="1" dirty="0" smtClean="0"/>
              <a:t>Lancet</a:t>
            </a:r>
            <a:r>
              <a:rPr lang="en-US" i="0" baseline="0" dirty="0" smtClean="0"/>
              <a:t> 2013; 1575-86.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683CC-ECDD-46FB-8599-D4EE7B0682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06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E614F-3227-4A2E-B447-138BB10AD89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82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49B29-8D8D-C644-97A7-E49AA7D62D5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48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27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93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49B29-8D8D-C644-97A7-E49AA7D62D5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93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55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259CE-35B4-F249-A2D4-2A860B274D7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70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rgbClr val="66A677">
                <a:alpha val="35000"/>
              </a:srgbClr>
            </a:gs>
            <a:gs pos="50000">
              <a:srgbClr val="FFFFFF">
                <a:alpha val="48000"/>
              </a:srgbClr>
            </a:gs>
            <a:gs pos="100000">
              <a:srgbClr val="389155">
                <a:alpha val="20000"/>
              </a:srgbClr>
            </a:gs>
          </a:gsLst>
          <a:lin ang="34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White bands.psd"/>
          <p:cNvPicPr>
            <a:picLocks noChangeAspect="1"/>
          </p:cNvPicPr>
          <p:nvPr userDrawn="1"/>
        </p:nvPicPr>
        <p:blipFill>
          <a:blip r:embed="rId2">
            <a:alphaModFix amt="4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49" y="1221184"/>
            <a:ext cx="9282993" cy="5467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75718" y="2553747"/>
            <a:ext cx="8844801" cy="1019176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177D38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726516" y="3581910"/>
            <a:ext cx="8743203" cy="69532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pic>
        <p:nvPicPr>
          <p:cNvPr id="23" name="Picture 22" descr="APM logo [300dpi], larg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625" y="862447"/>
            <a:ext cx="2044984" cy="1528822"/>
          </a:xfrm>
          <a:prstGeom prst="rect">
            <a:avLst/>
          </a:prstGeom>
          <a:ln w="25400" cap="sq" cmpd="sng">
            <a:noFill/>
            <a:miter lim="800000"/>
          </a:ln>
        </p:spPr>
      </p:pic>
      <p:sp>
        <p:nvSpPr>
          <p:cNvPr id="25" name="TextBox 24"/>
          <p:cNvSpPr txBox="1"/>
          <p:nvPr userDrawn="1"/>
        </p:nvSpPr>
        <p:spPr>
          <a:xfrm>
            <a:off x="1870428" y="5927934"/>
            <a:ext cx="8455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kern="1200" dirty="0">
                <a:solidFill>
                  <a:srgbClr val="105A25"/>
                </a:solidFill>
                <a:latin typeface="+mn-lt"/>
                <a:ea typeface="+mn-ea"/>
                <a:cs typeface="+mn-cs"/>
              </a:rPr>
              <a:t>ACADEMY OF CONSULTATION-LIAISON PSYCHIATRY</a:t>
            </a:r>
            <a:endParaRPr lang="en-US" sz="2400" b="0" dirty="0">
              <a:solidFill>
                <a:srgbClr val="105A25"/>
              </a:solidFill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289984" y="6293597"/>
            <a:ext cx="11616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1200" dirty="0">
                <a:solidFill>
                  <a:srgbClr val="389155"/>
                </a:solidFill>
                <a:latin typeface="+mn-lt"/>
                <a:ea typeface="+mn-ea"/>
                <a:cs typeface="+mn-cs"/>
              </a:rPr>
              <a:t>Psychiatrists Providing Collaborative Care Bridging Physical and Mental Health</a:t>
            </a:r>
            <a:endParaRPr lang="en-US" sz="1800" dirty="0">
              <a:solidFill>
                <a:srgbClr val="389155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56447" y="67731"/>
            <a:ext cx="12074591" cy="6722533"/>
          </a:xfrm>
          <a:prstGeom prst="rect">
            <a:avLst/>
          </a:prstGeom>
          <a:noFill/>
          <a:ln w="152400" cap="sq" cmpd="sng">
            <a:solidFill>
              <a:srgbClr val="66A677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Rectangle 27"/>
          <p:cNvSpPr/>
          <p:nvPr userDrawn="1"/>
        </p:nvSpPr>
        <p:spPr>
          <a:xfrm>
            <a:off x="146756" y="177799"/>
            <a:ext cx="11898488" cy="6561667"/>
          </a:xfrm>
          <a:prstGeom prst="rect">
            <a:avLst/>
          </a:prstGeom>
          <a:noFill/>
          <a:ln w="76200" cap="sq" cmpd="sng">
            <a:solidFill>
              <a:srgbClr val="105A25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23952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bg1"/>
            </a:gs>
            <a:gs pos="100000">
              <a:srgbClr val="81D297">
                <a:alpha val="10000"/>
              </a:srgbClr>
            </a:gs>
          </a:gsLst>
          <a:lin ang="31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105A2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28600" indent="-228600">
              <a:buClr>
                <a:srgbClr val="177D38"/>
              </a:buClr>
              <a:defRPr/>
            </a:lvl1pPr>
            <a:lvl2pPr marL="627063" indent="-228600">
              <a:buClr>
                <a:srgbClr val="177D38"/>
              </a:buClr>
              <a:buFont typeface="Lucida Grande"/>
              <a:buChar char="–"/>
              <a:defRPr/>
            </a:lvl2pPr>
            <a:lvl3pPr>
              <a:buClr>
                <a:srgbClr val="177D38"/>
              </a:buClr>
              <a:defRPr/>
            </a:lvl3pPr>
            <a:lvl4pPr>
              <a:buClr>
                <a:srgbClr val="177D38"/>
              </a:buClr>
              <a:defRPr/>
            </a:lvl4pPr>
            <a:lvl5pPr>
              <a:buClr>
                <a:srgbClr val="177D38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06389" y="6474884"/>
            <a:ext cx="483616" cy="365125"/>
          </a:xfrm>
          <a:noFill/>
          <a:ln>
            <a:noFill/>
          </a:ln>
        </p:spPr>
        <p:txBody>
          <a:bodyPr/>
          <a:lstStyle>
            <a:lvl1pPr algn="r">
              <a:defRPr sz="1000">
                <a:solidFill>
                  <a:srgbClr val="177D38"/>
                </a:solidFill>
              </a:defRPr>
            </a:lvl1pPr>
          </a:lstStyle>
          <a:p>
            <a:fld id="{68CDBAF2-F266-C14C-8ABF-54B90D837FA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643477" y="1"/>
            <a:ext cx="11571103" cy="457199"/>
            <a:chOff x="0" y="0"/>
            <a:chExt cx="9153144" cy="265851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9153144" cy="59267"/>
            </a:xfrm>
            <a:prstGeom prst="rect">
              <a:avLst/>
            </a:prstGeom>
            <a:solidFill>
              <a:srgbClr val="177D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54343"/>
              <a:ext cx="9153144" cy="68411"/>
            </a:xfrm>
            <a:prstGeom prst="rect">
              <a:avLst/>
            </a:prstGeom>
            <a:solidFill>
              <a:srgbClr val="66A67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118532"/>
              <a:ext cx="9153144" cy="50123"/>
            </a:xfrm>
            <a:prstGeom prst="rect">
              <a:avLst/>
            </a:prstGeom>
            <a:solidFill>
              <a:srgbClr val="105A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160866"/>
              <a:ext cx="9153144" cy="104985"/>
            </a:xfrm>
            <a:prstGeom prst="rect">
              <a:avLst/>
            </a:prstGeom>
            <a:solidFill>
              <a:srgbClr val="38915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pic>
        <p:nvPicPr>
          <p:cNvPr id="39" name="Picture 38" descr="APM logo [300dpi], lar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670"/>
            <a:ext cx="612455" cy="457869"/>
          </a:xfrm>
          <a:prstGeom prst="rect">
            <a:avLst/>
          </a:prstGeom>
        </p:spPr>
      </p:pic>
      <p:sp>
        <p:nvSpPr>
          <p:cNvPr id="47" name="TextBox 46"/>
          <p:cNvSpPr txBox="1"/>
          <p:nvPr userDrawn="1"/>
        </p:nvSpPr>
        <p:spPr>
          <a:xfrm>
            <a:off x="120651" y="6534094"/>
            <a:ext cx="84553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kern="1200" dirty="0">
                <a:solidFill>
                  <a:srgbClr val="105A25"/>
                </a:solidFill>
                <a:latin typeface="+mn-lt"/>
                <a:ea typeface="+mn-ea"/>
                <a:cs typeface="+mn-cs"/>
              </a:rPr>
              <a:t>Academy of Consultation-Liaison Psychiatry</a:t>
            </a:r>
            <a:endParaRPr lang="en-US" sz="1000" b="0" dirty="0">
              <a:solidFill>
                <a:srgbClr val="105A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41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6684"/>
            <a:ext cx="5156200" cy="43497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6684"/>
            <a:ext cx="5156200" cy="43497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26A1-804F-064E-87B4-0ECBF4730D0E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72A7-B117-0249-845E-77264586A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9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DBAF2-F266-C14C-8ABF-54B90D837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Team-based Proactive C-L Psychiatry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2453" y="3377746"/>
            <a:ext cx="8743203" cy="695325"/>
          </a:xfrm>
        </p:spPr>
        <p:txBody>
          <a:bodyPr/>
          <a:lstStyle/>
          <a:p>
            <a:r>
              <a:rPr lang="en-US" dirty="0" smtClean="0">
                <a:solidFill>
                  <a:srgbClr val="177D38"/>
                </a:solidFill>
                <a:latin typeface="Calibri Light" panose="020F0302020204030204" pitchFamily="34" charset="0"/>
              </a:rPr>
              <a:t>Integrated care meets inpatient C-L psychiatry</a:t>
            </a:r>
            <a:endParaRPr lang="en-US" dirty="0">
              <a:solidFill>
                <a:srgbClr val="177D38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26516" y="4286222"/>
            <a:ext cx="4461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 Oldham, MD</a:t>
            </a:r>
          </a:p>
          <a:p>
            <a:r>
              <a:rPr lang="en-US" dirty="0" smtClean="0"/>
              <a:t>Medical Director, PRIME Medicine</a:t>
            </a:r>
          </a:p>
          <a:p>
            <a:r>
              <a:rPr lang="en-US" dirty="0" smtClean="0"/>
              <a:t>Assistant Professor of Psychiatry</a:t>
            </a:r>
          </a:p>
          <a:p>
            <a:r>
              <a:rPr lang="en-US" dirty="0" smtClean="0"/>
              <a:t>University of Rochester Medical Center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88157" y="4277235"/>
            <a:ext cx="4461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H. Benjamin Lee, MD</a:t>
            </a:r>
          </a:p>
          <a:p>
            <a:r>
              <a:rPr lang="en-US" dirty="0" smtClean="0"/>
              <a:t>John Romano, Professor and Chair</a:t>
            </a:r>
          </a:p>
          <a:p>
            <a:r>
              <a:rPr lang="en-US" dirty="0" smtClean="0"/>
              <a:t>Department of Psychiatry</a:t>
            </a:r>
          </a:p>
          <a:p>
            <a:r>
              <a:rPr lang="en-US" dirty="0" smtClean="0"/>
              <a:t>University of Rochester Medical Center</a:t>
            </a:r>
          </a:p>
        </p:txBody>
      </p:sp>
    </p:spTree>
    <p:extLst>
      <p:ext uri="{BB962C8B-B14F-4D97-AF65-F5344CB8AC3E}">
        <p14:creationId xmlns:p14="http://schemas.microsoft.com/office/powerpoint/2010/main" val="3676199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Early pilot study: Proactive psychiatric </a:t>
            </a:r>
            <a:r>
              <a:rPr lang="en-US" dirty="0" smtClean="0"/>
              <a:t>consultation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553" y="1883885"/>
            <a:ext cx="10830983" cy="3971428"/>
          </a:xfrm>
        </p:spPr>
        <p:txBody>
          <a:bodyPr anchor="ctr">
            <a:normAutofit fontScale="92500" lnSpcReduction="20000"/>
          </a:bodyPr>
          <a:lstStyle/>
          <a:p>
            <a:r>
              <a:rPr lang="en-US" dirty="0"/>
              <a:t>A-B-A study embedding a psychiatrist in an internal medicine service</a:t>
            </a:r>
          </a:p>
          <a:p>
            <a:r>
              <a:rPr lang="en-US" dirty="0"/>
              <a:t>Consult rates</a:t>
            </a:r>
          </a:p>
          <a:p>
            <a:pPr lvl="1"/>
            <a:r>
              <a:rPr lang="en-US" dirty="0"/>
              <a:t>A = 11%</a:t>
            </a:r>
          </a:p>
          <a:p>
            <a:pPr lvl="1"/>
            <a:r>
              <a:rPr lang="en-US" dirty="0"/>
              <a:t>B = 23%</a:t>
            </a:r>
          </a:p>
          <a:p>
            <a:r>
              <a:rPr lang="en-US" dirty="0"/>
              <a:t>Findings</a:t>
            </a:r>
          </a:p>
          <a:p>
            <a:pPr lvl="1"/>
            <a:r>
              <a:rPr lang="en-US" dirty="0"/>
              <a:t>Half of patients with mental illness</a:t>
            </a:r>
          </a:p>
          <a:p>
            <a:pPr lvl="1"/>
            <a:r>
              <a:rPr lang="en-US" b="1" dirty="0">
                <a:solidFill>
                  <a:schemeClr val="accent3"/>
                </a:solidFill>
              </a:rPr>
              <a:t>LOS reduced among intervention sample</a:t>
            </a:r>
          </a:p>
          <a:p>
            <a:pPr marL="914377" lvl="2" indent="0">
              <a:buNone/>
            </a:pPr>
            <a:r>
              <a:rPr lang="en-US" dirty="0"/>
              <a:t>(2.9 d vs 3.8 d)</a:t>
            </a:r>
          </a:p>
          <a:p>
            <a:pPr lvl="1"/>
            <a:r>
              <a:rPr lang="en-US" b="1" dirty="0">
                <a:solidFill>
                  <a:schemeClr val="accent3"/>
                </a:solidFill>
              </a:rPr>
              <a:t>Lower proportion LOS ≥ 4 d </a:t>
            </a:r>
          </a:p>
          <a:p>
            <a:pPr marL="914377" lvl="2" indent="0">
              <a:buNone/>
            </a:pPr>
            <a:r>
              <a:rPr lang="en-US" dirty="0"/>
              <a:t>(15% vs 28%)</a:t>
            </a:r>
          </a:p>
          <a:p>
            <a:r>
              <a:rPr lang="en-US" dirty="0"/>
              <a:t>Conclusion</a:t>
            </a:r>
          </a:p>
          <a:p>
            <a:pPr lvl="1"/>
            <a:r>
              <a:rPr lang="en-US" dirty="0"/>
              <a:t>High burden of prevalent psychiatric illness</a:t>
            </a:r>
          </a:p>
          <a:p>
            <a:pPr lvl="1"/>
            <a:r>
              <a:rPr lang="en-US" dirty="0"/>
              <a:t>Under-utilization of psychiatric services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8620" y="2635624"/>
            <a:ext cx="5643780" cy="2180985"/>
          </a:xfrm>
          <a:prstGeom prst="rect">
            <a:avLst/>
          </a:prstGeom>
          <a:ln w="28575">
            <a:solidFill>
              <a:schemeClr val="accent3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095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step: A multi-disciplinary team </a:t>
            </a:r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553" y="1447801"/>
            <a:ext cx="6038849" cy="4660900"/>
          </a:xfrm>
        </p:spPr>
        <p:txBody>
          <a:bodyPr anchor="ctr">
            <a:normAutofit/>
          </a:bodyPr>
          <a:lstStyle/>
          <a:p>
            <a:r>
              <a:rPr lang="en-US" dirty="0"/>
              <a:t>Pre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dirty="0"/>
              <a:t>post study on 3 medicine units (92 beds)</a:t>
            </a:r>
          </a:p>
          <a:p>
            <a:r>
              <a:rPr lang="en-US" dirty="0"/>
              <a:t>Team members</a:t>
            </a:r>
          </a:p>
          <a:p>
            <a:pPr lvl="1"/>
            <a:r>
              <a:rPr lang="en-US" dirty="0"/>
              <a:t>Half-time psychiatrist</a:t>
            </a:r>
          </a:p>
          <a:p>
            <a:pPr lvl="1"/>
            <a:r>
              <a:rPr lang="en-US" dirty="0"/>
              <a:t>Nurse (clinical nurse specialist; later an APRN)</a:t>
            </a:r>
          </a:p>
          <a:p>
            <a:pPr lvl="1"/>
            <a:r>
              <a:rPr lang="en-US" dirty="0"/>
              <a:t>Social worker</a:t>
            </a:r>
          </a:p>
          <a:p>
            <a:r>
              <a:rPr lang="en-US" dirty="0"/>
              <a:t>We found reduced lengths of stay</a:t>
            </a:r>
          </a:p>
          <a:p>
            <a:pPr lvl="1"/>
            <a:r>
              <a:rPr lang="en-US" b="1" dirty="0">
                <a:solidFill>
                  <a:schemeClr val="accent3"/>
                </a:solidFill>
              </a:rPr>
              <a:t>Patients with psychiatric consult: 0.65 d</a:t>
            </a:r>
          </a:p>
          <a:p>
            <a:pPr marL="914377" lvl="2" indent="0">
              <a:buNone/>
            </a:pPr>
            <a:r>
              <a:rPr lang="en-US" dirty="0"/>
              <a:t>(7.3 vs. 6.7 d)</a:t>
            </a:r>
          </a:p>
          <a:p>
            <a:pPr lvl="1"/>
            <a:r>
              <a:rPr lang="en-US" b="1" dirty="0">
                <a:solidFill>
                  <a:schemeClr val="accent3"/>
                </a:solidFill>
              </a:rPr>
              <a:t>Overall reduction: 0.29 d</a:t>
            </a:r>
          </a:p>
          <a:p>
            <a:pPr marL="914377" lvl="2" indent="0">
              <a:buNone/>
            </a:pPr>
            <a:r>
              <a:rPr lang="en-US" dirty="0"/>
              <a:t>(5.9d vs 5.6 d)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6402" y="2524424"/>
            <a:ext cx="5113865" cy="2507654"/>
          </a:xfrm>
          <a:prstGeom prst="rect">
            <a:avLst/>
          </a:prstGeom>
          <a:ln w="28575">
            <a:solidFill>
              <a:schemeClr val="accent3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6140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3781F3-ABDA-41CA-A2B3-9A2938B39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Cost-benefit analysis: </a:t>
            </a:r>
            <a:r>
              <a:rPr lang="en-US" dirty="0" smtClean="0"/>
              <a:t>Proactive vs </a:t>
            </a:r>
            <a:r>
              <a:rPr lang="en-US" dirty="0"/>
              <a:t>traditional </a:t>
            </a:r>
            <a:r>
              <a:rPr lang="en-US" dirty="0" smtClean="0"/>
              <a:t>C-L </a:t>
            </a:r>
            <a:r>
              <a:rPr lang="en-US" dirty="0"/>
              <a:t>psychiatry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46F440FE-971E-4A7B-B2B4-54DA735BB9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7551" y="1447801"/>
                <a:ext cx="11203516" cy="4660900"/>
              </a:xfrm>
            </p:spPr>
            <p:txBody>
              <a:bodyPr anchor="ctr"/>
              <a:lstStyle/>
              <a:p>
                <a:pPr marL="0" indent="0">
                  <a:buNone/>
                </a:pPr>
                <a:r>
                  <a:rPr lang="en-US" dirty="0"/>
                  <a:t>Cost-benefit: </a:t>
                </a:r>
                <a:r>
                  <a:rPr lang="en-US" i="1" dirty="0"/>
                  <a:t>11 </a:t>
                </a:r>
                <a:r>
                  <a:rPr lang="en-US" i="1" dirty="0" err="1"/>
                  <a:t>mos</a:t>
                </a:r>
                <a:r>
                  <a:rPr lang="en-US" dirty="0"/>
                  <a:t>, assuming </a:t>
                </a:r>
                <a:r>
                  <a:rPr lang="en-US" i="1" dirty="0"/>
                  <a:t>3.3% inflation</a:t>
                </a:r>
                <a:endParaRPr lang="en-US" dirty="0"/>
              </a:p>
              <a:p>
                <a:pPr lvl="1" indent="-457189">
                  <a:buFont typeface="+mj-lt"/>
                  <a:buAutoNum type="arabicPeriod"/>
                </a:pPr>
                <a:r>
                  <a:rPr lang="en-US" sz="2800" b="1" dirty="0">
                    <a:solidFill>
                      <a:schemeClr val="accent3"/>
                    </a:solidFill>
                  </a:rPr>
                  <a:t>Average direct cost per case</a:t>
                </a:r>
              </a:p>
              <a:p>
                <a:pPr lvl="2"/>
                <a:r>
                  <a:rPr lang="en-US" dirty="0">
                    <a:latin typeface="+mj-lt"/>
                  </a:rPr>
                  <a:t>Includes room/board, labs, imaging, Rx, </a:t>
                </a:r>
                <a:r>
                  <a:rPr lang="en-US" i="1" dirty="0">
                    <a:latin typeface="+mj-lt"/>
                  </a:rPr>
                  <a:t>etc</a:t>
                </a:r>
                <a:r>
                  <a:rPr lang="en-US" dirty="0">
                    <a:latin typeface="+mj-lt"/>
                  </a:rPr>
                  <a:t>. (using </a:t>
                </a:r>
                <a:r>
                  <a:rPr lang="en-US" dirty="0" err="1">
                    <a:latin typeface="+mj-lt"/>
                  </a:rPr>
                  <a:t>Allscripts</a:t>
                </a:r>
                <a:r>
                  <a:rPr lang="en-US" baseline="30000" dirty="0" err="1">
                    <a:latin typeface="+mj-lt"/>
                  </a:rPr>
                  <a:t>TM</a:t>
                </a:r>
                <a:r>
                  <a:rPr lang="en-US" dirty="0">
                    <a:latin typeface="+mj-lt"/>
                  </a:rPr>
                  <a:t>)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$6760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𝐶𝐿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−$6550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𝐵𝐼𝑇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=$210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𝑝𝑒𝑟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𝑐𝑎𝑠𝑒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509 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𝐵𝐼𝑇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𝑐𝑎𝑠𝑒𝑠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$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𝟏𝟎𝟕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US" b="1" dirty="0"/>
              </a:p>
              <a:p>
                <a:pPr lvl="2"/>
                <a:endParaRPr lang="en-US" sz="2000" b="1" dirty="0">
                  <a:solidFill>
                    <a:schemeClr val="accent1"/>
                  </a:solidFill>
                </a:endParaRPr>
              </a:p>
              <a:p>
                <a:pPr lvl="1" indent="-457189">
                  <a:buFont typeface="+mj-lt"/>
                  <a:buAutoNum type="arabicPeriod"/>
                </a:pPr>
                <a:r>
                  <a:rPr lang="en-US" sz="2800" b="1" dirty="0">
                    <a:solidFill>
                      <a:schemeClr val="accent3"/>
                    </a:solidFill>
                  </a:rPr>
                  <a:t>Backfill</a:t>
                </a:r>
                <a:r>
                  <a:rPr lang="en-US" sz="2800" b="1" dirty="0">
                    <a:solidFill>
                      <a:schemeClr val="accent1"/>
                    </a:solidFill>
                  </a:rPr>
                  <a:t> </a:t>
                </a:r>
                <a:r>
                  <a:rPr lang="en-US" sz="2800" dirty="0"/>
                  <a:t>(assuming 100% occupancy)</a:t>
                </a:r>
              </a:p>
              <a:p>
                <a:pPr lvl="2">
                  <a:tabLst>
                    <a:tab pos="6868942" algn="l"/>
                  </a:tabLs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𝐿𝑂𝑆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𝑟𝑒𝑑𝑢𝑐𝑡𝑖𝑜𝑛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=0.65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509 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𝐵𝐼𝑇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𝑐𝑎𝑠𝑒𝑠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𝑎𝑣𝑔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𝐿𝑂𝑆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= 5.8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𝟓𝟕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𝒂𝒅𝒅𝒊𝒕𝒊𝒐𝒏𝒂𝒍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𝒑𝒂𝒕𝒊𝒆𝒏𝒕𝒔</m:t>
                    </m:r>
                  </m:oMath>
                </a14:m>
                <a:endParaRPr lang="en-US" sz="2000" b="1" dirty="0"/>
              </a:p>
              <a:p>
                <a:pPr lvl="2">
                  <a:tabLst>
                    <a:tab pos="6868942" algn="l"/>
                  </a:tabLst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57 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𝑝𝑎𝑡𝑖𝑒𝑛𝑡𝑠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𝑛𝑒𝑡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𝑟𝑒𝑣𝑒𝑛𝑢𝑒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𝑝𝑒𝑟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𝑐𝑎𝑠𝑒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=$12,700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$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𝟕𝟐𝟒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6F440FE-971E-4A7B-B2B4-54DA735BB9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7551" y="1447801"/>
                <a:ext cx="11203516" cy="4660900"/>
              </a:xfrm>
              <a:blipFill rotWithShape="0">
                <a:blip r:embed="rId2"/>
                <a:stretch>
                  <a:fillRect l="-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EDC6DEB-C4B0-4856-AE76-416044DB88B7}"/>
              </a:ext>
            </a:extLst>
          </p:cNvPr>
          <p:cNvSpPr/>
          <p:nvPr/>
        </p:nvSpPr>
        <p:spPr>
          <a:xfrm>
            <a:off x="5809128" y="6550223"/>
            <a:ext cx="63828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 smtClean="0">
                <a:cs typeface="Arial" panose="020B0604020202020204" pitchFamily="34" charset="0"/>
              </a:rPr>
              <a:t>Sledge</a:t>
            </a:r>
            <a:r>
              <a:rPr lang="en-US" sz="1200" dirty="0">
                <a:cs typeface="Arial" panose="020B0604020202020204" pitchFamily="34" charset="0"/>
              </a:rPr>
              <a:t> </a:t>
            </a:r>
            <a:r>
              <a:rPr lang="en-US" sz="1200" dirty="0" smtClean="0">
                <a:cs typeface="Arial" panose="020B0604020202020204" pitchFamily="34" charset="0"/>
              </a:rPr>
              <a:t>et al. </a:t>
            </a:r>
            <a:r>
              <a:rPr lang="en-US" sz="1200" i="1" dirty="0" smtClean="0">
                <a:cs typeface="Arial" panose="020B0604020202020204" pitchFamily="34" charset="0"/>
              </a:rPr>
              <a:t>Health </a:t>
            </a:r>
            <a:r>
              <a:rPr lang="en-US" sz="1200" i="1" dirty="0">
                <a:cs typeface="Arial" panose="020B0604020202020204" pitchFamily="34" charset="0"/>
              </a:rPr>
              <a:t>Econ &amp; Outcome </a:t>
            </a:r>
            <a:r>
              <a:rPr lang="en-US" sz="1200" i="1" dirty="0" smtClean="0">
                <a:cs typeface="Arial" panose="020B0604020202020204" pitchFamily="34" charset="0"/>
              </a:rPr>
              <a:t>Res</a:t>
            </a:r>
            <a:r>
              <a:rPr lang="en-US" sz="1200" dirty="0" smtClean="0">
                <a:cs typeface="Arial" panose="020B0604020202020204" pitchFamily="34" charset="0"/>
              </a:rPr>
              <a:t> 2016.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3613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3781F3-ABDA-41CA-A2B3-9A2938B39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Cost-benefit </a:t>
            </a:r>
            <a:r>
              <a:rPr lang="en-US" dirty="0"/>
              <a:t>analysis: </a:t>
            </a:r>
            <a:r>
              <a:rPr lang="en-US" dirty="0" smtClean="0"/>
              <a:t>Proactive vs </a:t>
            </a:r>
            <a:r>
              <a:rPr lang="en-US" dirty="0"/>
              <a:t>traditional </a:t>
            </a:r>
            <a:r>
              <a:rPr lang="en-US" dirty="0" smtClean="0"/>
              <a:t>C-L </a:t>
            </a:r>
            <a:r>
              <a:rPr lang="en-US" dirty="0"/>
              <a:t>psychiatry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46F440FE-971E-4A7B-B2B4-54DA735BB9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7551" y="1447801"/>
                <a:ext cx="10847916" cy="4660900"/>
              </a:xfrm>
            </p:spPr>
            <p:txBody>
              <a:bodyPr anchor="ctr"/>
              <a:lstStyle/>
              <a:p>
                <a:pPr marL="0" indent="0">
                  <a:buNone/>
                  <a:tabLst>
                    <a:tab pos="2743131" algn="l"/>
                  </a:tabLst>
                </a:pPr>
                <a:r>
                  <a:rPr lang="en-US" sz="2800" dirty="0">
                    <a:latin typeface="+mj-lt"/>
                  </a:rPr>
                  <a:t>Gross savings:</a:t>
                </a:r>
                <a:r>
                  <a:rPr lang="en-US" sz="2800" b="1" dirty="0">
                    <a:latin typeface="+mj-lt"/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per</m:t>
                        </m:r>
                        <m:r>
                          <m:rPr>
                            <m:nor/>
                          </m:r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case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𝑣𝑎𝑙𝑢𝑒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=$107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𝑏𝑎𝑐𝑘𝑓𝑖𝑙𝑙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=$724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$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𝟖𝟑𝟏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US" b="1" dirty="0"/>
              </a:p>
              <a:p>
                <a:pPr marL="0" indent="0">
                  <a:buNone/>
                  <a:tabLst>
                    <a:tab pos="2522476" algn="l"/>
                  </a:tabLst>
                </a:pPr>
                <a:r>
                  <a:rPr lang="en-US" sz="2800" dirty="0"/>
                  <a:t>Minus costs:</a:t>
                </a:r>
                <a:r>
                  <a:rPr lang="en-US" sz="2800" b="1" dirty="0"/>
                  <a:t>	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𝑛𝑢𝑟𝑠𝑒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𝑆𝑊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part</m:t>
                    </m:r>
                    <m:r>
                      <m:rPr>
                        <m:nor/>
                      </m:rP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time</m:t>
                    </m:r>
                    <m:r>
                      <m:rPr>
                        <m:nor/>
                      </m:rP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MD</m:t>
                    </m:r>
                    <m:r>
                      <m:rPr>
                        <m:nor/>
                      </m:rP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salary</m:t>
                    </m:r>
                    <m:r>
                      <m:rPr>
                        <m:nor/>
                      </m:rP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r>
                      <m:rPr>
                        <m:nor/>
                      </m:rP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benefits</m:t>
                    </m:r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r>
                      <m:rPr>
                        <m:nor/>
                      </m:rPr>
                      <a:rPr lang="en-US" b="1" dirty="0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$306</m:t>
                    </m:r>
                  </m:oMath>
                </a14:m>
                <a:r>
                  <a:rPr lang="en-US" b="1" i="1" dirty="0">
                    <a:solidFill>
                      <a:schemeClr val="accent3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k</a:t>
                </a:r>
                <a:endParaRPr lang="en-US" b="1" i="1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  <a:tabLst>
                    <a:tab pos="2743131" algn="l"/>
                  </a:tabLst>
                </a:pPr>
                <a:r>
                  <a:rPr lang="en-US" sz="2800" dirty="0">
                    <a:latin typeface="+mj-lt"/>
                    <a:ea typeface="Cambria Math" panose="02040503050406030204" pitchFamily="18" charset="0"/>
                  </a:rPr>
                  <a:t>Net gain:</a:t>
                </a:r>
                <a:r>
                  <a:rPr lang="en-US" sz="2800" b="1" dirty="0">
                    <a:latin typeface="+mj-lt"/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𝑛𝑒𝑡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𝑐𝑜𝑠𝑡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𝑏𝑒𝑛𝑒𝑓𝑖𝑡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$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𝟓𝟐𝟓</m:t>
                    </m:r>
                    <m:r>
                      <a:rPr lang="en-US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endParaRPr lang="en-US" b="1" dirty="0">
                  <a:solidFill>
                    <a:schemeClr val="accent3"/>
                  </a:solidFill>
                  <a:latin typeface="+mj-lt"/>
                  <a:ea typeface="Cambria Math" panose="02040503050406030204" pitchFamily="18" charset="0"/>
                </a:endParaRPr>
              </a:p>
              <a:p>
                <a:pPr marL="0" indent="0">
                  <a:buNone/>
                  <a:tabLst>
                    <a:tab pos="2743131" algn="l"/>
                  </a:tabLst>
                </a:pPr>
                <a:r>
                  <a:rPr lang="en-US" sz="2800" dirty="0">
                    <a:latin typeface="+mj-lt"/>
                    <a:ea typeface="Cambria Math" panose="02040503050406030204" pitchFamily="18" charset="0"/>
                  </a:rPr>
                  <a:t>Annualized:	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$</m:t>
                    </m:r>
                    <m:r>
                      <a:rPr lang="en-US" sz="28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𝟓𝟕𝟐</m:t>
                    </m:r>
                    <m:r>
                      <a:rPr lang="en-US" sz="28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𝟎𝟎𝟎</m:t>
                    </m:r>
                  </m:oMath>
                </a14:m>
                <a:endParaRPr lang="en-US" sz="2800" b="1" dirty="0">
                  <a:solidFill>
                    <a:schemeClr val="accent3"/>
                  </a:solidFill>
                  <a:latin typeface="+mj-lt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6F440FE-971E-4A7B-B2B4-54DA735BB9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7551" y="1447801"/>
                <a:ext cx="10847916" cy="4660900"/>
              </a:xfrm>
              <a:blipFill rotWithShape="0">
                <a:blip r:embed="rId2"/>
                <a:stretch>
                  <a:fillRect l="-1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61C4FC5F-C4B7-446B-B5F5-7F7C31852C18}"/>
              </a:ext>
            </a:extLst>
          </p:cNvPr>
          <p:cNvCxnSpPr>
            <a:cxnSpLocks/>
          </p:cNvCxnSpPr>
          <p:nvPr/>
        </p:nvCxnSpPr>
        <p:spPr>
          <a:xfrm>
            <a:off x="3217334" y="3810000"/>
            <a:ext cx="8144933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09C02C2F-D211-4904-9344-D6B287341F5F}"/>
              </a:ext>
            </a:extLst>
          </p:cNvPr>
          <p:cNvCxnSpPr>
            <a:cxnSpLocks/>
          </p:cNvCxnSpPr>
          <p:nvPr/>
        </p:nvCxnSpPr>
        <p:spPr>
          <a:xfrm>
            <a:off x="3217334" y="4301067"/>
            <a:ext cx="8144933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EDC6DEB-C4B0-4856-AE76-416044DB88B7}"/>
              </a:ext>
            </a:extLst>
          </p:cNvPr>
          <p:cNvSpPr/>
          <p:nvPr/>
        </p:nvSpPr>
        <p:spPr>
          <a:xfrm>
            <a:off x="5809128" y="6550223"/>
            <a:ext cx="63828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 smtClean="0">
                <a:cs typeface="Arial" panose="020B0604020202020204" pitchFamily="34" charset="0"/>
              </a:rPr>
              <a:t>Sledge</a:t>
            </a:r>
            <a:r>
              <a:rPr lang="en-US" sz="1200" dirty="0">
                <a:cs typeface="Arial" panose="020B0604020202020204" pitchFamily="34" charset="0"/>
              </a:rPr>
              <a:t> </a:t>
            </a:r>
            <a:r>
              <a:rPr lang="en-US" sz="1200" dirty="0" smtClean="0">
                <a:cs typeface="Arial" panose="020B0604020202020204" pitchFamily="34" charset="0"/>
              </a:rPr>
              <a:t>et al. </a:t>
            </a:r>
            <a:r>
              <a:rPr lang="en-US" sz="1200" i="1" dirty="0" smtClean="0">
                <a:cs typeface="Arial" panose="020B0604020202020204" pitchFamily="34" charset="0"/>
              </a:rPr>
              <a:t>Health </a:t>
            </a:r>
            <a:r>
              <a:rPr lang="en-US" sz="1200" i="1" dirty="0">
                <a:cs typeface="Arial" panose="020B0604020202020204" pitchFamily="34" charset="0"/>
              </a:rPr>
              <a:t>Econ &amp; Outcome </a:t>
            </a:r>
            <a:r>
              <a:rPr lang="en-US" sz="1200" i="1" dirty="0" smtClean="0">
                <a:cs typeface="Arial" panose="020B0604020202020204" pitchFamily="34" charset="0"/>
              </a:rPr>
              <a:t>Res</a:t>
            </a:r>
            <a:r>
              <a:rPr lang="en-US" sz="1200" dirty="0" smtClean="0">
                <a:cs typeface="Arial" panose="020B0604020202020204" pitchFamily="34" charset="0"/>
              </a:rPr>
              <a:t> 2016.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83154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10139"/>
            <a:ext cx="10515600" cy="2332941"/>
          </a:xfrm>
        </p:spPr>
        <p:txBody>
          <a:bodyPr anchor="ctr">
            <a:noAutofit/>
          </a:bodyPr>
          <a:lstStyle/>
          <a:p>
            <a:r>
              <a:rPr lang="en-US" sz="2667" dirty="0">
                <a:latin typeface="+mj-lt"/>
              </a:rPr>
              <a:t>Proactive models whose </a:t>
            </a:r>
            <a:r>
              <a:rPr lang="en-US" sz="2667" b="1" dirty="0">
                <a:solidFill>
                  <a:schemeClr val="accent3"/>
                </a:solidFill>
                <a:latin typeface="+mj-lt"/>
              </a:rPr>
              <a:t>screening was guided by clinical expertise in mental health care </a:t>
            </a:r>
            <a:r>
              <a:rPr lang="en-US" sz="2667" dirty="0">
                <a:latin typeface="+mj-lt"/>
              </a:rPr>
              <a:t>and </a:t>
            </a:r>
            <a:r>
              <a:rPr lang="en-US" sz="2667" b="1" dirty="0">
                <a:solidFill>
                  <a:schemeClr val="accent3"/>
                </a:solidFill>
                <a:latin typeface="+mj-lt"/>
              </a:rPr>
              <a:t>care delivery was integrated with primary services </a:t>
            </a:r>
            <a:r>
              <a:rPr lang="en-US" sz="2667" dirty="0">
                <a:latin typeface="+mj-lt"/>
              </a:rPr>
              <a:t>were associated with reduced LOS</a:t>
            </a:r>
            <a:r>
              <a:rPr lang="en-US" sz="2667" baseline="30000" dirty="0">
                <a:latin typeface="+mj-lt"/>
              </a:rPr>
              <a:t>1</a:t>
            </a:r>
          </a:p>
          <a:p>
            <a:r>
              <a:rPr lang="en-US" sz="2667" dirty="0">
                <a:latin typeface="+mj-lt"/>
              </a:rPr>
              <a:t>Found “favorable returns on investment that more than offset the increased costs of providing this level of enhanced care.”</a:t>
            </a:r>
            <a:r>
              <a:rPr lang="en-US" sz="2667" baseline="30000" dirty="0">
                <a:latin typeface="+mj-lt"/>
              </a:rPr>
              <a:t>1–3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6394" y="6539900"/>
            <a:ext cx="10229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30000" dirty="0">
                <a:latin typeface="+mj-lt"/>
              </a:rPr>
              <a:t>1</a:t>
            </a:r>
            <a:r>
              <a:rPr lang="en-US" sz="1200" dirty="0">
                <a:latin typeface="+mj-lt"/>
              </a:rPr>
              <a:t>Oldham </a:t>
            </a:r>
            <a:r>
              <a:rPr lang="en-US" sz="1200" i="1" dirty="0">
                <a:latin typeface="+mj-lt"/>
              </a:rPr>
              <a:t>Gen </a:t>
            </a:r>
            <a:r>
              <a:rPr lang="en-US" sz="1200" i="1" dirty="0" err="1">
                <a:latin typeface="+mj-lt"/>
              </a:rPr>
              <a:t>Hosp</a:t>
            </a:r>
            <a:r>
              <a:rPr lang="en-US" sz="1200" i="1" dirty="0">
                <a:latin typeface="+mj-lt"/>
              </a:rPr>
              <a:t> Psychiatry </a:t>
            </a:r>
            <a:r>
              <a:rPr lang="en-US" sz="1200" dirty="0">
                <a:latin typeface="+mj-lt"/>
              </a:rPr>
              <a:t>2019; </a:t>
            </a:r>
            <a:r>
              <a:rPr lang="en-US" sz="1200" baseline="30000" dirty="0">
                <a:latin typeface="+mj-lt"/>
              </a:rPr>
              <a:t>2</a:t>
            </a:r>
            <a:r>
              <a:rPr lang="en-US" sz="1200" dirty="0">
                <a:latin typeface="+mj-lt"/>
              </a:rPr>
              <a:t>Desan </a:t>
            </a:r>
            <a:r>
              <a:rPr lang="en-US" sz="1200" i="1" dirty="0" err="1">
                <a:latin typeface="+mj-lt"/>
              </a:rPr>
              <a:t>Psychosom</a:t>
            </a:r>
            <a:r>
              <a:rPr lang="en-US" sz="1200" dirty="0">
                <a:latin typeface="+mj-lt"/>
              </a:rPr>
              <a:t> 2011; </a:t>
            </a:r>
            <a:r>
              <a:rPr lang="en-US" sz="1200" baseline="30000" dirty="0">
                <a:latin typeface="+mj-lt"/>
              </a:rPr>
              <a:t>3</a:t>
            </a:r>
            <a:r>
              <a:rPr lang="en-US" sz="1200" dirty="0">
                <a:latin typeface="+mj-lt"/>
              </a:rPr>
              <a:t>Sledge </a:t>
            </a:r>
            <a:r>
              <a:rPr lang="en-US" sz="1200" i="1" dirty="0">
                <a:latin typeface="+mj-lt"/>
              </a:rPr>
              <a:t>Health Econ Out Res </a:t>
            </a:r>
            <a:r>
              <a:rPr lang="en-US" sz="1200" dirty="0">
                <a:latin typeface="+mj-lt"/>
              </a:rPr>
              <a:t>2016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577" y="900950"/>
            <a:ext cx="9596847" cy="1939988"/>
          </a:xfrm>
          <a:prstGeom prst="rect">
            <a:avLst/>
          </a:prstGeom>
          <a:ln w="38100">
            <a:solidFill>
              <a:schemeClr val="accent3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9406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between traditional C-L and proactive C-L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168580"/>
              </p:ext>
            </p:extLst>
          </p:nvPr>
        </p:nvGraphicFramePr>
        <p:xfrm>
          <a:off x="609600" y="1694329"/>
          <a:ext cx="11062447" cy="4053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48624"/>
                <a:gridCol w="4230083"/>
                <a:gridCol w="43837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Characteristic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Traditional C-L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Proactive C-L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Service</a:t>
                      </a:r>
                      <a:r>
                        <a:rPr lang="en-US" sz="2000" b="1" baseline="0" dirty="0" smtClean="0"/>
                        <a:t> delivery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Reactive (often to crises)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Proactive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Personnel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Single discipline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Multidisciplinary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Case identification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Primary team orders</a:t>
                      </a:r>
                      <a:r>
                        <a:rPr lang="en-US" sz="2000" baseline="0" dirty="0" smtClean="0"/>
                        <a:t> a consultation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Screening-driven</a:t>
                      </a:r>
                      <a:endParaRPr lang="en-US" sz="2000" baseline="0" dirty="0" smtClean="0"/>
                    </a:p>
                    <a:p>
                      <a:r>
                        <a:rPr lang="en-US" sz="2000" baseline="0" dirty="0" smtClean="0"/>
                        <a:t>Enriched by nursing interactions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Mode of intervention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Recommendations to primary team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Collaboration with patients treatment team (providers, nurses, social</a:t>
                      </a:r>
                      <a:r>
                        <a:rPr lang="en-US" sz="2000" baseline="0" dirty="0" smtClean="0"/>
                        <a:t> work)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Service goals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Treatment recommendation</a:t>
                      </a:r>
                    </a:p>
                    <a:p>
                      <a:r>
                        <a:rPr lang="en-US" sz="2000" dirty="0" smtClean="0"/>
                        <a:t>Risk reduction</a:t>
                      </a:r>
                    </a:p>
                    <a:p>
                      <a:r>
                        <a:rPr lang="en-US" sz="2000" dirty="0" smtClean="0"/>
                        <a:t>Crisis management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Preventing behavioral barriers</a:t>
                      </a:r>
                      <a:r>
                        <a:rPr lang="en-US" sz="2000" baseline="0" dirty="0" smtClean="0"/>
                        <a:t> to care</a:t>
                      </a:r>
                    </a:p>
                    <a:p>
                      <a:r>
                        <a:rPr lang="en-US" sz="2000" baseline="0" dirty="0" smtClean="0"/>
                        <a:t>Crisis prevention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Location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Across the hospital (typically)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Dedicated hospital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units or services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321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1062318" y="1417638"/>
          <a:ext cx="9753984" cy="4795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ight Arrow 2"/>
          <p:cNvSpPr/>
          <p:nvPr/>
        </p:nvSpPr>
        <p:spPr>
          <a:xfrm>
            <a:off x="3903803" y="3023150"/>
            <a:ext cx="739531" cy="38875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Right Arrow 6"/>
          <p:cNvSpPr/>
          <p:nvPr/>
        </p:nvSpPr>
        <p:spPr>
          <a:xfrm>
            <a:off x="3903802" y="3822969"/>
            <a:ext cx="739531" cy="38875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Right Arrow 7"/>
          <p:cNvSpPr/>
          <p:nvPr/>
        </p:nvSpPr>
        <p:spPr>
          <a:xfrm>
            <a:off x="3903801" y="4622788"/>
            <a:ext cx="739531" cy="38875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Right Arrow 8"/>
          <p:cNvSpPr/>
          <p:nvPr/>
        </p:nvSpPr>
        <p:spPr>
          <a:xfrm>
            <a:off x="3903800" y="5428481"/>
            <a:ext cx="739531" cy="38875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ight Arrow 9"/>
          <p:cNvSpPr/>
          <p:nvPr/>
        </p:nvSpPr>
        <p:spPr>
          <a:xfrm>
            <a:off x="7239015" y="3023150"/>
            <a:ext cx="739531" cy="38875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Right Arrow 10"/>
          <p:cNvSpPr/>
          <p:nvPr/>
        </p:nvSpPr>
        <p:spPr>
          <a:xfrm>
            <a:off x="7239015" y="3822969"/>
            <a:ext cx="739531" cy="38875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Arrow 11"/>
          <p:cNvSpPr/>
          <p:nvPr/>
        </p:nvSpPr>
        <p:spPr>
          <a:xfrm>
            <a:off x="7239014" y="4622788"/>
            <a:ext cx="739531" cy="38875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Right Arrow 12"/>
          <p:cNvSpPr/>
          <p:nvPr/>
        </p:nvSpPr>
        <p:spPr>
          <a:xfrm>
            <a:off x="7239015" y="5422607"/>
            <a:ext cx="739531" cy="38875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principles of proactive C-L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02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94689833"/>
              </p:ext>
            </p:extLst>
          </p:nvPr>
        </p:nvGraphicFramePr>
        <p:xfrm>
          <a:off x="-2" y="1495754"/>
          <a:ext cx="10868299" cy="378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267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1. Population approach: systematic screening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809737"/>
          </a:xfrm>
        </p:spPr>
        <p:txBody>
          <a:bodyPr numCol="1">
            <a:no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Goal</a:t>
            </a:r>
            <a:r>
              <a:rPr lang="en-US" dirty="0" smtClean="0"/>
              <a:t>: to identify </a:t>
            </a:r>
            <a:r>
              <a:rPr lang="en-US" dirty="0"/>
              <a:t>patients for whom early psychiatric intervention is likely to preempt crises, clinical deterioration, or compromised care</a:t>
            </a:r>
            <a:r>
              <a:rPr lang="en-US" dirty="0" smtClean="0"/>
              <a:t>.</a:t>
            </a:r>
            <a:endParaRPr lang="en-US" b="1" dirty="0" smtClean="0">
              <a:solidFill>
                <a:schemeClr val="accent3"/>
              </a:solidFill>
            </a:endParaRPr>
          </a:p>
          <a:p>
            <a:r>
              <a:rPr lang="en-US" b="1" dirty="0" smtClean="0">
                <a:solidFill>
                  <a:schemeClr val="accent3"/>
                </a:solidFill>
              </a:rPr>
              <a:t>Systematic</a:t>
            </a:r>
            <a:r>
              <a:rPr lang="en-US" dirty="0" smtClean="0"/>
              <a:t>: reviewing every patient on certain hospital units or services</a:t>
            </a:r>
          </a:p>
          <a:p>
            <a:r>
              <a:rPr lang="en-US" b="1" dirty="0" smtClean="0">
                <a:solidFill>
                  <a:schemeClr val="accent3"/>
                </a:solidFill>
              </a:rPr>
              <a:t>Standardized</a:t>
            </a:r>
            <a:r>
              <a:rPr lang="en-US" dirty="0" smtClean="0"/>
              <a:t>: using a consistent, reproducible strategy</a:t>
            </a:r>
            <a:endParaRPr lang="en-US" b="1" dirty="0" smtClean="0"/>
          </a:p>
          <a:p>
            <a:r>
              <a:rPr lang="en-US" b="1" dirty="0" smtClean="0">
                <a:solidFill>
                  <a:schemeClr val="accent3"/>
                </a:solidFill>
              </a:rPr>
              <a:t>As early as feasible</a:t>
            </a:r>
            <a:r>
              <a:rPr lang="en-US" dirty="0" smtClean="0"/>
              <a:t>: prompt screening to prevent a cascade of complications</a:t>
            </a:r>
            <a:endParaRPr lang="en-US" b="1" dirty="0"/>
          </a:p>
          <a:p>
            <a:r>
              <a:rPr lang="en-US" b="1" dirty="0" smtClean="0">
                <a:solidFill>
                  <a:schemeClr val="accent3"/>
                </a:solidFill>
              </a:rPr>
              <a:t>Sliding </a:t>
            </a:r>
            <a:r>
              <a:rPr lang="en-US" b="1" dirty="0">
                <a:solidFill>
                  <a:schemeClr val="accent3"/>
                </a:solidFill>
              </a:rPr>
              <a:t>threshold</a:t>
            </a:r>
            <a:r>
              <a:rPr lang="en-US" dirty="0"/>
              <a:t>: </a:t>
            </a:r>
            <a:r>
              <a:rPr lang="en-US" dirty="0" smtClean="0"/>
              <a:t>adaptable interventions based on patient volume</a:t>
            </a:r>
            <a:endParaRPr lang="en-US" b="1" dirty="0" smtClean="0"/>
          </a:p>
          <a:p>
            <a:r>
              <a:rPr lang="en-US" b="1" dirty="0" smtClean="0">
                <a:solidFill>
                  <a:schemeClr val="accent3"/>
                </a:solidFill>
              </a:rPr>
              <a:t>Step-wise</a:t>
            </a:r>
            <a:r>
              <a:rPr lang="en-US" dirty="0" smtClean="0"/>
              <a:t>: may be done in one step (</a:t>
            </a:r>
            <a:r>
              <a:rPr lang="en-US" i="1" dirty="0" smtClean="0"/>
              <a:t>e.g.</a:t>
            </a:r>
            <a:r>
              <a:rPr lang="en-US" dirty="0" smtClean="0"/>
              <a:t>, positive/negative on chart review) or multi-step (</a:t>
            </a:r>
            <a:r>
              <a:rPr lang="en-US" i="1" dirty="0" smtClean="0"/>
              <a:t>e.g.</a:t>
            </a:r>
            <a:r>
              <a:rPr lang="en-US" dirty="0" smtClean="0"/>
              <a:t>, screening those positive on chart review with nursing/primary team)</a:t>
            </a:r>
            <a:endParaRPr lang="en-US" b="1" dirty="0" smtClean="0"/>
          </a:p>
          <a:p>
            <a:r>
              <a:rPr lang="en-US" b="1" dirty="0" smtClean="0">
                <a:solidFill>
                  <a:schemeClr val="accent3"/>
                </a:solidFill>
              </a:rPr>
              <a:t>Human vs machine</a:t>
            </a:r>
            <a:r>
              <a:rPr lang="en-US" dirty="0" smtClean="0"/>
              <a:t>: can be by hand or automated (</a:t>
            </a:r>
            <a:r>
              <a:rPr lang="en-US" i="1" dirty="0" smtClean="0"/>
              <a:t>e.g.</a:t>
            </a:r>
            <a:r>
              <a:rPr lang="en-US" dirty="0" smtClean="0"/>
              <a:t>, a report that can be generated as needed), though electronic medical records often need to be optimized</a:t>
            </a:r>
          </a:p>
        </p:txBody>
      </p:sp>
    </p:spTree>
    <p:extLst>
      <p:ext uri="{BB962C8B-B14F-4D97-AF65-F5344CB8AC3E}">
        <p14:creationId xmlns:p14="http://schemas.microsoft.com/office/powerpoint/2010/main" val="95220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2. Prevention mindset: Proactive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accent3"/>
                </a:solidFill>
              </a:rPr>
              <a:t>Tailored degree of involvement</a:t>
            </a:r>
            <a:r>
              <a:rPr lang="en-US" sz="2800" dirty="0" smtClean="0"/>
              <a:t>: interventions can be carried out by any number of proactive CL team members.</a:t>
            </a:r>
          </a:p>
          <a:p>
            <a:pPr lvl="1"/>
            <a:r>
              <a:rPr lang="en-US" sz="2400" b="1" dirty="0" smtClean="0">
                <a:solidFill>
                  <a:schemeClr val="accent3"/>
                </a:solidFill>
              </a:rPr>
              <a:t>Curbsides</a:t>
            </a:r>
            <a:r>
              <a:rPr lang="en-US" sz="2400" dirty="0" smtClean="0"/>
              <a:t>: targeted recommendations w/o formal consultation often adequate</a:t>
            </a:r>
          </a:p>
          <a:p>
            <a:pPr lvl="1"/>
            <a:r>
              <a:rPr lang="en-US" sz="2400" b="1" dirty="0" smtClean="0">
                <a:solidFill>
                  <a:schemeClr val="accent3"/>
                </a:solidFill>
              </a:rPr>
              <a:t>Care/behavioral plans</a:t>
            </a:r>
            <a:r>
              <a:rPr lang="en-US" sz="2400" dirty="0" smtClean="0"/>
              <a:t>: develop plans to address maladaptive interactions between patients and staff, care-compromising behaviors, or non-adherence</a:t>
            </a:r>
          </a:p>
          <a:p>
            <a:pPr lvl="1"/>
            <a:r>
              <a:rPr lang="en-US" sz="2400" b="1" dirty="0" smtClean="0">
                <a:solidFill>
                  <a:schemeClr val="accent3"/>
                </a:solidFill>
              </a:rPr>
              <a:t>Nurse interventions</a:t>
            </a:r>
            <a:r>
              <a:rPr lang="en-US" sz="2400" dirty="0" smtClean="0"/>
              <a:t>: provide personalized recommendations for nurses to treat patients (</a:t>
            </a:r>
            <a:r>
              <a:rPr lang="en-US" sz="2400" i="1" dirty="0" smtClean="0"/>
              <a:t>e.g.</a:t>
            </a:r>
            <a:r>
              <a:rPr lang="en-US" sz="2400" dirty="0" smtClean="0"/>
              <a:t>, delirium precautions, poor sleep hygiene)</a:t>
            </a:r>
          </a:p>
          <a:p>
            <a:pPr lvl="1"/>
            <a:r>
              <a:rPr lang="en-US" sz="2400" b="1" dirty="0" smtClean="0">
                <a:solidFill>
                  <a:schemeClr val="accent3"/>
                </a:solidFill>
              </a:rPr>
              <a:t>Psychiatric disposition</a:t>
            </a:r>
            <a:r>
              <a:rPr lang="en-US" sz="2400" dirty="0" smtClean="0"/>
              <a:t>: prompt facilitation of disposition if psychiatric needs are anticipated (</a:t>
            </a:r>
            <a:r>
              <a:rPr lang="en-US" sz="2400" i="1" dirty="0" smtClean="0"/>
              <a:t>e.g.</a:t>
            </a:r>
            <a:r>
              <a:rPr lang="en-US" sz="2400" dirty="0" smtClean="0"/>
              <a:t>, psychiatric admission, partial hospitalization)</a:t>
            </a:r>
            <a:endParaRPr lang="en-US" sz="2400" b="1" dirty="0" smtClean="0"/>
          </a:p>
          <a:p>
            <a:pPr lvl="1"/>
            <a:r>
              <a:rPr lang="en-US" sz="2400" b="1" dirty="0" smtClean="0">
                <a:solidFill>
                  <a:schemeClr val="accent3"/>
                </a:solidFill>
              </a:rPr>
              <a:t>Aftercare planning</a:t>
            </a:r>
            <a:r>
              <a:rPr lang="en-US" sz="2400" dirty="0" smtClean="0"/>
              <a:t>: ensuring adequate aftercare supports, community resources, and mental health referrals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89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267" dirty="0"/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3943"/>
            <a:ext cx="10515600" cy="351753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3200" dirty="0">
                <a:latin typeface="+mj-lt"/>
              </a:rPr>
              <a:t>With respect to the following presentation, there has been no relevant (direct or indirect) financial relationship between the party listed above (and/or spouse/partner) and any for-profit company which could be considered a conflict of interest.</a:t>
            </a:r>
          </a:p>
        </p:txBody>
      </p:sp>
    </p:spTree>
    <p:extLst>
      <p:ext uri="{BB962C8B-B14F-4D97-AF65-F5344CB8AC3E}">
        <p14:creationId xmlns:p14="http://schemas.microsoft.com/office/powerpoint/2010/main" val="395354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3. Multidisciplinary approach: Teamwork</a:t>
            </a:r>
            <a:endParaRPr lang="en-US" sz="413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0" indent="0">
              <a:buNone/>
              <a:tabLst>
                <a:tab pos="4876678" algn="l"/>
              </a:tabLst>
            </a:pPr>
            <a:r>
              <a:rPr lang="en-US" sz="2933" b="1" dirty="0" smtClean="0">
                <a:solidFill>
                  <a:schemeClr val="accent3"/>
                </a:solidFill>
              </a:rPr>
              <a:t>C-L </a:t>
            </a:r>
            <a:r>
              <a:rPr lang="en-US" sz="2933" b="1" dirty="0">
                <a:solidFill>
                  <a:schemeClr val="accent3"/>
                </a:solidFill>
              </a:rPr>
              <a:t>psychiatrist</a:t>
            </a:r>
          </a:p>
          <a:p>
            <a:pPr marL="609585" lvl="1">
              <a:tabLst>
                <a:tab pos="4876678" algn="l"/>
              </a:tabLst>
            </a:pPr>
            <a:r>
              <a:rPr lang="en-US" sz="2133" dirty="0"/>
              <a:t>Director/supervision</a:t>
            </a:r>
          </a:p>
          <a:p>
            <a:pPr marL="609585" lvl="1">
              <a:tabLst>
                <a:tab pos="4876678" algn="l"/>
              </a:tabLst>
            </a:pPr>
            <a:r>
              <a:rPr lang="en-US" sz="2133" dirty="0"/>
              <a:t>Consultation</a:t>
            </a:r>
          </a:p>
          <a:p>
            <a:pPr marL="609585" lvl="1">
              <a:tabLst>
                <a:tab pos="4876678" algn="l"/>
              </a:tabLst>
            </a:pPr>
            <a:r>
              <a:rPr lang="en-US" sz="2133" dirty="0"/>
              <a:t>Legal </a:t>
            </a:r>
            <a:r>
              <a:rPr lang="en-US" sz="2133" dirty="0" smtClean="0"/>
              <a:t>documents</a:t>
            </a:r>
          </a:p>
          <a:p>
            <a:pPr marL="609585" lvl="1">
              <a:tabLst>
                <a:tab pos="4876678" algn="l"/>
              </a:tabLst>
            </a:pPr>
            <a:endParaRPr lang="en-US" sz="2133" dirty="0"/>
          </a:p>
          <a:p>
            <a:pPr marL="0" indent="0">
              <a:buNone/>
              <a:tabLst>
                <a:tab pos="4876678" algn="l"/>
              </a:tabLst>
            </a:pPr>
            <a:r>
              <a:rPr lang="en-US" sz="2933" b="1" dirty="0">
                <a:solidFill>
                  <a:schemeClr val="accent3"/>
                </a:solidFill>
              </a:rPr>
              <a:t>Nurse practitioner</a:t>
            </a:r>
          </a:p>
          <a:p>
            <a:pPr marL="609585" lvl="1">
              <a:tabLst>
                <a:tab pos="4876678" algn="l"/>
              </a:tabLst>
            </a:pPr>
            <a:r>
              <a:rPr lang="en-US" sz="2133" dirty="0"/>
              <a:t>Coordinator/triage</a:t>
            </a:r>
          </a:p>
          <a:p>
            <a:pPr marL="609585" lvl="1">
              <a:tabLst>
                <a:tab pos="4876678" algn="l"/>
              </a:tabLst>
            </a:pPr>
            <a:r>
              <a:rPr lang="en-US" sz="2133" dirty="0"/>
              <a:t>Consultation</a:t>
            </a:r>
          </a:p>
          <a:p>
            <a:pPr marL="609585" lvl="1">
              <a:tabLst>
                <a:tab pos="4876678" algn="l"/>
              </a:tabLst>
            </a:pPr>
            <a:r>
              <a:rPr lang="en-US" sz="2133" dirty="0"/>
              <a:t>Screening</a:t>
            </a:r>
          </a:p>
          <a:p>
            <a:pPr>
              <a:tabLst>
                <a:tab pos="4876678" algn="l"/>
              </a:tabLst>
            </a:pPr>
            <a:endParaRPr lang="en-US" sz="2667" dirty="0" smtClean="0"/>
          </a:p>
          <a:p>
            <a:pPr marL="0" indent="0">
              <a:buNone/>
              <a:tabLst>
                <a:tab pos="4876678" algn="l"/>
              </a:tabLst>
            </a:pPr>
            <a:r>
              <a:rPr lang="en-US" sz="2933" b="1" dirty="0" smtClean="0">
                <a:solidFill>
                  <a:schemeClr val="accent3"/>
                </a:solidFill>
              </a:rPr>
              <a:t>Social </a:t>
            </a:r>
            <a:r>
              <a:rPr lang="en-US" sz="2933" b="1" dirty="0">
                <a:solidFill>
                  <a:schemeClr val="accent3"/>
                </a:solidFill>
              </a:rPr>
              <a:t>worker</a:t>
            </a:r>
          </a:p>
          <a:p>
            <a:pPr marL="609585" lvl="1">
              <a:tabLst>
                <a:tab pos="4876678" algn="l"/>
              </a:tabLst>
            </a:pPr>
            <a:r>
              <a:rPr lang="en-US" sz="2133" dirty="0"/>
              <a:t>Screening</a:t>
            </a:r>
          </a:p>
          <a:p>
            <a:pPr marL="609585" lvl="1">
              <a:tabLst>
                <a:tab pos="4876678" algn="l"/>
              </a:tabLst>
            </a:pPr>
            <a:r>
              <a:rPr lang="en-US" sz="2133" dirty="0"/>
              <a:t>Community resources</a:t>
            </a:r>
          </a:p>
          <a:p>
            <a:pPr marL="609585" lvl="1">
              <a:tabLst>
                <a:tab pos="4876678" algn="l"/>
              </a:tabLst>
            </a:pPr>
            <a:r>
              <a:rPr lang="en-US" sz="2133" dirty="0" smtClean="0"/>
              <a:t>Aftercare/disposition</a:t>
            </a:r>
          </a:p>
          <a:p>
            <a:pPr marL="609585" lvl="1">
              <a:tabLst>
                <a:tab pos="4876678" algn="l"/>
              </a:tabLst>
            </a:pPr>
            <a:endParaRPr lang="en-US" sz="2133" dirty="0"/>
          </a:p>
          <a:p>
            <a:pPr marL="0" indent="0">
              <a:buNone/>
              <a:tabLst>
                <a:tab pos="4876678" algn="l"/>
              </a:tabLst>
            </a:pPr>
            <a:r>
              <a:rPr lang="en-US" sz="2933" b="1" dirty="0">
                <a:solidFill>
                  <a:schemeClr val="accent3"/>
                </a:solidFill>
              </a:rPr>
              <a:t>Potential team members</a:t>
            </a:r>
          </a:p>
          <a:p>
            <a:pPr marL="609585" lvl="1">
              <a:tabLst>
                <a:tab pos="4876678" algn="l"/>
              </a:tabLst>
            </a:pPr>
            <a:r>
              <a:rPr lang="en-US" sz="2133" dirty="0"/>
              <a:t>Clinical nurse specialist</a:t>
            </a:r>
          </a:p>
          <a:p>
            <a:pPr marL="609585" lvl="1">
              <a:tabLst>
                <a:tab pos="4876678" algn="l"/>
              </a:tabLst>
            </a:pPr>
            <a:r>
              <a:rPr lang="en-US" sz="2133" dirty="0"/>
              <a:t>RN </a:t>
            </a:r>
            <a:r>
              <a:rPr lang="en-US" sz="2133" dirty="0" smtClean="0"/>
              <a:t>coordinator</a:t>
            </a:r>
            <a:endParaRPr lang="en-US" sz="2133" dirty="0"/>
          </a:p>
          <a:p>
            <a:pPr marL="609585" lvl="1">
              <a:tabLst>
                <a:tab pos="4876678" algn="l"/>
              </a:tabLst>
            </a:pPr>
            <a:r>
              <a:rPr lang="en-US" sz="2133" dirty="0"/>
              <a:t>Patient service manager</a:t>
            </a:r>
          </a:p>
          <a:p>
            <a:pPr marL="609585" lvl="1">
              <a:tabLst>
                <a:tab pos="4876678" algn="l"/>
              </a:tabLst>
            </a:pPr>
            <a:r>
              <a:rPr lang="en-US" sz="2133" dirty="0" smtClean="0"/>
              <a:t>Health psychologist</a:t>
            </a:r>
          </a:p>
          <a:p>
            <a:pPr marL="609585" lvl="1">
              <a:tabLst>
                <a:tab pos="4876678" algn="l"/>
              </a:tabLst>
            </a:pPr>
            <a:r>
              <a:rPr lang="en-US" sz="2133" dirty="0" smtClean="0"/>
              <a:t>Trainees</a:t>
            </a:r>
            <a:endParaRPr lang="en-US" sz="2133" dirty="0"/>
          </a:p>
        </p:txBody>
      </p:sp>
    </p:spTree>
    <p:extLst>
      <p:ext uri="{BB962C8B-B14F-4D97-AF65-F5344CB8AC3E}">
        <p14:creationId xmlns:p14="http://schemas.microsoft.com/office/powerpoint/2010/main" val="261441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4. Integrated care: Collaborative care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48921"/>
            <a:ext cx="10972800" cy="4057741"/>
          </a:xfrm>
        </p:spPr>
        <p:txBody>
          <a:bodyPr/>
          <a:lstStyle/>
          <a:p>
            <a:r>
              <a:rPr lang="en-US" sz="2800" b="1" dirty="0">
                <a:solidFill>
                  <a:schemeClr val="accent3"/>
                </a:solidFill>
              </a:rPr>
              <a:t>Corresponding </a:t>
            </a:r>
            <a:r>
              <a:rPr lang="en-US" sz="2800" b="1" dirty="0" smtClean="0">
                <a:solidFill>
                  <a:schemeClr val="accent3"/>
                </a:solidFill>
              </a:rPr>
              <a:t>expertise</a:t>
            </a:r>
            <a:r>
              <a:rPr lang="en-US" sz="2800" dirty="0" smtClean="0"/>
              <a:t>: physician to physician; NP to NP/RN; SW to SW/care coordinator</a:t>
            </a:r>
            <a:endParaRPr lang="en-US" sz="2800" b="1" dirty="0"/>
          </a:p>
          <a:p>
            <a:r>
              <a:rPr lang="en-US" sz="2800" b="1" dirty="0" smtClean="0">
                <a:solidFill>
                  <a:schemeClr val="accent3"/>
                </a:solidFill>
              </a:rPr>
              <a:t>Aligning workflow</a:t>
            </a:r>
            <a:r>
              <a:rPr lang="en-US" sz="2800" dirty="0" smtClean="0"/>
              <a:t>: psychiatric care tailored to medicine &amp; nursing workflow on dedicated units/services</a:t>
            </a:r>
            <a:endParaRPr lang="en-US" sz="2800" dirty="0"/>
          </a:p>
          <a:p>
            <a:r>
              <a:rPr lang="en-US" sz="2800" b="1" dirty="0">
                <a:solidFill>
                  <a:schemeClr val="accent3"/>
                </a:solidFill>
              </a:rPr>
              <a:t>Flexible </a:t>
            </a:r>
            <a:r>
              <a:rPr lang="en-US" sz="2800" b="1" dirty="0" smtClean="0">
                <a:solidFill>
                  <a:schemeClr val="accent3"/>
                </a:solidFill>
              </a:rPr>
              <a:t>intensity</a:t>
            </a:r>
            <a:r>
              <a:rPr lang="en-US" sz="2800" dirty="0" smtClean="0"/>
              <a:t>: not all patients </a:t>
            </a:r>
            <a:endParaRPr lang="en-US" sz="2800" b="1" dirty="0"/>
          </a:p>
          <a:p>
            <a:r>
              <a:rPr lang="en-US" sz="2800" b="1" dirty="0" smtClean="0">
                <a:solidFill>
                  <a:schemeClr val="accent3"/>
                </a:solidFill>
              </a:rPr>
              <a:t>Real-time communication</a:t>
            </a:r>
            <a:r>
              <a:rPr lang="en-US" sz="2800" dirty="0" smtClean="0"/>
              <a:t>: the effect of which supports efficiency and develops healthy relationships, bidirectional education, and mutual trust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07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steps in performing a “screen”</a:t>
            </a:r>
            <a:endParaRPr lang="en-US" dirty="0"/>
          </a:p>
        </p:txBody>
      </p:sp>
      <p:sp>
        <p:nvSpPr>
          <p:cNvPr id="18" name="Isosceles Triangle 17"/>
          <p:cNvSpPr/>
          <p:nvPr/>
        </p:nvSpPr>
        <p:spPr>
          <a:xfrm>
            <a:off x="1738950" y="1749924"/>
            <a:ext cx="4351338" cy="4351338"/>
          </a:xfrm>
          <a:prstGeom prst="triangle">
            <a:avLst/>
          </a:prstGeom>
          <a:solidFill>
            <a:schemeClr val="accent3"/>
          </a:solidFill>
          <a:ln w="28575"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Freeform 20"/>
          <p:cNvSpPr/>
          <p:nvPr/>
        </p:nvSpPr>
        <p:spPr>
          <a:xfrm>
            <a:off x="3962745" y="4914063"/>
            <a:ext cx="2828369" cy="1030043"/>
          </a:xfrm>
          <a:custGeom>
            <a:avLst/>
            <a:gdLst>
              <a:gd name="connsiteX0" fmla="*/ 0 w 2828369"/>
              <a:gd name="connsiteY0" fmla="*/ 171677 h 1030043"/>
              <a:gd name="connsiteX1" fmla="*/ 171677 w 2828369"/>
              <a:gd name="connsiteY1" fmla="*/ 0 h 1030043"/>
              <a:gd name="connsiteX2" fmla="*/ 2656692 w 2828369"/>
              <a:gd name="connsiteY2" fmla="*/ 0 h 1030043"/>
              <a:gd name="connsiteX3" fmla="*/ 2828369 w 2828369"/>
              <a:gd name="connsiteY3" fmla="*/ 171677 h 1030043"/>
              <a:gd name="connsiteX4" fmla="*/ 2828369 w 2828369"/>
              <a:gd name="connsiteY4" fmla="*/ 858366 h 1030043"/>
              <a:gd name="connsiteX5" fmla="*/ 2656692 w 2828369"/>
              <a:gd name="connsiteY5" fmla="*/ 1030043 h 1030043"/>
              <a:gd name="connsiteX6" fmla="*/ 171677 w 2828369"/>
              <a:gd name="connsiteY6" fmla="*/ 1030043 h 1030043"/>
              <a:gd name="connsiteX7" fmla="*/ 0 w 2828369"/>
              <a:gd name="connsiteY7" fmla="*/ 858366 h 1030043"/>
              <a:gd name="connsiteX8" fmla="*/ 0 w 2828369"/>
              <a:gd name="connsiteY8" fmla="*/ 171677 h 103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8369" h="1030043">
                <a:moveTo>
                  <a:pt x="0" y="171677"/>
                </a:moveTo>
                <a:cubicBezTo>
                  <a:pt x="0" y="76862"/>
                  <a:pt x="76862" y="0"/>
                  <a:pt x="171677" y="0"/>
                </a:cubicBezTo>
                <a:lnTo>
                  <a:pt x="2656692" y="0"/>
                </a:lnTo>
                <a:cubicBezTo>
                  <a:pt x="2751507" y="0"/>
                  <a:pt x="2828369" y="76862"/>
                  <a:pt x="2828369" y="171677"/>
                </a:cubicBezTo>
                <a:lnTo>
                  <a:pt x="2828369" y="858366"/>
                </a:lnTo>
                <a:cubicBezTo>
                  <a:pt x="2828369" y="953181"/>
                  <a:pt x="2751507" y="1030043"/>
                  <a:pt x="2656692" y="1030043"/>
                </a:cubicBezTo>
                <a:lnTo>
                  <a:pt x="171677" y="1030043"/>
                </a:lnTo>
                <a:cubicBezTo>
                  <a:pt x="76862" y="1030043"/>
                  <a:pt x="0" y="953181"/>
                  <a:pt x="0" y="858366"/>
                </a:cubicBezTo>
                <a:lnTo>
                  <a:pt x="0" y="171677"/>
                </a:lnTo>
                <a:close/>
              </a:path>
            </a:pathLst>
          </a:custGeom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863" tIns="118863" rIns="118863" bIns="118863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Screen charts of admitted patients each morning.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6880080" y="5194929"/>
            <a:ext cx="755904" cy="475488"/>
          </a:xfrm>
          <a:prstGeom prst="rightArrow">
            <a:avLst/>
          </a:prstGeom>
          <a:solidFill>
            <a:schemeClr val="accent3"/>
          </a:solidFill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 Light" panose="020F0302020204030204" pitchFamily="34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7686266" y="4914063"/>
            <a:ext cx="2828369" cy="1030043"/>
          </a:xfrm>
          <a:custGeom>
            <a:avLst/>
            <a:gdLst>
              <a:gd name="connsiteX0" fmla="*/ 0 w 2828369"/>
              <a:gd name="connsiteY0" fmla="*/ 171677 h 1030043"/>
              <a:gd name="connsiteX1" fmla="*/ 171677 w 2828369"/>
              <a:gd name="connsiteY1" fmla="*/ 0 h 1030043"/>
              <a:gd name="connsiteX2" fmla="*/ 2656692 w 2828369"/>
              <a:gd name="connsiteY2" fmla="*/ 0 h 1030043"/>
              <a:gd name="connsiteX3" fmla="*/ 2828369 w 2828369"/>
              <a:gd name="connsiteY3" fmla="*/ 171677 h 1030043"/>
              <a:gd name="connsiteX4" fmla="*/ 2828369 w 2828369"/>
              <a:gd name="connsiteY4" fmla="*/ 858366 h 1030043"/>
              <a:gd name="connsiteX5" fmla="*/ 2656692 w 2828369"/>
              <a:gd name="connsiteY5" fmla="*/ 1030043 h 1030043"/>
              <a:gd name="connsiteX6" fmla="*/ 171677 w 2828369"/>
              <a:gd name="connsiteY6" fmla="*/ 1030043 h 1030043"/>
              <a:gd name="connsiteX7" fmla="*/ 0 w 2828369"/>
              <a:gd name="connsiteY7" fmla="*/ 858366 h 1030043"/>
              <a:gd name="connsiteX8" fmla="*/ 0 w 2828369"/>
              <a:gd name="connsiteY8" fmla="*/ 171677 h 103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8369" h="1030043">
                <a:moveTo>
                  <a:pt x="0" y="171677"/>
                </a:moveTo>
                <a:cubicBezTo>
                  <a:pt x="0" y="76862"/>
                  <a:pt x="76862" y="0"/>
                  <a:pt x="171677" y="0"/>
                </a:cubicBezTo>
                <a:lnTo>
                  <a:pt x="2656692" y="0"/>
                </a:lnTo>
                <a:cubicBezTo>
                  <a:pt x="2751507" y="0"/>
                  <a:pt x="2828369" y="76862"/>
                  <a:pt x="2828369" y="171677"/>
                </a:cubicBezTo>
                <a:lnTo>
                  <a:pt x="2828369" y="858366"/>
                </a:lnTo>
                <a:cubicBezTo>
                  <a:pt x="2828369" y="953181"/>
                  <a:pt x="2751507" y="1030043"/>
                  <a:pt x="2656692" y="1030043"/>
                </a:cubicBezTo>
                <a:lnTo>
                  <a:pt x="171677" y="1030043"/>
                </a:lnTo>
                <a:cubicBezTo>
                  <a:pt x="76862" y="1030043"/>
                  <a:pt x="0" y="953181"/>
                  <a:pt x="0" y="858366"/>
                </a:cubicBezTo>
                <a:lnTo>
                  <a:pt x="0" y="171677"/>
                </a:lnTo>
                <a:close/>
              </a:path>
            </a:pathLst>
          </a:custGeom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863" tIns="118863" rIns="118863" bIns="118863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Psychiatric comorbidity?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dirty="0" smtClean="0">
                <a:latin typeface="Calibri Light" panose="020F0302020204030204" pitchFamily="34" charset="0"/>
              </a:rPr>
              <a:t>Behavioral concerns?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26614" y="5149763"/>
            <a:ext cx="385011" cy="558641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05A25"/>
                </a:solidFill>
              </a:rPr>
              <a:t>1</a:t>
            </a:r>
            <a:endParaRPr lang="en-US" b="1" dirty="0">
              <a:solidFill>
                <a:srgbClr val="105A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64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steps in performing a “screen”</a:t>
            </a:r>
            <a:endParaRPr lang="en-US" dirty="0"/>
          </a:p>
        </p:txBody>
      </p:sp>
      <p:sp>
        <p:nvSpPr>
          <p:cNvPr id="18" name="Isosceles Triangle 17"/>
          <p:cNvSpPr/>
          <p:nvPr/>
        </p:nvSpPr>
        <p:spPr>
          <a:xfrm>
            <a:off x="1738950" y="1749924"/>
            <a:ext cx="4351338" cy="4351338"/>
          </a:xfrm>
          <a:prstGeom prst="triangle">
            <a:avLst/>
          </a:prstGeom>
          <a:solidFill>
            <a:schemeClr val="accent3"/>
          </a:solidFill>
          <a:ln w="28575"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Freeform 19"/>
          <p:cNvSpPr/>
          <p:nvPr/>
        </p:nvSpPr>
        <p:spPr>
          <a:xfrm>
            <a:off x="3962745" y="3755264"/>
            <a:ext cx="2828369" cy="1030043"/>
          </a:xfrm>
          <a:custGeom>
            <a:avLst/>
            <a:gdLst>
              <a:gd name="connsiteX0" fmla="*/ 0 w 2828369"/>
              <a:gd name="connsiteY0" fmla="*/ 171677 h 1030043"/>
              <a:gd name="connsiteX1" fmla="*/ 171677 w 2828369"/>
              <a:gd name="connsiteY1" fmla="*/ 0 h 1030043"/>
              <a:gd name="connsiteX2" fmla="*/ 2656692 w 2828369"/>
              <a:gd name="connsiteY2" fmla="*/ 0 h 1030043"/>
              <a:gd name="connsiteX3" fmla="*/ 2828369 w 2828369"/>
              <a:gd name="connsiteY3" fmla="*/ 171677 h 1030043"/>
              <a:gd name="connsiteX4" fmla="*/ 2828369 w 2828369"/>
              <a:gd name="connsiteY4" fmla="*/ 858366 h 1030043"/>
              <a:gd name="connsiteX5" fmla="*/ 2656692 w 2828369"/>
              <a:gd name="connsiteY5" fmla="*/ 1030043 h 1030043"/>
              <a:gd name="connsiteX6" fmla="*/ 171677 w 2828369"/>
              <a:gd name="connsiteY6" fmla="*/ 1030043 h 1030043"/>
              <a:gd name="connsiteX7" fmla="*/ 0 w 2828369"/>
              <a:gd name="connsiteY7" fmla="*/ 858366 h 1030043"/>
              <a:gd name="connsiteX8" fmla="*/ 0 w 2828369"/>
              <a:gd name="connsiteY8" fmla="*/ 171677 h 103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8369" h="1030043">
                <a:moveTo>
                  <a:pt x="0" y="171677"/>
                </a:moveTo>
                <a:cubicBezTo>
                  <a:pt x="0" y="76862"/>
                  <a:pt x="76862" y="0"/>
                  <a:pt x="171677" y="0"/>
                </a:cubicBezTo>
                <a:lnTo>
                  <a:pt x="2656692" y="0"/>
                </a:lnTo>
                <a:cubicBezTo>
                  <a:pt x="2751507" y="0"/>
                  <a:pt x="2828369" y="76862"/>
                  <a:pt x="2828369" y="171677"/>
                </a:cubicBezTo>
                <a:lnTo>
                  <a:pt x="2828369" y="858366"/>
                </a:lnTo>
                <a:cubicBezTo>
                  <a:pt x="2828369" y="953181"/>
                  <a:pt x="2751507" y="1030043"/>
                  <a:pt x="2656692" y="1030043"/>
                </a:cubicBezTo>
                <a:lnTo>
                  <a:pt x="171677" y="1030043"/>
                </a:lnTo>
                <a:cubicBezTo>
                  <a:pt x="76862" y="1030043"/>
                  <a:pt x="0" y="953181"/>
                  <a:pt x="0" y="858366"/>
                </a:cubicBezTo>
                <a:lnTo>
                  <a:pt x="0" y="171677"/>
                </a:lnTo>
                <a:close/>
              </a:path>
            </a:pathLst>
          </a:custGeom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863" tIns="118863" rIns="118863" bIns="118863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Inquire about behavioral concerns from RN.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3962745" y="4914063"/>
            <a:ext cx="2828369" cy="1030043"/>
          </a:xfrm>
          <a:custGeom>
            <a:avLst/>
            <a:gdLst>
              <a:gd name="connsiteX0" fmla="*/ 0 w 2828369"/>
              <a:gd name="connsiteY0" fmla="*/ 171677 h 1030043"/>
              <a:gd name="connsiteX1" fmla="*/ 171677 w 2828369"/>
              <a:gd name="connsiteY1" fmla="*/ 0 h 1030043"/>
              <a:gd name="connsiteX2" fmla="*/ 2656692 w 2828369"/>
              <a:gd name="connsiteY2" fmla="*/ 0 h 1030043"/>
              <a:gd name="connsiteX3" fmla="*/ 2828369 w 2828369"/>
              <a:gd name="connsiteY3" fmla="*/ 171677 h 1030043"/>
              <a:gd name="connsiteX4" fmla="*/ 2828369 w 2828369"/>
              <a:gd name="connsiteY4" fmla="*/ 858366 h 1030043"/>
              <a:gd name="connsiteX5" fmla="*/ 2656692 w 2828369"/>
              <a:gd name="connsiteY5" fmla="*/ 1030043 h 1030043"/>
              <a:gd name="connsiteX6" fmla="*/ 171677 w 2828369"/>
              <a:gd name="connsiteY6" fmla="*/ 1030043 h 1030043"/>
              <a:gd name="connsiteX7" fmla="*/ 0 w 2828369"/>
              <a:gd name="connsiteY7" fmla="*/ 858366 h 1030043"/>
              <a:gd name="connsiteX8" fmla="*/ 0 w 2828369"/>
              <a:gd name="connsiteY8" fmla="*/ 171677 h 103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8369" h="1030043">
                <a:moveTo>
                  <a:pt x="0" y="171677"/>
                </a:moveTo>
                <a:cubicBezTo>
                  <a:pt x="0" y="76862"/>
                  <a:pt x="76862" y="0"/>
                  <a:pt x="171677" y="0"/>
                </a:cubicBezTo>
                <a:lnTo>
                  <a:pt x="2656692" y="0"/>
                </a:lnTo>
                <a:cubicBezTo>
                  <a:pt x="2751507" y="0"/>
                  <a:pt x="2828369" y="76862"/>
                  <a:pt x="2828369" y="171677"/>
                </a:cubicBezTo>
                <a:lnTo>
                  <a:pt x="2828369" y="858366"/>
                </a:lnTo>
                <a:cubicBezTo>
                  <a:pt x="2828369" y="953181"/>
                  <a:pt x="2751507" y="1030043"/>
                  <a:pt x="2656692" y="1030043"/>
                </a:cubicBezTo>
                <a:lnTo>
                  <a:pt x="171677" y="1030043"/>
                </a:lnTo>
                <a:cubicBezTo>
                  <a:pt x="76862" y="1030043"/>
                  <a:pt x="0" y="953181"/>
                  <a:pt x="0" y="858366"/>
                </a:cubicBezTo>
                <a:lnTo>
                  <a:pt x="0" y="171677"/>
                </a:lnTo>
                <a:close/>
              </a:path>
            </a:pathLst>
          </a:custGeom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863" tIns="118863" rIns="118863" bIns="118863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Screen charts of admitted patients each morning.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6880080" y="5194929"/>
            <a:ext cx="755904" cy="475488"/>
          </a:xfrm>
          <a:prstGeom prst="rightArrow">
            <a:avLst/>
          </a:prstGeom>
          <a:solidFill>
            <a:schemeClr val="accent3"/>
          </a:solidFill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 Light" panose="020F0302020204030204" pitchFamily="34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6880080" y="4029949"/>
            <a:ext cx="755904" cy="475488"/>
          </a:xfrm>
          <a:prstGeom prst="rightArrow">
            <a:avLst/>
          </a:prstGeom>
          <a:solidFill>
            <a:schemeClr val="accent3"/>
          </a:solidFill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 Light" panose="020F0302020204030204" pitchFamily="34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7686267" y="3755264"/>
            <a:ext cx="2828369" cy="1030043"/>
          </a:xfrm>
          <a:custGeom>
            <a:avLst/>
            <a:gdLst>
              <a:gd name="connsiteX0" fmla="*/ 0 w 2828369"/>
              <a:gd name="connsiteY0" fmla="*/ 171677 h 1030043"/>
              <a:gd name="connsiteX1" fmla="*/ 171677 w 2828369"/>
              <a:gd name="connsiteY1" fmla="*/ 0 h 1030043"/>
              <a:gd name="connsiteX2" fmla="*/ 2656692 w 2828369"/>
              <a:gd name="connsiteY2" fmla="*/ 0 h 1030043"/>
              <a:gd name="connsiteX3" fmla="*/ 2828369 w 2828369"/>
              <a:gd name="connsiteY3" fmla="*/ 171677 h 1030043"/>
              <a:gd name="connsiteX4" fmla="*/ 2828369 w 2828369"/>
              <a:gd name="connsiteY4" fmla="*/ 858366 h 1030043"/>
              <a:gd name="connsiteX5" fmla="*/ 2656692 w 2828369"/>
              <a:gd name="connsiteY5" fmla="*/ 1030043 h 1030043"/>
              <a:gd name="connsiteX6" fmla="*/ 171677 w 2828369"/>
              <a:gd name="connsiteY6" fmla="*/ 1030043 h 1030043"/>
              <a:gd name="connsiteX7" fmla="*/ 0 w 2828369"/>
              <a:gd name="connsiteY7" fmla="*/ 858366 h 1030043"/>
              <a:gd name="connsiteX8" fmla="*/ 0 w 2828369"/>
              <a:gd name="connsiteY8" fmla="*/ 171677 h 103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8369" h="1030043">
                <a:moveTo>
                  <a:pt x="0" y="171677"/>
                </a:moveTo>
                <a:cubicBezTo>
                  <a:pt x="0" y="76862"/>
                  <a:pt x="76862" y="0"/>
                  <a:pt x="171677" y="0"/>
                </a:cubicBezTo>
                <a:lnTo>
                  <a:pt x="2656692" y="0"/>
                </a:lnTo>
                <a:cubicBezTo>
                  <a:pt x="2751507" y="0"/>
                  <a:pt x="2828369" y="76862"/>
                  <a:pt x="2828369" y="171677"/>
                </a:cubicBezTo>
                <a:lnTo>
                  <a:pt x="2828369" y="858366"/>
                </a:lnTo>
                <a:cubicBezTo>
                  <a:pt x="2828369" y="953181"/>
                  <a:pt x="2751507" y="1030043"/>
                  <a:pt x="2656692" y="1030043"/>
                </a:cubicBezTo>
                <a:lnTo>
                  <a:pt x="171677" y="1030043"/>
                </a:lnTo>
                <a:cubicBezTo>
                  <a:pt x="76862" y="1030043"/>
                  <a:pt x="0" y="953181"/>
                  <a:pt x="0" y="858366"/>
                </a:cubicBezTo>
                <a:lnTo>
                  <a:pt x="0" y="171677"/>
                </a:lnTo>
                <a:close/>
              </a:path>
            </a:pathLst>
          </a:custGeom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863" tIns="118863" rIns="118863" bIns="118863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Any active issue(s)?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dirty="0" smtClean="0">
                <a:latin typeface="Calibri Light" panose="020F0302020204030204" pitchFamily="34" charset="0"/>
              </a:rPr>
              <a:t>At baseline?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7686266" y="4914063"/>
            <a:ext cx="2828369" cy="1030043"/>
          </a:xfrm>
          <a:custGeom>
            <a:avLst/>
            <a:gdLst>
              <a:gd name="connsiteX0" fmla="*/ 0 w 2828369"/>
              <a:gd name="connsiteY0" fmla="*/ 171677 h 1030043"/>
              <a:gd name="connsiteX1" fmla="*/ 171677 w 2828369"/>
              <a:gd name="connsiteY1" fmla="*/ 0 h 1030043"/>
              <a:gd name="connsiteX2" fmla="*/ 2656692 w 2828369"/>
              <a:gd name="connsiteY2" fmla="*/ 0 h 1030043"/>
              <a:gd name="connsiteX3" fmla="*/ 2828369 w 2828369"/>
              <a:gd name="connsiteY3" fmla="*/ 171677 h 1030043"/>
              <a:gd name="connsiteX4" fmla="*/ 2828369 w 2828369"/>
              <a:gd name="connsiteY4" fmla="*/ 858366 h 1030043"/>
              <a:gd name="connsiteX5" fmla="*/ 2656692 w 2828369"/>
              <a:gd name="connsiteY5" fmla="*/ 1030043 h 1030043"/>
              <a:gd name="connsiteX6" fmla="*/ 171677 w 2828369"/>
              <a:gd name="connsiteY6" fmla="*/ 1030043 h 1030043"/>
              <a:gd name="connsiteX7" fmla="*/ 0 w 2828369"/>
              <a:gd name="connsiteY7" fmla="*/ 858366 h 1030043"/>
              <a:gd name="connsiteX8" fmla="*/ 0 w 2828369"/>
              <a:gd name="connsiteY8" fmla="*/ 171677 h 103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8369" h="1030043">
                <a:moveTo>
                  <a:pt x="0" y="171677"/>
                </a:moveTo>
                <a:cubicBezTo>
                  <a:pt x="0" y="76862"/>
                  <a:pt x="76862" y="0"/>
                  <a:pt x="171677" y="0"/>
                </a:cubicBezTo>
                <a:lnTo>
                  <a:pt x="2656692" y="0"/>
                </a:lnTo>
                <a:cubicBezTo>
                  <a:pt x="2751507" y="0"/>
                  <a:pt x="2828369" y="76862"/>
                  <a:pt x="2828369" y="171677"/>
                </a:cubicBezTo>
                <a:lnTo>
                  <a:pt x="2828369" y="858366"/>
                </a:lnTo>
                <a:cubicBezTo>
                  <a:pt x="2828369" y="953181"/>
                  <a:pt x="2751507" y="1030043"/>
                  <a:pt x="2656692" y="1030043"/>
                </a:cubicBezTo>
                <a:lnTo>
                  <a:pt x="171677" y="1030043"/>
                </a:lnTo>
                <a:cubicBezTo>
                  <a:pt x="76862" y="1030043"/>
                  <a:pt x="0" y="953181"/>
                  <a:pt x="0" y="858366"/>
                </a:cubicBezTo>
                <a:lnTo>
                  <a:pt x="0" y="171677"/>
                </a:lnTo>
                <a:close/>
              </a:path>
            </a:pathLst>
          </a:custGeom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863" tIns="118863" rIns="118863" bIns="118863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Psychiatric comorbidity?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dirty="0" smtClean="0">
                <a:latin typeface="Calibri Light" panose="020F0302020204030204" pitchFamily="34" charset="0"/>
              </a:rPr>
              <a:t>Behavioral concerns?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26614" y="5149763"/>
            <a:ext cx="385011" cy="558641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05A25"/>
                </a:solidFill>
              </a:rPr>
              <a:t>1</a:t>
            </a:r>
            <a:endParaRPr lang="en-US" b="1" dirty="0">
              <a:solidFill>
                <a:srgbClr val="105A2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33251" y="3988372"/>
            <a:ext cx="385011" cy="558641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05A25"/>
                </a:solidFill>
              </a:rPr>
              <a:t>2</a:t>
            </a:r>
            <a:endParaRPr lang="en-US" b="1" dirty="0">
              <a:solidFill>
                <a:srgbClr val="105A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9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steps in performing a “screen”</a:t>
            </a:r>
            <a:endParaRPr lang="en-US" dirty="0"/>
          </a:p>
        </p:txBody>
      </p:sp>
      <p:sp>
        <p:nvSpPr>
          <p:cNvPr id="18" name="Isosceles Triangle 17"/>
          <p:cNvSpPr/>
          <p:nvPr/>
        </p:nvSpPr>
        <p:spPr>
          <a:xfrm>
            <a:off x="1738950" y="1749924"/>
            <a:ext cx="4351338" cy="4351338"/>
          </a:xfrm>
          <a:prstGeom prst="triangle">
            <a:avLst/>
          </a:prstGeom>
          <a:solidFill>
            <a:schemeClr val="accent3"/>
          </a:solidFill>
          <a:ln w="28575"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Freeform 19"/>
          <p:cNvSpPr/>
          <p:nvPr/>
        </p:nvSpPr>
        <p:spPr>
          <a:xfrm>
            <a:off x="3962745" y="3755264"/>
            <a:ext cx="2828369" cy="1030043"/>
          </a:xfrm>
          <a:custGeom>
            <a:avLst/>
            <a:gdLst>
              <a:gd name="connsiteX0" fmla="*/ 0 w 2828369"/>
              <a:gd name="connsiteY0" fmla="*/ 171677 h 1030043"/>
              <a:gd name="connsiteX1" fmla="*/ 171677 w 2828369"/>
              <a:gd name="connsiteY1" fmla="*/ 0 h 1030043"/>
              <a:gd name="connsiteX2" fmla="*/ 2656692 w 2828369"/>
              <a:gd name="connsiteY2" fmla="*/ 0 h 1030043"/>
              <a:gd name="connsiteX3" fmla="*/ 2828369 w 2828369"/>
              <a:gd name="connsiteY3" fmla="*/ 171677 h 1030043"/>
              <a:gd name="connsiteX4" fmla="*/ 2828369 w 2828369"/>
              <a:gd name="connsiteY4" fmla="*/ 858366 h 1030043"/>
              <a:gd name="connsiteX5" fmla="*/ 2656692 w 2828369"/>
              <a:gd name="connsiteY5" fmla="*/ 1030043 h 1030043"/>
              <a:gd name="connsiteX6" fmla="*/ 171677 w 2828369"/>
              <a:gd name="connsiteY6" fmla="*/ 1030043 h 1030043"/>
              <a:gd name="connsiteX7" fmla="*/ 0 w 2828369"/>
              <a:gd name="connsiteY7" fmla="*/ 858366 h 1030043"/>
              <a:gd name="connsiteX8" fmla="*/ 0 w 2828369"/>
              <a:gd name="connsiteY8" fmla="*/ 171677 h 103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8369" h="1030043">
                <a:moveTo>
                  <a:pt x="0" y="171677"/>
                </a:moveTo>
                <a:cubicBezTo>
                  <a:pt x="0" y="76862"/>
                  <a:pt x="76862" y="0"/>
                  <a:pt x="171677" y="0"/>
                </a:cubicBezTo>
                <a:lnTo>
                  <a:pt x="2656692" y="0"/>
                </a:lnTo>
                <a:cubicBezTo>
                  <a:pt x="2751507" y="0"/>
                  <a:pt x="2828369" y="76862"/>
                  <a:pt x="2828369" y="171677"/>
                </a:cubicBezTo>
                <a:lnTo>
                  <a:pt x="2828369" y="858366"/>
                </a:lnTo>
                <a:cubicBezTo>
                  <a:pt x="2828369" y="953181"/>
                  <a:pt x="2751507" y="1030043"/>
                  <a:pt x="2656692" y="1030043"/>
                </a:cubicBezTo>
                <a:lnTo>
                  <a:pt x="171677" y="1030043"/>
                </a:lnTo>
                <a:cubicBezTo>
                  <a:pt x="76862" y="1030043"/>
                  <a:pt x="0" y="953181"/>
                  <a:pt x="0" y="858366"/>
                </a:cubicBezTo>
                <a:lnTo>
                  <a:pt x="0" y="171677"/>
                </a:lnTo>
                <a:close/>
              </a:path>
            </a:pathLst>
          </a:custGeom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863" tIns="118863" rIns="118863" bIns="118863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Inquire about behavioral concerns from RN.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3962745" y="4914063"/>
            <a:ext cx="2828369" cy="1030043"/>
          </a:xfrm>
          <a:custGeom>
            <a:avLst/>
            <a:gdLst>
              <a:gd name="connsiteX0" fmla="*/ 0 w 2828369"/>
              <a:gd name="connsiteY0" fmla="*/ 171677 h 1030043"/>
              <a:gd name="connsiteX1" fmla="*/ 171677 w 2828369"/>
              <a:gd name="connsiteY1" fmla="*/ 0 h 1030043"/>
              <a:gd name="connsiteX2" fmla="*/ 2656692 w 2828369"/>
              <a:gd name="connsiteY2" fmla="*/ 0 h 1030043"/>
              <a:gd name="connsiteX3" fmla="*/ 2828369 w 2828369"/>
              <a:gd name="connsiteY3" fmla="*/ 171677 h 1030043"/>
              <a:gd name="connsiteX4" fmla="*/ 2828369 w 2828369"/>
              <a:gd name="connsiteY4" fmla="*/ 858366 h 1030043"/>
              <a:gd name="connsiteX5" fmla="*/ 2656692 w 2828369"/>
              <a:gd name="connsiteY5" fmla="*/ 1030043 h 1030043"/>
              <a:gd name="connsiteX6" fmla="*/ 171677 w 2828369"/>
              <a:gd name="connsiteY6" fmla="*/ 1030043 h 1030043"/>
              <a:gd name="connsiteX7" fmla="*/ 0 w 2828369"/>
              <a:gd name="connsiteY7" fmla="*/ 858366 h 1030043"/>
              <a:gd name="connsiteX8" fmla="*/ 0 w 2828369"/>
              <a:gd name="connsiteY8" fmla="*/ 171677 h 103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8369" h="1030043">
                <a:moveTo>
                  <a:pt x="0" y="171677"/>
                </a:moveTo>
                <a:cubicBezTo>
                  <a:pt x="0" y="76862"/>
                  <a:pt x="76862" y="0"/>
                  <a:pt x="171677" y="0"/>
                </a:cubicBezTo>
                <a:lnTo>
                  <a:pt x="2656692" y="0"/>
                </a:lnTo>
                <a:cubicBezTo>
                  <a:pt x="2751507" y="0"/>
                  <a:pt x="2828369" y="76862"/>
                  <a:pt x="2828369" y="171677"/>
                </a:cubicBezTo>
                <a:lnTo>
                  <a:pt x="2828369" y="858366"/>
                </a:lnTo>
                <a:cubicBezTo>
                  <a:pt x="2828369" y="953181"/>
                  <a:pt x="2751507" y="1030043"/>
                  <a:pt x="2656692" y="1030043"/>
                </a:cubicBezTo>
                <a:lnTo>
                  <a:pt x="171677" y="1030043"/>
                </a:lnTo>
                <a:cubicBezTo>
                  <a:pt x="76862" y="1030043"/>
                  <a:pt x="0" y="953181"/>
                  <a:pt x="0" y="858366"/>
                </a:cubicBezTo>
                <a:lnTo>
                  <a:pt x="0" y="171677"/>
                </a:lnTo>
                <a:close/>
              </a:path>
            </a:pathLst>
          </a:custGeom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863" tIns="118863" rIns="118863" bIns="118863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Screen charts of admitted patients each morning.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6880080" y="5194929"/>
            <a:ext cx="755904" cy="475488"/>
          </a:xfrm>
          <a:prstGeom prst="rightArrow">
            <a:avLst/>
          </a:prstGeom>
          <a:solidFill>
            <a:schemeClr val="accent3"/>
          </a:solidFill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 Light" panose="020F0302020204030204" pitchFamily="34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6880080" y="4029949"/>
            <a:ext cx="755904" cy="475488"/>
          </a:xfrm>
          <a:prstGeom prst="rightArrow">
            <a:avLst/>
          </a:prstGeom>
          <a:solidFill>
            <a:schemeClr val="accent3"/>
          </a:solidFill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 Light" panose="020F0302020204030204" pitchFamily="34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7686267" y="3755264"/>
            <a:ext cx="2828369" cy="1030043"/>
          </a:xfrm>
          <a:custGeom>
            <a:avLst/>
            <a:gdLst>
              <a:gd name="connsiteX0" fmla="*/ 0 w 2828369"/>
              <a:gd name="connsiteY0" fmla="*/ 171677 h 1030043"/>
              <a:gd name="connsiteX1" fmla="*/ 171677 w 2828369"/>
              <a:gd name="connsiteY1" fmla="*/ 0 h 1030043"/>
              <a:gd name="connsiteX2" fmla="*/ 2656692 w 2828369"/>
              <a:gd name="connsiteY2" fmla="*/ 0 h 1030043"/>
              <a:gd name="connsiteX3" fmla="*/ 2828369 w 2828369"/>
              <a:gd name="connsiteY3" fmla="*/ 171677 h 1030043"/>
              <a:gd name="connsiteX4" fmla="*/ 2828369 w 2828369"/>
              <a:gd name="connsiteY4" fmla="*/ 858366 h 1030043"/>
              <a:gd name="connsiteX5" fmla="*/ 2656692 w 2828369"/>
              <a:gd name="connsiteY5" fmla="*/ 1030043 h 1030043"/>
              <a:gd name="connsiteX6" fmla="*/ 171677 w 2828369"/>
              <a:gd name="connsiteY6" fmla="*/ 1030043 h 1030043"/>
              <a:gd name="connsiteX7" fmla="*/ 0 w 2828369"/>
              <a:gd name="connsiteY7" fmla="*/ 858366 h 1030043"/>
              <a:gd name="connsiteX8" fmla="*/ 0 w 2828369"/>
              <a:gd name="connsiteY8" fmla="*/ 171677 h 103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8369" h="1030043">
                <a:moveTo>
                  <a:pt x="0" y="171677"/>
                </a:moveTo>
                <a:cubicBezTo>
                  <a:pt x="0" y="76862"/>
                  <a:pt x="76862" y="0"/>
                  <a:pt x="171677" y="0"/>
                </a:cubicBezTo>
                <a:lnTo>
                  <a:pt x="2656692" y="0"/>
                </a:lnTo>
                <a:cubicBezTo>
                  <a:pt x="2751507" y="0"/>
                  <a:pt x="2828369" y="76862"/>
                  <a:pt x="2828369" y="171677"/>
                </a:cubicBezTo>
                <a:lnTo>
                  <a:pt x="2828369" y="858366"/>
                </a:lnTo>
                <a:cubicBezTo>
                  <a:pt x="2828369" y="953181"/>
                  <a:pt x="2751507" y="1030043"/>
                  <a:pt x="2656692" y="1030043"/>
                </a:cubicBezTo>
                <a:lnTo>
                  <a:pt x="171677" y="1030043"/>
                </a:lnTo>
                <a:cubicBezTo>
                  <a:pt x="76862" y="1030043"/>
                  <a:pt x="0" y="953181"/>
                  <a:pt x="0" y="858366"/>
                </a:cubicBezTo>
                <a:lnTo>
                  <a:pt x="0" y="171677"/>
                </a:lnTo>
                <a:close/>
              </a:path>
            </a:pathLst>
          </a:custGeom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863" tIns="118863" rIns="118863" bIns="118863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Any active issue(s)?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dirty="0" smtClean="0">
                <a:latin typeface="Calibri Light" panose="020F0302020204030204" pitchFamily="34" charset="0"/>
              </a:rPr>
              <a:t>At baseline?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7686266" y="4914063"/>
            <a:ext cx="2828369" cy="1030043"/>
          </a:xfrm>
          <a:custGeom>
            <a:avLst/>
            <a:gdLst>
              <a:gd name="connsiteX0" fmla="*/ 0 w 2828369"/>
              <a:gd name="connsiteY0" fmla="*/ 171677 h 1030043"/>
              <a:gd name="connsiteX1" fmla="*/ 171677 w 2828369"/>
              <a:gd name="connsiteY1" fmla="*/ 0 h 1030043"/>
              <a:gd name="connsiteX2" fmla="*/ 2656692 w 2828369"/>
              <a:gd name="connsiteY2" fmla="*/ 0 h 1030043"/>
              <a:gd name="connsiteX3" fmla="*/ 2828369 w 2828369"/>
              <a:gd name="connsiteY3" fmla="*/ 171677 h 1030043"/>
              <a:gd name="connsiteX4" fmla="*/ 2828369 w 2828369"/>
              <a:gd name="connsiteY4" fmla="*/ 858366 h 1030043"/>
              <a:gd name="connsiteX5" fmla="*/ 2656692 w 2828369"/>
              <a:gd name="connsiteY5" fmla="*/ 1030043 h 1030043"/>
              <a:gd name="connsiteX6" fmla="*/ 171677 w 2828369"/>
              <a:gd name="connsiteY6" fmla="*/ 1030043 h 1030043"/>
              <a:gd name="connsiteX7" fmla="*/ 0 w 2828369"/>
              <a:gd name="connsiteY7" fmla="*/ 858366 h 1030043"/>
              <a:gd name="connsiteX8" fmla="*/ 0 w 2828369"/>
              <a:gd name="connsiteY8" fmla="*/ 171677 h 103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8369" h="1030043">
                <a:moveTo>
                  <a:pt x="0" y="171677"/>
                </a:moveTo>
                <a:cubicBezTo>
                  <a:pt x="0" y="76862"/>
                  <a:pt x="76862" y="0"/>
                  <a:pt x="171677" y="0"/>
                </a:cubicBezTo>
                <a:lnTo>
                  <a:pt x="2656692" y="0"/>
                </a:lnTo>
                <a:cubicBezTo>
                  <a:pt x="2751507" y="0"/>
                  <a:pt x="2828369" y="76862"/>
                  <a:pt x="2828369" y="171677"/>
                </a:cubicBezTo>
                <a:lnTo>
                  <a:pt x="2828369" y="858366"/>
                </a:lnTo>
                <a:cubicBezTo>
                  <a:pt x="2828369" y="953181"/>
                  <a:pt x="2751507" y="1030043"/>
                  <a:pt x="2656692" y="1030043"/>
                </a:cubicBezTo>
                <a:lnTo>
                  <a:pt x="171677" y="1030043"/>
                </a:lnTo>
                <a:cubicBezTo>
                  <a:pt x="76862" y="1030043"/>
                  <a:pt x="0" y="953181"/>
                  <a:pt x="0" y="858366"/>
                </a:cubicBezTo>
                <a:lnTo>
                  <a:pt x="0" y="171677"/>
                </a:lnTo>
                <a:close/>
              </a:path>
            </a:pathLst>
          </a:custGeom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863" tIns="118863" rIns="118863" bIns="118863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Psychiatric comorbidity?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dirty="0" smtClean="0">
                <a:latin typeface="Calibri Light" panose="020F0302020204030204" pitchFamily="34" charset="0"/>
              </a:rPr>
              <a:t>Behavioral concerns?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3962745" y="2596465"/>
            <a:ext cx="2828369" cy="1030043"/>
          </a:xfrm>
          <a:custGeom>
            <a:avLst/>
            <a:gdLst>
              <a:gd name="connsiteX0" fmla="*/ 0 w 2828369"/>
              <a:gd name="connsiteY0" fmla="*/ 171677 h 1030043"/>
              <a:gd name="connsiteX1" fmla="*/ 171677 w 2828369"/>
              <a:gd name="connsiteY1" fmla="*/ 0 h 1030043"/>
              <a:gd name="connsiteX2" fmla="*/ 2656692 w 2828369"/>
              <a:gd name="connsiteY2" fmla="*/ 0 h 1030043"/>
              <a:gd name="connsiteX3" fmla="*/ 2828369 w 2828369"/>
              <a:gd name="connsiteY3" fmla="*/ 171677 h 1030043"/>
              <a:gd name="connsiteX4" fmla="*/ 2828369 w 2828369"/>
              <a:gd name="connsiteY4" fmla="*/ 858366 h 1030043"/>
              <a:gd name="connsiteX5" fmla="*/ 2656692 w 2828369"/>
              <a:gd name="connsiteY5" fmla="*/ 1030043 h 1030043"/>
              <a:gd name="connsiteX6" fmla="*/ 171677 w 2828369"/>
              <a:gd name="connsiteY6" fmla="*/ 1030043 h 1030043"/>
              <a:gd name="connsiteX7" fmla="*/ 0 w 2828369"/>
              <a:gd name="connsiteY7" fmla="*/ 858366 h 1030043"/>
              <a:gd name="connsiteX8" fmla="*/ 0 w 2828369"/>
              <a:gd name="connsiteY8" fmla="*/ 171677 h 103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8369" h="1030043">
                <a:moveTo>
                  <a:pt x="0" y="171677"/>
                </a:moveTo>
                <a:cubicBezTo>
                  <a:pt x="0" y="76862"/>
                  <a:pt x="76862" y="0"/>
                  <a:pt x="171677" y="0"/>
                </a:cubicBezTo>
                <a:lnTo>
                  <a:pt x="2656692" y="0"/>
                </a:lnTo>
                <a:cubicBezTo>
                  <a:pt x="2751507" y="0"/>
                  <a:pt x="2828369" y="76862"/>
                  <a:pt x="2828369" y="171677"/>
                </a:cubicBezTo>
                <a:lnTo>
                  <a:pt x="2828369" y="858366"/>
                </a:lnTo>
                <a:cubicBezTo>
                  <a:pt x="2828369" y="953181"/>
                  <a:pt x="2751507" y="1030043"/>
                  <a:pt x="2656692" y="1030043"/>
                </a:cubicBezTo>
                <a:lnTo>
                  <a:pt x="171677" y="1030043"/>
                </a:lnTo>
                <a:cubicBezTo>
                  <a:pt x="76862" y="1030043"/>
                  <a:pt x="0" y="953181"/>
                  <a:pt x="0" y="858366"/>
                </a:cubicBezTo>
                <a:lnTo>
                  <a:pt x="0" y="171677"/>
                </a:lnTo>
                <a:close/>
              </a:path>
            </a:pathLst>
          </a:custGeom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863" tIns="118863" rIns="118863" bIns="118863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latin typeface="Calibri Light" panose="020F0302020204030204" pitchFamily="34" charset="0"/>
              </a:rPr>
              <a:t>Discuss potential concerns with medical team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6880080" y="2873742"/>
            <a:ext cx="755904" cy="475488"/>
          </a:xfrm>
          <a:prstGeom prst="rightArrow">
            <a:avLst/>
          </a:prstGeom>
          <a:solidFill>
            <a:schemeClr val="accent3"/>
          </a:solidFill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 Light" panose="020F0302020204030204" pitchFamily="34" charset="0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7686266" y="2158995"/>
            <a:ext cx="2828369" cy="1467513"/>
          </a:xfrm>
          <a:custGeom>
            <a:avLst/>
            <a:gdLst>
              <a:gd name="connsiteX0" fmla="*/ 0 w 2828369"/>
              <a:gd name="connsiteY0" fmla="*/ 171677 h 1030043"/>
              <a:gd name="connsiteX1" fmla="*/ 171677 w 2828369"/>
              <a:gd name="connsiteY1" fmla="*/ 0 h 1030043"/>
              <a:gd name="connsiteX2" fmla="*/ 2656692 w 2828369"/>
              <a:gd name="connsiteY2" fmla="*/ 0 h 1030043"/>
              <a:gd name="connsiteX3" fmla="*/ 2828369 w 2828369"/>
              <a:gd name="connsiteY3" fmla="*/ 171677 h 1030043"/>
              <a:gd name="connsiteX4" fmla="*/ 2828369 w 2828369"/>
              <a:gd name="connsiteY4" fmla="*/ 858366 h 1030043"/>
              <a:gd name="connsiteX5" fmla="*/ 2656692 w 2828369"/>
              <a:gd name="connsiteY5" fmla="*/ 1030043 h 1030043"/>
              <a:gd name="connsiteX6" fmla="*/ 171677 w 2828369"/>
              <a:gd name="connsiteY6" fmla="*/ 1030043 h 1030043"/>
              <a:gd name="connsiteX7" fmla="*/ 0 w 2828369"/>
              <a:gd name="connsiteY7" fmla="*/ 858366 h 1030043"/>
              <a:gd name="connsiteX8" fmla="*/ 0 w 2828369"/>
              <a:gd name="connsiteY8" fmla="*/ 171677 h 103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8369" h="1030043">
                <a:moveTo>
                  <a:pt x="0" y="171677"/>
                </a:moveTo>
                <a:cubicBezTo>
                  <a:pt x="0" y="76862"/>
                  <a:pt x="76862" y="0"/>
                  <a:pt x="171677" y="0"/>
                </a:cubicBezTo>
                <a:lnTo>
                  <a:pt x="2656692" y="0"/>
                </a:lnTo>
                <a:cubicBezTo>
                  <a:pt x="2751507" y="0"/>
                  <a:pt x="2828369" y="76862"/>
                  <a:pt x="2828369" y="171677"/>
                </a:cubicBezTo>
                <a:lnTo>
                  <a:pt x="2828369" y="858366"/>
                </a:lnTo>
                <a:cubicBezTo>
                  <a:pt x="2828369" y="953181"/>
                  <a:pt x="2751507" y="1030043"/>
                  <a:pt x="2656692" y="1030043"/>
                </a:cubicBezTo>
                <a:lnTo>
                  <a:pt x="171677" y="1030043"/>
                </a:lnTo>
                <a:cubicBezTo>
                  <a:pt x="76862" y="1030043"/>
                  <a:pt x="0" y="953181"/>
                  <a:pt x="0" y="858366"/>
                </a:cubicBezTo>
                <a:lnTo>
                  <a:pt x="0" y="171677"/>
                </a:lnTo>
                <a:close/>
              </a:path>
            </a:pathLst>
          </a:custGeom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863" tIns="118863" rIns="118863" bIns="118863" numCol="1" spcCol="1270" anchor="ctr" anchorCtr="0">
            <a:noAutofit/>
          </a:bodyPr>
          <a:lstStyle/>
          <a:p>
            <a:pPr marL="231775" lvl="0" indent="-231775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en-US" dirty="0" smtClean="0">
                <a:latin typeface="Calibri Light" panose="020F0302020204030204" pitchFamily="34" charset="0"/>
              </a:rPr>
              <a:t>No changes in care</a:t>
            </a:r>
          </a:p>
          <a:p>
            <a:pPr marL="231775" lvl="0" indent="-231775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en-US" sz="1800" kern="1200" dirty="0" smtClean="0">
                <a:latin typeface="Calibri Light" panose="020F0302020204030204" pitchFamily="34" charset="0"/>
              </a:rPr>
              <a:t>Curbside/targeted rec</a:t>
            </a:r>
          </a:p>
          <a:p>
            <a:pPr marL="231775" lvl="0" indent="-231775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en-US" dirty="0" smtClean="0">
                <a:latin typeface="Calibri Light" panose="020F0302020204030204" pitchFamily="34" charset="0"/>
              </a:rPr>
              <a:t>Psychiatric consultation</a:t>
            </a:r>
          </a:p>
          <a:p>
            <a:pPr marL="231775"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dirty="0" smtClean="0">
                <a:latin typeface="Calibri Light" panose="020F0302020204030204" pitchFamily="34" charset="0"/>
              </a:rPr>
              <a:t>± Wellness plan</a:t>
            </a:r>
            <a:endParaRPr lang="en-US" sz="1800" kern="1200" dirty="0">
              <a:latin typeface="Calibri Light" panose="020F03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26614" y="5149763"/>
            <a:ext cx="385011" cy="558641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05A25"/>
                </a:solidFill>
              </a:rPr>
              <a:t>1</a:t>
            </a:r>
            <a:endParaRPr lang="en-US" b="1" dirty="0">
              <a:solidFill>
                <a:srgbClr val="105A2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33251" y="3988372"/>
            <a:ext cx="385011" cy="558641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05A25"/>
                </a:solidFill>
              </a:rPr>
              <a:t>2</a:t>
            </a:r>
            <a:endParaRPr lang="en-US" b="1" dirty="0">
              <a:solidFill>
                <a:srgbClr val="105A25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45995" y="2832165"/>
            <a:ext cx="385011" cy="558641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rgbClr val="105A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05A25"/>
                </a:solidFill>
              </a:rPr>
              <a:t>3</a:t>
            </a:r>
            <a:endParaRPr lang="en-US" b="1" dirty="0">
              <a:solidFill>
                <a:srgbClr val="105A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47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about daily 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2800" b="1" dirty="0" smtClean="0">
                <a:solidFill>
                  <a:schemeClr val="accent3"/>
                </a:solidFill>
              </a:rPr>
              <a:t>Before rounds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screening</a:t>
            </a:r>
          </a:p>
          <a:p>
            <a:r>
              <a:rPr lang="en-US" sz="2800" b="1" dirty="0" smtClean="0">
                <a:solidFill>
                  <a:schemeClr val="accent3"/>
                </a:solidFill>
              </a:rPr>
              <a:t>Psychiatric rounds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often runs similar to traditional C-L rounds</a:t>
            </a:r>
          </a:p>
          <a:p>
            <a:r>
              <a:rPr lang="en-US" sz="2800" b="1" dirty="0" smtClean="0">
                <a:solidFill>
                  <a:schemeClr val="accent3"/>
                </a:solidFill>
              </a:rPr>
              <a:t>Care delivery</a:t>
            </a:r>
          </a:p>
          <a:p>
            <a:pPr lvl="1"/>
            <a:r>
              <a:rPr lang="en-US" sz="2400" dirty="0"/>
              <a:t>Interdisciplinary, nursing care, primary team </a:t>
            </a:r>
            <a:r>
              <a:rPr lang="en-US" sz="2400" dirty="0" smtClean="0"/>
              <a:t>rounds</a:t>
            </a:r>
          </a:p>
          <a:p>
            <a:pPr lvl="1"/>
            <a:r>
              <a:rPr lang="en-US" sz="2400" dirty="0" smtClean="0"/>
              <a:t>Prioritize patients for care efficiency (e.g. care-compromising behaviors)</a:t>
            </a:r>
            <a:endParaRPr lang="en-US" sz="2400" dirty="0"/>
          </a:p>
          <a:p>
            <a:pPr lvl="1"/>
            <a:r>
              <a:rPr lang="en-US" sz="2400" dirty="0"/>
              <a:t>Consultations performed </a:t>
            </a:r>
            <a:r>
              <a:rPr lang="en-US" sz="2400" dirty="0" smtClean="0"/>
              <a:t>(often with </a:t>
            </a:r>
            <a:r>
              <a:rPr lang="en-US" sz="2400" dirty="0"/>
              <a:t>SW)</a:t>
            </a:r>
          </a:p>
          <a:p>
            <a:pPr lvl="1"/>
            <a:r>
              <a:rPr lang="en-US" sz="2400" dirty="0"/>
              <a:t>Ongoing, real-time conversations with teams</a:t>
            </a:r>
          </a:p>
          <a:p>
            <a:pPr lvl="1"/>
            <a:r>
              <a:rPr lang="en-US" sz="2400" dirty="0" smtClean="0"/>
              <a:t>Cuts down dramatically on the “discharge </a:t>
            </a:r>
            <a:r>
              <a:rPr lang="en-US" sz="2400" dirty="0"/>
              <a:t>dependent” </a:t>
            </a:r>
            <a:r>
              <a:rPr lang="en-US" sz="2400" dirty="0" smtClean="0"/>
              <a:t>consult</a:t>
            </a:r>
          </a:p>
          <a:p>
            <a:pPr lvl="1"/>
            <a:r>
              <a:rPr lang="en-US" sz="2400" dirty="0" smtClean="0"/>
              <a:t>Afternoons often provide opportunities for educational investment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109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29926621"/>
              </p:ext>
            </p:extLst>
          </p:nvPr>
        </p:nvGraphicFramePr>
        <p:xfrm>
          <a:off x="-2" y="1495754"/>
          <a:ext cx="10868299" cy="378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949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horizons for proactive C-L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field awaits the results of randomized trials of proactive C-L</a:t>
            </a:r>
          </a:p>
          <a:p>
            <a:pPr lvl="1"/>
            <a:r>
              <a:rPr lang="en-US" sz="2400" dirty="0" smtClean="0"/>
              <a:t>The UK HOME Study</a:t>
            </a:r>
            <a:r>
              <a:rPr lang="en-US" sz="2400" baseline="30000" dirty="0" smtClean="0"/>
              <a:t>1</a:t>
            </a:r>
          </a:p>
          <a:p>
            <a:r>
              <a:rPr lang="en-US" sz="2800" dirty="0" smtClean="0"/>
              <a:t>Expansion to additional settings with higher costs per patient</a:t>
            </a:r>
          </a:p>
          <a:p>
            <a:pPr lvl="1"/>
            <a:r>
              <a:rPr lang="en-US" sz="2400" dirty="0" smtClean="0"/>
              <a:t>Critical care</a:t>
            </a:r>
          </a:p>
          <a:p>
            <a:pPr lvl="1"/>
            <a:r>
              <a:rPr lang="en-US" sz="2400" dirty="0" smtClean="0"/>
              <a:t>Oncology</a:t>
            </a:r>
          </a:p>
          <a:p>
            <a:pPr lvl="1"/>
            <a:r>
              <a:rPr lang="en-US" sz="2400" dirty="0" smtClean="0"/>
              <a:t>Surgery</a:t>
            </a:r>
          </a:p>
          <a:p>
            <a:r>
              <a:rPr lang="en-US" sz="2800" dirty="0" smtClean="0"/>
              <a:t>Further development within value-based care</a:t>
            </a:r>
          </a:p>
          <a:p>
            <a:pPr lvl="1"/>
            <a:r>
              <a:rPr lang="en-US" sz="2400" dirty="0" smtClean="0"/>
              <a:t>Focus on vertical integration</a:t>
            </a:r>
          </a:p>
          <a:p>
            <a:pPr lvl="1"/>
            <a:r>
              <a:rPr lang="en-US" sz="2400" dirty="0" smtClean="0"/>
              <a:t>Single-payer systems (</a:t>
            </a:r>
            <a:r>
              <a:rPr lang="en-US" sz="2400" i="1" dirty="0" smtClean="0"/>
              <a:t>e.g.</a:t>
            </a:r>
            <a:r>
              <a:rPr lang="en-US" sz="2400" dirty="0" smtClean="0"/>
              <a:t>, VA)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6394" y="6539900"/>
            <a:ext cx="10229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sz="1200" baseline="30000" dirty="0" smtClean="0"/>
              <a:t>1</a:t>
            </a:r>
            <a:r>
              <a:rPr lang="en-US" sz="1200" dirty="0" smtClean="0"/>
              <a:t>Walker </a:t>
            </a:r>
            <a:r>
              <a:rPr lang="en-US" sz="1200" dirty="0"/>
              <a:t>et al. The HOME Study. Trials. 2019.</a:t>
            </a:r>
          </a:p>
        </p:txBody>
      </p:sp>
    </p:spTree>
    <p:extLst>
      <p:ext uri="{BB962C8B-B14F-4D97-AF65-F5344CB8AC3E}">
        <p14:creationId xmlns:p14="http://schemas.microsoft.com/office/powerpoint/2010/main" val="20525300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of interest to be explored further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impact beyond reduced length of stay</a:t>
            </a:r>
          </a:p>
          <a:p>
            <a:pPr lvl="1"/>
            <a:r>
              <a:rPr lang="en-US" dirty="0" smtClean="0"/>
              <a:t>Cost of sitters &amp; security</a:t>
            </a:r>
            <a:endParaRPr lang="en-US" dirty="0"/>
          </a:p>
          <a:p>
            <a:pPr lvl="1"/>
            <a:r>
              <a:rPr lang="en-US" dirty="0" smtClean="0"/>
              <a:t>Cost of nursing </a:t>
            </a:r>
            <a:r>
              <a:rPr lang="en-US" dirty="0"/>
              <a:t>turnover</a:t>
            </a:r>
          </a:p>
          <a:p>
            <a:pPr lvl="1"/>
            <a:r>
              <a:rPr lang="en-US" dirty="0"/>
              <a:t>Re-admission </a:t>
            </a:r>
            <a:r>
              <a:rPr lang="en-US" dirty="0" smtClean="0"/>
              <a:t>rates</a:t>
            </a:r>
          </a:p>
          <a:p>
            <a:pPr lvl="1"/>
            <a:r>
              <a:rPr lang="en-US" dirty="0" smtClean="0"/>
              <a:t>Enhanced RVU</a:t>
            </a:r>
            <a:endParaRPr lang="en-US" dirty="0"/>
          </a:p>
          <a:p>
            <a:r>
              <a:rPr lang="en-US" dirty="0" smtClean="0"/>
              <a:t>Satisfaction: providers, nurses, patients, families</a:t>
            </a:r>
          </a:p>
          <a:p>
            <a:r>
              <a:rPr lang="en-US" dirty="0" smtClean="0"/>
              <a:t>Medical staff burnout</a:t>
            </a:r>
          </a:p>
          <a:p>
            <a:r>
              <a:rPr lang="en-US" dirty="0" smtClean="0"/>
              <a:t>Medical staff performance</a:t>
            </a:r>
            <a:endParaRPr lang="en-US" dirty="0"/>
          </a:p>
          <a:p>
            <a:pPr lvl="0"/>
            <a:r>
              <a:rPr lang="en-US" dirty="0" smtClean="0"/>
              <a:t>Patient symptoms, functioning, and outcomes</a:t>
            </a:r>
          </a:p>
          <a:p>
            <a:r>
              <a:rPr lang="en-US" dirty="0" smtClean="0"/>
              <a:t>Care quality: injuries (patients &amp; staff) and falls</a:t>
            </a:r>
          </a:p>
          <a:p>
            <a:r>
              <a:rPr lang="en-US" dirty="0" smtClean="0"/>
              <a:t>Handoff to outpatient providers (vertical integration)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33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remain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sz="2800" dirty="0" smtClean="0"/>
              <a:t>Which elements of proactive C-L are required for which benefits?</a:t>
            </a:r>
          </a:p>
          <a:p>
            <a:r>
              <a:rPr lang="en-US" sz="2800" dirty="0" smtClean="0"/>
              <a:t>Are there more effective ways of operationalizing the four principles of proactive C-L?</a:t>
            </a:r>
          </a:p>
          <a:p>
            <a:r>
              <a:rPr lang="en-US" sz="2800" dirty="0" smtClean="0"/>
              <a:t>Which </a:t>
            </a:r>
            <a:r>
              <a:rPr lang="en-US" sz="2800" dirty="0"/>
              <a:t>patient-specific factors (</a:t>
            </a:r>
            <a:r>
              <a:rPr lang="en-US" sz="2800" i="1" dirty="0"/>
              <a:t>e.g.</a:t>
            </a:r>
            <a:r>
              <a:rPr lang="en-US" sz="2800" dirty="0"/>
              <a:t>, </a:t>
            </a:r>
            <a:r>
              <a:rPr lang="en-US" sz="2800" dirty="0" smtClean="0"/>
              <a:t>age, population) </a:t>
            </a:r>
            <a:r>
              <a:rPr lang="en-US" sz="2800" dirty="0"/>
              <a:t>and hospital contexts (</a:t>
            </a:r>
            <a:r>
              <a:rPr lang="en-US" sz="2800" i="1" dirty="0"/>
              <a:t>e.g.</a:t>
            </a:r>
            <a:r>
              <a:rPr lang="en-US" sz="2800" dirty="0"/>
              <a:t>, </a:t>
            </a:r>
            <a:r>
              <a:rPr lang="en-US" sz="2800" dirty="0" smtClean="0"/>
              <a:t>critical care, surgery) might experience </a:t>
            </a:r>
            <a:r>
              <a:rPr lang="en-US" sz="2800" dirty="0"/>
              <a:t>differential benefits from different </a:t>
            </a:r>
            <a:r>
              <a:rPr lang="en-US" sz="2800" dirty="0" smtClean="0"/>
              <a:t>ways of delivering proactive </a:t>
            </a:r>
            <a:r>
              <a:rPr lang="en-US" sz="2800" dirty="0"/>
              <a:t>C-L?</a:t>
            </a:r>
          </a:p>
          <a:p>
            <a:r>
              <a:rPr lang="en-US" sz="2800" dirty="0" smtClean="0"/>
              <a:t>What factors are associated with successful implementation and delivery of proactive C-L models?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51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57796"/>
            <a:ext cx="10972800" cy="84604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What is proactive C-L psychiatry?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2522" y="1183345"/>
            <a:ext cx="10647351" cy="5190562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An </a:t>
            </a:r>
            <a:r>
              <a:rPr lang="en-US" b="1" i="1" dirty="0">
                <a:solidFill>
                  <a:schemeClr val="accent3"/>
                </a:solidFill>
              </a:rPr>
              <a:t>interdisciplinary model </a:t>
            </a:r>
            <a:r>
              <a:rPr lang="en-US" dirty="0"/>
              <a:t>of </a:t>
            </a:r>
            <a:r>
              <a:rPr lang="en-US" dirty="0" smtClean="0"/>
              <a:t>C-L </a:t>
            </a:r>
            <a:r>
              <a:rPr lang="en-US" dirty="0"/>
              <a:t>psychiatry that </a:t>
            </a:r>
            <a:r>
              <a:rPr lang="en-US" dirty="0" smtClean="0"/>
              <a:t>incorporates</a:t>
            </a:r>
          </a:p>
          <a:p>
            <a:pPr marL="577850" indent="-349250">
              <a:lnSpc>
                <a:spcPct val="120000"/>
              </a:lnSpc>
            </a:pPr>
            <a:r>
              <a:rPr lang="en-US" b="1" i="1" dirty="0" smtClean="0">
                <a:solidFill>
                  <a:schemeClr val="accent3"/>
                </a:solidFill>
              </a:rPr>
              <a:t>Systematic </a:t>
            </a:r>
            <a:r>
              <a:rPr lang="en-US" b="1" i="1" dirty="0">
                <a:solidFill>
                  <a:schemeClr val="accent3"/>
                </a:solidFill>
              </a:rPr>
              <a:t>screening </a:t>
            </a:r>
            <a:r>
              <a:rPr lang="en-US" dirty="0"/>
              <a:t>for mental health </a:t>
            </a:r>
            <a:r>
              <a:rPr lang="en-US" dirty="0" smtClean="0"/>
              <a:t>conditions,</a:t>
            </a:r>
          </a:p>
          <a:p>
            <a:pPr marL="577850" indent="-349250">
              <a:lnSpc>
                <a:spcPct val="120000"/>
              </a:lnSpc>
            </a:pPr>
            <a:r>
              <a:rPr lang="en-US" b="1" i="1" dirty="0" smtClean="0">
                <a:solidFill>
                  <a:schemeClr val="accent3"/>
                </a:solidFill>
              </a:rPr>
              <a:t>Early </a:t>
            </a:r>
            <a:r>
              <a:rPr lang="en-US" b="1" i="1" dirty="0">
                <a:solidFill>
                  <a:schemeClr val="accent3"/>
                </a:solidFill>
              </a:rPr>
              <a:t>clinical </a:t>
            </a:r>
            <a:r>
              <a:rPr lang="en-US" b="1" i="1" dirty="0" smtClean="0">
                <a:solidFill>
                  <a:schemeClr val="accent3"/>
                </a:solidFill>
              </a:rPr>
              <a:t>intervention</a:t>
            </a:r>
            <a:r>
              <a:rPr lang="en-US" dirty="0" smtClean="0"/>
              <a:t>, and</a:t>
            </a:r>
            <a:endParaRPr lang="en-US" b="1" dirty="0" smtClean="0"/>
          </a:p>
          <a:p>
            <a:pPr marL="577850" indent="-349250">
              <a:lnSpc>
                <a:spcPct val="120000"/>
              </a:lnSpc>
            </a:pPr>
            <a:r>
              <a:rPr lang="en-US" b="1" i="1" dirty="0" smtClean="0">
                <a:solidFill>
                  <a:schemeClr val="accent3"/>
                </a:solidFill>
              </a:rPr>
              <a:t>Integration </a:t>
            </a:r>
            <a:r>
              <a:rPr lang="en-US" b="1" i="1" dirty="0">
                <a:solidFill>
                  <a:schemeClr val="accent3"/>
                </a:solidFill>
              </a:rPr>
              <a:t>with primary </a:t>
            </a:r>
            <a:r>
              <a:rPr lang="en-US" b="1" i="1" dirty="0" smtClean="0">
                <a:solidFill>
                  <a:schemeClr val="accent3"/>
                </a:solidFill>
              </a:rPr>
              <a:t>teams</a:t>
            </a:r>
            <a:r>
              <a:rPr lang="en-US" dirty="0" smtClean="0"/>
              <a:t>.</a:t>
            </a:r>
          </a:p>
          <a:p>
            <a:pPr marL="577850" indent="-349250">
              <a:lnSpc>
                <a:spcPct val="120000"/>
              </a:lnSpc>
            </a:pPr>
            <a:endParaRPr lang="en-US" b="1" i="1" dirty="0" smtClean="0">
              <a:solidFill>
                <a:schemeClr val="accent3"/>
              </a:solidFill>
            </a:endParaRPr>
          </a:p>
          <a:p>
            <a:pPr marL="577850" indent="-349250">
              <a:lnSpc>
                <a:spcPct val="120000"/>
              </a:lnSpc>
            </a:pPr>
            <a:endParaRPr lang="en-US" b="1" i="1" dirty="0">
              <a:solidFill>
                <a:schemeClr val="accent3"/>
              </a:solidFill>
            </a:endParaRPr>
          </a:p>
          <a:p>
            <a:pPr marL="577850" indent="-349250">
              <a:lnSpc>
                <a:spcPct val="120000"/>
              </a:lnSpc>
            </a:pPr>
            <a:r>
              <a:rPr lang="en-US" b="1" i="1" dirty="0" smtClean="0">
                <a:solidFill>
                  <a:schemeClr val="accent3"/>
                </a:solidFill>
              </a:rPr>
              <a:t>To facilitate efficient care</a:t>
            </a:r>
            <a:r>
              <a:rPr lang="en-US" i="1" dirty="0" smtClean="0">
                <a:solidFill>
                  <a:schemeClr val="accent3"/>
                </a:solidFill>
              </a:rPr>
              <a:t> </a:t>
            </a:r>
            <a:r>
              <a:rPr lang="en-US" dirty="0" smtClean="0"/>
              <a:t>and</a:t>
            </a:r>
            <a:endParaRPr lang="en-US" b="1" dirty="0" smtClean="0"/>
          </a:p>
          <a:p>
            <a:pPr marL="577850" indent="-349250">
              <a:lnSpc>
                <a:spcPct val="120000"/>
              </a:lnSpc>
            </a:pPr>
            <a:r>
              <a:rPr lang="en-US" b="1" i="1" dirty="0" smtClean="0">
                <a:solidFill>
                  <a:schemeClr val="accent3"/>
                </a:solidFill>
              </a:rPr>
              <a:t>Improve outcomes</a:t>
            </a:r>
            <a:endParaRPr lang="en-US" dirty="0"/>
          </a:p>
          <a:p>
            <a:pPr marL="577850" indent="-349250">
              <a:lnSpc>
                <a:spcPct val="120000"/>
              </a:lnSpc>
            </a:pPr>
            <a:r>
              <a:rPr lang="en-US" dirty="0" smtClean="0"/>
              <a:t>In a </a:t>
            </a:r>
            <a:r>
              <a:rPr lang="en-US" b="1" i="1" dirty="0" smtClean="0">
                <a:solidFill>
                  <a:schemeClr val="accent3"/>
                </a:solidFill>
              </a:rPr>
              <a:t>cost-effective manner</a:t>
            </a:r>
            <a:r>
              <a:rPr lang="en-US" dirty="0" smtClean="0"/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3778626"/>
            <a:ext cx="10972800" cy="846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105A2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What are the goals of proactive C-L psychiatry?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9326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ACLP Proactive C-L Special Interest Group (SIG)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Join the </a:t>
            </a:r>
            <a:r>
              <a:rPr lang="en-US" b="1" dirty="0" smtClean="0">
                <a:solidFill>
                  <a:schemeClr val="accent3"/>
                </a:solidFill>
              </a:rPr>
              <a:t>growing community </a:t>
            </a:r>
            <a:r>
              <a:rPr lang="en-US" dirty="0" smtClean="0"/>
              <a:t>of providers practicing proactive C-L psychiatry</a:t>
            </a:r>
          </a:p>
          <a:p>
            <a:r>
              <a:rPr lang="en-US" dirty="0" smtClean="0"/>
              <a:t>The Proactive C-L SIG offers an </a:t>
            </a:r>
            <a:r>
              <a:rPr lang="en-US" b="1" dirty="0" smtClean="0">
                <a:solidFill>
                  <a:schemeClr val="accent3"/>
                </a:solidFill>
              </a:rPr>
              <a:t>active Listserv </a:t>
            </a:r>
            <a:r>
              <a:rPr lang="en-US" dirty="0" smtClean="0"/>
              <a:t>to learn from others in the community</a:t>
            </a:r>
          </a:p>
          <a:p>
            <a:r>
              <a:rPr lang="en-US" dirty="0" smtClean="0"/>
              <a:t>Obtain </a:t>
            </a:r>
            <a:r>
              <a:rPr lang="en-US" b="1" dirty="0" smtClean="0">
                <a:solidFill>
                  <a:schemeClr val="accent3"/>
                </a:solidFill>
              </a:rPr>
              <a:t>peer consultations </a:t>
            </a:r>
            <a:r>
              <a:rPr lang="en-US" dirty="0" smtClean="0"/>
              <a:t>while pursuing proactive C-L</a:t>
            </a:r>
          </a:p>
          <a:p>
            <a:r>
              <a:rPr lang="en-US" dirty="0" smtClean="0"/>
              <a:t>Visit the Proactive C-L SIG website (www.clpsychiatry.org/sigs/proactive-cl-sig/)</a:t>
            </a:r>
          </a:p>
          <a:p>
            <a:r>
              <a:rPr lang="en-US" dirty="0" smtClean="0"/>
              <a:t>The Proactive C-L </a:t>
            </a:r>
            <a:r>
              <a:rPr lang="en-US" dirty="0"/>
              <a:t>SIG </a:t>
            </a:r>
            <a:r>
              <a:rPr lang="en-US" b="1" dirty="0">
                <a:solidFill>
                  <a:schemeClr val="accent3"/>
                </a:solidFill>
              </a:rPr>
              <a:t>Resource Center </a:t>
            </a:r>
            <a:r>
              <a:rPr lang="en-US" dirty="0"/>
              <a:t>offers (…/proactive-cl-sig-resources</a:t>
            </a:r>
            <a:r>
              <a:rPr lang="en-US" dirty="0" smtClean="0"/>
              <a:t>/)</a:t>
            </a:r>
          </a:p>
          <a:p>
            <a:pPr lvl="1"/>
            <a:r>
              <a:rPr lang="en-US" dirty="0" smtClean="0"/>
              <a:t>An </a:t>
            </a:r>
            <a:r>
              <a:rPr lang="en-US" b="1" dirty="0" smtClean="0">
                <a:solidFill>
                  <a:schemeClr val="accent3"/>
                </a:solidFill>
              </a:rPr>
              <a:t>overview </a:t>
            </a:r>
            <a:r>
              <a:rPr lang="en-US" dirty="0" smtClean="0"/>
              <a:t>of Proactive C-L Psychiatry</a:t>
            </a:r>
          </a:p>
          <a:p>
            <a:pPr lvl="1"/>
            <a:r>
              <a:rPr lang="en-US" b="1" dirty="0" smtClean="0">
                <a:solidFill>
                  <a:schemeClr val="accent3"/>
                </a:solidFill>
              </a:rPr>
              <a:t>Curated materials </a:t>
            </a:r>
            <a:r>
              <a:rPr lang="en-US" dirty="0" smtClean="0"/>
              <a:t>from sites with Proactive C-L services</a:t>
            </a:r>
          </a:p>
          <a:p>
            <a:pPr lvl="1"/>
            <a:r>
              <a:rPr lang="en-US" dirty="0" smtClean="0"/>
              <a:t>An </a:t>
            </a:r>
            <a:r>
              <a:rPr lang="en-US" b="1" dirty="0" smtClean="0">
                <a:solidFill>
                  <a:schemeClr val="accent3"/>
                </a:solidFill>
              </a:rPr>
              <a:t>updated bibliography </a:t>
            </a:r>
            <a:r>
              <a:rPr lang="en-US" dirty="0" smtClean="0"/>
              <a:t>on Proactive C-L</a:t>
            </a:r>
          </a:p>
          <a:p>
            <a:pPr lvl="1"/>
            <a:r>
              <a:rPr lang="en-US" dirty="0" smtClean="0"/>
              <a:t>A review of </a:t>
            </a:r>
            <a:r>
              <a:rPr lang="en-US" b="1" dirty="0" smtClean="0">
                <a:solidFill>
                  <a:schemeClr val="accent3"/>
                </a:solidFill>
              </a:rPr>
              <a:t>previous ACLP presentations </a:t>
            </a:r>
            <a:r>
              <a:rPr lang="en-US" dirty="0" smtClean="0"/>
              <a:t>(symposia, workshops, </a:t>
            </a:r>
            <a:r>
              <a:rPr lang="en-US" i="1" dirty="0" smtClean="0"/>
              <a:t>etc</a:t>
            </a:r>
            <a:r>
              <a:rPr lang="en-US" dirty="0" smtClean="0"/>
              <a:t>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6405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18684989"/>
              </p:ext>
            </p:extLst>
          </p:nvPr>
        </p:nvGraphicFramePr>
        <p:xfrm>
          <a:off x="-2" y="1495754"/>
          <a:ext cx="10868299" cy="378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988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Team-based Proactive C-L Psychiatry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2453" y="3377746"/>
            <a:ext cx="8743203" cy="695325"/>
          </a:xfrm>
        </p:spPr>
        <p:txBody>
          <a:bodyPr/>
          <a:lstStyle/>
          <a:p>
            <a:r>
              <a:rPr lang="en-US" dirty="0" smtClean="0">
                <a:solidFill>
                  <a:srgbClr val="177D38"/>
                </a:solidFill>
                <a:latin typeface="Calibri Light" panose="020F0302020204030204" pitchFamily="34" charset="0"/>
              </a:rPr>
              <a:t>Integrated care meets inpatient C-L psychiatry</a:t>
            </a:r>
            <a:endParaRPr lang="en-US" dirty="0">
              <a:solidFill>
                <a:srgbClr val="177D38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26516" y="4286222"/>
            <a:ext cx="4461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 Oldham, MD</a:t>
            </a:r>
          </a:p>
          <a:p>
            <a:r>
              <a:rPr lang="en-US" dirty="0" smtClean="0"/>
              <a:t>Medical Director, PRIME Medicine</a:t>
            </a:r>
          </a:p>
          <a:p>
            <a:r>
              <a:rPr lang="en-US" dirty="0" smtClean="0"/>
              <a:t>Assistant Professor of Psychiatry</a:t>
            </a:r>
          </a:p>
          <a:p>
            <a:r>
              <a:rPr lang="en-US" dirty="0" smtClean="0"/>
              <a:t>University of Rochester Medical Center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88157" y="4277235"/>
            <a:ext cx="4461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H. Benjamin Lee, MD</a:t>
            </a:r>
          </a:p>
          <a:p>
            <a:r>
              <a:rPr lang="en-US" dirty="0" smtClean="0"/>
              <a:t>John Romano, Professor and Chair</a:t>
            </a:r>
          </a:p>
          <a:p>
            <a:r>
              <a:rPr lang="en-US" dirty="0" smtClean="0"/>
              <a:t>Department of Psychiatry</a:t>
            </a:r>
          </a:p>
          <a:p>
            <a:r>
              <a:rPr lang="en-US" dirty="0" smtClean="0"/>
              <a:t>University of Rochester Medical Center</a:t>
            </a:r>
          </a:p>
        </p:txBody>
      </p:sp>
    </p:spTree>
    <p:extLst>
      <p:ext uri="{BB962C8B-B14F-4D97-AF65-F5344CB8AC3E}">
        <p14:creationId xmlns:p14="http://schemas.microsoft.com/office/powerpoint/2010/main" val="1525721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88442054"/>
              </p:ext>
            </p:extLst>
          </p:nvPr>
        </p:nvGraphicFramePr>
        <p:xfrm>
          <a:off x="-2" y="1495754"/>
          <a:ext cx="10868299" cy="378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469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The staggering cost of mental illness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en-US" sz="1800" b="1" dirty="0" smtClean="0">
                <a:latin typeface="+mj-lt"/>
              </a:rPr>
              <a:t>Accounts for 1/3 of all years lived with disability</a:t>
            </a:r>
            <a:r>
              <a:rPr lang="en-US" sz="1800" baseline="30000" dirty="0" smtClean="0">
                <a:latin typeface="+mj-lt"/>
              </a:rPr>
              <a:t>1,2</a:t>
            </a:r>
            <a:endParaRPr lang="en-US" sz="1800" dirty="0" smtClean="0">
              <a:latin typeface="+mj-lt"/>
            </a:endParaRPr>
          </a:p>
          <a:p>
            <a:pPr lvl="1"/>
            <a:r>
              <a:rPr lang="en-US" sz="1800" dirty="0" smtClean="0">
                <a:latin typeface="Calibri Light" panose="020F0302020204030204" pitchFamily="34" charset="0"/>
              </a:rPr>
              <a:t>5 of the top 20 causes of disability in high-income countries</a:t>
            </a:r>
          </a:p>
          <a:p>
            <a:pPr lvl="1"/>
            <a:r>
              <a:rPr lang="en-US" sz="1800" dirty="0" smtClean="0">
                <a:latin typeface="Calibri Light" panose="020F0302020204030204" pitchFamily="34" charset="0"/>
              </a:rPr>
              <a:t>Disproportionately affects working-aged adults</a:t>
            </a:r>
          </a:p>
          <a:p>
            <a:r>
              <a:rPr lang="en-US" sz="1800" b="1" dirty="0" smtClean="0">
                <a:latin typeface="+mj-lt"/>
              </a:rPr>
              <a:t>Contributes to leading causes of death</a:t>
            </a:r>
            <a:r>
              <a:rPr lang="en-US" sz="1800" baseline="30000" dirty="0" smtClean="0">
                <a:latin typeface="+mj-lt"/>
              </a:rPr>
              <a:t>3</a:t>
            </a:r>
          </a:p>
          <a:p>
            <a:pPr lvl="1"/>
            <a:r>
              <a:rPr lang="en-US" sz="1800" dirty="0" smtClean="0">
                <a:latin typeface="Calibri Light" panose="020F0302020204030204" pitchFamily="34" charset="0"/>
              </a:rPr>
              <a:t>Heart disease, cancer, and cerebrovascular disease</a:t>
            </a:r>
          </a:p>
          <a:p>
            <a:pPr lvl="1"/>
            <a:r>
              <a:rPr lang="en-US" sz="1800" dirty="0" smtClean="0">
                <a:latin typeface="Calibri Light" panose="020F0302020204030204" pitchFamily="34" charset="0"/>
              </a:rPr>
              <a:t>Suicide itself is the 10</a:t>
            </a:r>
            <a:r>
              <a:rPr lang="en-US" sz="1800" baseline="30000" dirty="0" smtClean="0">
                <a:latin typeface="Calibri Light" panose="020F0302020204030204" pitchFamily="34" charset="0"/>
              </a:rPr>
              <a:t>th</a:t>
            </a:r>
            <a:r>
              <a:rPr lang="en-US" sz="1800" dirty="0" smtClean="0">
                <a:latin typeface="Calibri Light" panose="020F0302020204030204" pitchFamily="34" charset="0"/>
              </a:rPr>
              <a:t> leading cause of death</a:t>
            </a:r>
          </a:p>
          <a:p>
            <a:r>
              <a:rPr lang="en-US" sz="1800" b="1" dirty="0" smtClean="0">
                <a:latin typeface="+mj-lt"/>
              </a:rPr>
              <a:t>Associated with 2x RR of all-cause mortality</a:t>
            </a:r>
            <a:r>
              <a:rPr lang="en-US" sz="1800" baseline="30000" dirty="0" smtClean="0">
                <a:latin typeface="+mj-lt"/>
              </a:rPr>
              <a:t>4</a:t>
            </a:r>
          </a:p>
          <a:p>
            <a:pPr lvl="1"/>
            <a:r>
              <a:rPr lang="en-US" sz="1800" dirty="0" smtClean="0">
                <a:latin typeface="Calibri Light" panose="020F0302020204030204" pitchFamily="34" charset="0"/>
              </a:rPr>
              <a:t>Meta-analysis from 29 countries across 6 continents</a:t>
            </a:r>
          </a:p>
          <a:p>
            <a:r>
              <a:rPr lang="en-US" sz="1800" b="1" dirty="0" smtClean="0">
                <a:latin typeface="+mj-lt"/>
              </a:rPr>
              <a:t>Can shave a decade or more off life</a:t>
            </a:r>
            <a:r>
              <a:rPr lang="en-US" sz="1800" baseline="30000" dirty="0" smtClean="0">
                <a:latin typeface="+mj-lt"/>
              </a:rPr>
              <a:t>4,5</a:t>
            </a:r>
          </a:p>
          <a:p>
            <a:pPr lvl="1"/>
            <a:r>
              <a:rPr lang="en-US" sz="1800" dirty="0" smtClean="0">
                <a:latin typeface="Calibri Light" panose="020F0302020204030204" pitchFamily="34" charset="0"/>
              </a:rPr>
              <a:t>Mental illness: 10 years of life lost</a:t>
            </a:r>
          </a:p>
          <a:p>
            <a:pPr lvl="1"/>
            <a:r>
              <a:rPr lang="en-US" sz="1800" dirty="0" smtClean="0">
                <a:latin typeface="Calibri Light" panose="020F0302020204030204" pitchFamily="34" charset="0"/>
              </a:rPr>
              <a:t>Substance use: 25 years of life lost</a:t>
            </a:r>
          </a:p>
          <a:p>
            <a:pPr lvl="1"/>
            <a:r>
              <a:rPr lang="en-US" sz="1800" dirty="0" smtClean="0">
                <a:latin typeface="Calibri Light" panose="020F0302020204030204" pitchFamily="34" charset="0"/>
              </a:rPr>
              <a:t>Dual diagnosis: 30 years of life lost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6927197" y="2074069"/>
            <a:ext cx="5224462" cy="3578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37694" y="6586585"/>
            <a:ext cx="9854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30000" dirty="0" smtClean="0">
                <a:latin typeface="Calibri Light" panose="020F0302020204030204" pitchFamily="34" charset="0"/>
              </a:rPr>
              <a:t>1</a:t>
            </a:r>
            <a:r>
              <a:rPr lang="en-US" sz="1200" dirty="0" smtClean="0">
                <a:latin typeface="Calibri Light" panose="020F0302020204030204" pitchFamily="34" charset="0"/>
              </a:rPr>
              <a:t>Vigo </a:t>
            </a:r>
            <a:r>
              <a:rPr lang="en-US" sz="1200" i="1" dirty="0" smtClean="0">
                <a:latin typeface="Calibri Light" panose="020F0302020204030204" pitchFamily="34" charset="0"/>
              </a:rPr>
              <a:t>Lancet Psychiatry</a:t>
            </a:r>
            <a:r>
              <a:rPr lang="en-US" sz="1200" dirty="0" smtClean="0">
                <a:latin typeface="Calibri Light" panose="020F0302020204030204" pitchFamily="34" charset="0"/>
              </a:rPr>
              <a:t> 2016; </a:t>
            </a:r>
            <a:r>
              <a:rPr lang="en-US" sz="1200" baseline="30000" dirty="0" smtClean="0">
                <a:latin typeface="Calibri Light" panose="020F0302020204030204" pitchFamily="34" charset="0"/>
              </a:rPr>
              <a:t>2</a:t>
            </a:r>
            <a:r>
              <a:rPr lang="en-US" sz="1200" dirty="0" smtClean="0">
                <a:latin typeface="Calibri Light" panose="020F0302020204030204" pitchFamily="34" charset="0"/>
              </a:rPr>
              <a:t>Whiteford </a:t>
            </a:r>
            <a:r>
              <a:rPr lang="en-US" sz="1200" i="1" dirty="0" smtClean="0">
                <a:latin typeface="Calibri Light" panose="020F0302020204030204" pitchFamily="34" charset="0"/>
              </a:rPr>
              <a:t>Lancet</a:t>
            </a:r>
            <a:r>
              <a:rPr lang="en-US" sz="1200" dirty="0" smtClean="0">
                <a:latin typeface="Calibri Light" panose="020F0302020204030204" pitchFamily="34" charset="0"/>
              </a:rPr>
              <a:t> 2013; </a:t>
            </a:r>
            <a:r>
              <a:rPr lang="en-US" sz="1200" baseline="30000" dirty="0" smtClean="0">
                <a:latin typeface="Calibri Light" panose="020F0302020204030204" pitchFamily="34" charset="0"/>
              </a:rPr>
              <a:t>3</a:t>
            </a:r>
            <a:r>
              <a:rPr lang="en-US" sz="1200" dirty="0" smtClean="0">
                <a:latin typeface="Calibri Light" panose="020F0302020204030204" pitchFamily="34" charset="0"/>
              </a:rPr>
              <a:t>www.cdc.gov; </a:t>
            </a:r>
            <a:r>
              <a:rPr lang="en-US" sz="1200" baseline="30000" dirty="0" smtClean="0">
                <a:latin typeface="Calibri Light" panose="020F0302020204030204" pitchFamily="34" charset="0"/>
              </a:rPr>
              <a:t>4</a:t>
            </a:r>
            <a:r>
              <a:rPr lang="en-US" sz="1200" dirty="0" smtClean="0">
                <a:latin typeface="Calibri Light" panose="020F0302020204030204" pitchFamily="34" charset="0"/>
              </a:rPr>
              <a:t>Walker </a:t>
            </a:r>
            <a:r>
              <a:rPr lang="en-US" sz="1200" i="1" dirty="0" smtClean="0">
                <a:latin typeface="Calibri Light" panose="020F0302020204030204" pitchFamily="34" charset="0"/>
              </a:rPr>
              <a:t>JAMA Psychiatry</a:t>
            </a:r>
            <a:r>
              <a:rPr lang="en-US" sz="1200" dirty="0" smtClean="0">
                <a:latin typeface="Calibri Light" panose="020F0302020204030204" pitchFamily="34" charset="0"/>
              </a:rPr>
              <a:t> 2015; </a:t>
            </a:r>
            <a:r>
              <a:rPr lang="en-US" sz="1200" baseline="30000" dirty="0" smtClean="0">
                <a:latin typeface="Calibri Light" panose="020F0302020204030204" pitchFamily="34" charset="0"/>
              </a:rPr>
              <a:t>5</a:t>
            </a:r>
            <a:r>
              <a:rPr lang="en-US" sz="1200" dirty="0" smtClean="0">
                <a:latin typeface="Calibri Light" panose="020F0302020204030204" pitchFamily="34" charset="0"/>
              </a:rPr>
              <a:t>Oregon DHS 2008</a:t>
            </a:r>
            <a:endParaRPr lang="en-US" sz="12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25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cost of mental illness in the general medical </a:t>
            </a:r>
            <a:r>
              <a:rPr lang="en-US" dirty="0" smtClean="0"/>
              <a:t>hospital</a:t>
            </a:r>
            <a:r>
              <a:rPr lang="en-US" baseline="30000" dirty="0" smtClean="0"/>
              <a:t>1-3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r>
              <a:rPr lang="en-US" dirty="0">
                <a:latin typeface="+mj-lt"/>
              </a:rPr>
              <a:t>Hospital </a:t>
            </a:r>
            <a:r>
              <a:rPr lang="en-US" dirty="0" smtClean="0">
                <a:latin typeface="+mj-lt"/>
              </a:rPr>
              <a:t>costs</a:t>
            </a:r>
            <a:endParaRPr lang="en-US" dirty="0">
              <a:latin typeface="+mj-lt"/>
            </a:endParaRPr>
          </a:p>
          <a:p>
            <a:pPr lvl="1"/>
            <a:r>
              <a:rPr lang="en-US" dirty="0"/>
              <a:t>Longer LOS: </a:t>
            </a:r>
            <a:r>
              <a:rPr lang="en-US" b="1" dirty="0">
                <a:solidFill>
                  <a:schemeClr val="accent3"/>
                </a:solidFill>
              </a:rPr>
              <a:t>UC, Davis Medical Center, annual cost est. $</a:t>
            </a:r>
            <a:r>
              <a:rPr lang="en-US" b="1" dirty="0" smtClean="0">
                <a:solidFill>
                  <a:schemeClr val="accent3"/>
                </a:solidFill>
              </a:rPr>
              <a:t>11M</a:t>
            </a:r>
            <a:r>
              <a:rPr lang="en-US" baseline="30000" dirty="0" smtClean="0">
                <a:solidFill>
                  <a:schemeClr val="accent3"/>
                </a:solidFill>
              </a:rPr>
              <a:t>1</a:t>
            </a:r>
            <a:endParaRPr lang="en-US" baseline="30000" dirty="0">
              <a:solidFill>
                <a:schemeClr val="accent3"/>
              </a:solidFill>
            </a:endParaRPr>
          </a:p>
          <a:p>
            <a:pPr lvl="1"/>
            <a:r>
              <a:rPr lang="en-US" dirty="0"/>
              <a:t>Constant companion &amp; restraint use</a:t>
            </a:r>
          </a:p>
          <a:p>
            <a:pPr lvl="1"/>
            <a:r>
              <a:rPr lang="en-US" dirty="0"/>
              <a:t>Poorer health outcomes/readmissions</a:t>
            </a:r>
          </a:p>
          <a:p>
            <a:pPr lvl="1"/>
            <a:r>
              <a:rPr lang="en-US" dirty="0"/>
              <a:t>Denied days due to delay in psychiatric disposition</a:t>
            </a:r>
          </a:p>
          <a:p>
            <a:r>
              <a:rPr lang="en-US" dirty="0"/>
              <a:t>Staff costs</a:t>
            </a:r>
          </a:p>
          <a:p>
            <a:pPr lvl="1"/>
            <a:r>
              <a:rPr lang="en-US" dirty="0"/>
              <a:t>Lack of training, stigma and implicit bias</a:t>
            </a:r>
          </a:p>
          <a:p>
            <a:pPr lvl="1"/>
            <a:r>
              <a:rPr lang="en-US" dirty="0"/>
              <a:t>Dissatisfaction &amp; distress</a:t>
            </a:r>
          </a:p>
          <a:p>
            <a:pPr lvl="1"/>
            <a:r>
              <a:rPr lang="en-US" dirty="0"/>
              <a:t>Spill-over effect to other patients</a:t>
            </a:r>
          </a:p>
          <a:p>
            <a:r>
              <a:rPr lang="en-US" dirty="0"/>
              <a:t>Patient costs</a:t>
            </a:r>
          </a:p>
          <a:p>
            <a:pPr lvl="1"/>
            <a:r>
              <a:rPr lang="en-US" dirty="0"/>
              <a:t>Compromised quality of care</a:t>
            </a:r>
          </a:p>
          <a:p>
            <a:pPr lvl="1"/>
            <a:r>
              <a:rPr lang="en-US" dirty="0"/>
              <a:t>Mistrust may lead patients to avoid future medical care</a:t>
            </a:r>
          </a:p>
        </p:txBody>
      </p:sp>
      <p:sp>
        <p:nvSpPr>
          <p:cNvPr id="4" name="Rectangle 3"/>
          <p:cNvSpPr/>
          <p:nvPr/>
        </p:nvSpPr>
        <p:spPr>
          <a:xfrm>
            <a:off x="6553598" y="6581001"/>
            <a:ext cx="56384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baseline="30000" dirty="0">
                <a:cs typeface="Arial" panose="020B0604020202020204" pitchFamily="34" charset="0"/>
              </a:rPr>
              <a:t>1</a:t>
            </a:r>
            <a:r>
              <a:rPr lang="en-US" sz="1200" dirty="0"/>
              <a:t>Bourgeois </a:t>
            </a:r>
            <a:r>
              <a:rPr lang="en-US" sz="1200" i="1" dirty="0" err="1"/>
              <a:t>Psychosom</a:t>
            </a:r>
            <a:r>
              <a:rPr lang="en-US" sz="1200" dirty="0"/>
              <a:t> </a:t>
            </a:r>
            <a:r>
              <a:rPr lang="en-US" sz="1200" dirty="0" smtClean="0"/>
              <a:t>2005; </a:t>
            </a:r>
            <a:r>
              <a:rPr lang="en-US" sz="1200" baseline="30000" dirty="0" smtClean="0">
                <a:cs typeface="Arial" panose="020B0604020202020204" pitchFamily="34" charset="0"/>
              </a:rPr>
              <a:t>2</a:t>
            </a:r>
            <a:r>
              <a:rPr lang="en-US" sz="1200" dirty="0" smtClean="0">
                <a:cs typeface="Arial" panose="020B0604020202020204" pitchFamily="34" charset="0"/>
              </a:rPr>
              <a:t>Desan </a:t>
            </a:r>
            <a:r>
              <a:rPr lang="en-US" sz="1200" i="1" dirty="0" err="1">
                <a:cs typeface="Arial" panose="020B0604020202020204" pitchFamily="34" charset="0"/>
              </a:rPr>
              <a:t>Psychsom</a:t>
            </a:r>
            <a:r>
              <a:rPr lang="en-US" sz="1200" dirty="0">
                <a:cs typeface="Arial" panose="020B0604020202020204" pitchFamily="34" charset="0"/>
              </a:rPr>
              <a:t> 2011; </a:t>
            </a:r>
            <a:r>
              <a:rPr lang="en-US" sz="1200" baseline="30000" dirty="0" smtClean="0">
                <a:cs typeface="Arial" panose="020B0604020202020204" pitchFamily="34" charset="0"/>
              </a:rPr>
              <a:t>3</a:t>
            </a:r>
            <a:r>
              <a:rPr lang="en-US" sz="1200" dirty="0" smtClean="0">
                <a:cs typeface="Arial" panose="020B0604020202020204" pitchFamily="34" charset="0"/>
              </a:rPr>
              <a:t>Sledge </a:t>
            </a:r>
            <a:r>
              <a:rPr lang="en-US" sz="1200" i="1" dirty="0" err="1">
                <a:cs typeface="Arial" panose="020B0604020202020204" pitchFamily="34" charset="0"/>
              </a:rPr>
              <a:t>Psychoth</a:t>
            </a:r>
            <a:r>
              <a:rPr lang="en-US" sz="1200" i="1" dirty="0">
                <a:cs typeface="Arial" panose="020B0604020202020204" pitchFamily="34" charset="0"/>
              </a:rPr>
              <a:t> </a:t>
            </a:r>
            <a:r>
              <a:rPr lang="en-US" sz="1200" i="1" dirty="0" err="1">
                <a:cs typeface="Arial" panose="020B0604020202020204" pitchFamily="34" charset="0"/>
              </a:rPr>
              <a:t>Psychosom</a:t>
            </a:r>
            <a:r>
              <a:rPr lang="en-US" sz="1200" dirty="0">
                <a:cs typeface="Arial" panose="020B0604020202020204" pitchFamily="34" charset="0"/>
              </a:rPr>
              <a:t> </a:t>
            </a:r>
            <a:r>
              <a:rPr lang="en-US" sz="1200" dirty="0" smtClean="0">
                <a:cs typeface="Arial" panose="020B0604020202020204" pitchFamily="34" charset="0"/>
              </a:rPr>
              <a:t>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9919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267" dirty="0"/>
              <a:t>Psychiatric comorbidity in medical inpatients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9838" y="2504029"/>
            <a:ext cx="4944292" cy="2159725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lvl="1" indent="0">
              <a:buNone/>
            </a:pPr>
            <a:r>
              <a:rPr lang="en-US" b="1" u="sng" dirty="0" smtClean="0"/>
              <a:t>Psychiatric comorbidity</a:t>
            </a:r>
            <a:r>
              <a:rPr lang="en-US" baseline="30000" dirty="0" smtClean="0"/>
              <a:t>1,2</a:t>
            </a:r>
            <a:endParaRPr lang="en-US" b="1" baseline="30000" dirty="0" smtClean="0"/>
          </a:p>
          <a:p>
            <a:pPr marL="313259" lvl="1" indent="0">
              <a:buNone/>
            </a:pPr>
            <a:r>
              <a:rPr lang="en-US" sz="2400" dirty="0">
                <a:latin typeface="+mj-lt"/>
              </a:rPr>
              <a:t>Lengthens hospitalizations</a:t>
            </a:r>
          </a:p>
          <a:p>
            <a:pPr marL="313259" lvl="1" indent="0">
              <a:buNone/>
            </a:pPr>
            <a:r>
              <a:rPr lang="en-US" sz="2400" dirty="0">
                <a:latin typeface="+mj-lt"/>
              </a:rPr>
              <a:t>Increases risk of re-hospitalization</a:t>
            </a:r>
          </a:p>
          <a:p>
            <a:pPr marL="313259" lvl="1" indent="0">
              <a:buNone/>
            </a:pPr>
            <a:r>
              <a:rPr lang="en-US" sz="2400" dirty="0">
                <a:latin typeface="+mj-lt"/>
              </a:rPr>
              <a:t>Increases healthcare costs</a:t>
            </a:r>
          </a:p>
          <a:p>
            <a:pPr marL="609585" lvl="1" indent="0">
              <a:buNone/>
            </a:pPr>
            <a:r>
              <a:rPr lang="en-US" sz="2133" i="1" dirty="0">
                <a:latin typeface="+mj-lt"/>
              </a:rPr>
              <a:t>Est $11M/</a:t>
            </a:r>
            <a:r>
              <a:rPr lang="en-US" sz="2133" i="1" dirty="0" err="1">
                <a:latin typeface="+mj-lt"/>
              </a:rPr>
              <a:t>yr</a:t>
            </a:r>
            <a:r>
              <a:rPr lang="en-US" sz="2133" i="1" dirty="0">
                <a:latin typeface="+mj-lt"/>
              </a:rPr>
              <a:t> at UC Davis</a:t>
            </a:r>
            <a:r>
              <a:rPr lang="en-US" sz="2133" baseline="30000" dirty="0">
                <a:latin typeface="+mj-lt"/>
              </a:rPr>
              <a:t>3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094617511"/>
              </p:ext>
            </p:extLst>
          </p:nvPr>
        </p:nvGraphicFramePr>
        <p:xfrm>
          <a:off x="838200" y="1952999"/>
          <a:ext cx="4900021" cy="351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6" name="Straight Arrow Connector 15"/>
          <p:cNvCxnSpPr>
            <a:stCxn id="3" idx="1"/>
          </p:cNvCxnSpPr>
          <p:nvPr/>
        </p:nvCxnSpPr>
        <p:spPr>
          <a:xfrm flipH="1">
            <a:off x="4493624" y="3583892"/>
            <a:ext cx="184621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979869" y="6560546"/>
            <a:ext cx="5212131" cy="2974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333" baseline="30000" dirty="0">
                <a:latin typeface="+mj-lt"/>
              </a:rPr>
              <a:t>1</a:t>
            </a:r>
            <a:r>
              <a:rPr lang="en-US" sz="1333" dirty="0">
                <a:latin typeface="+mj-lt"/>
              </a:rPr>
              <a:t>Jansen </a:t>
            </a:r>
            <a:r>
              <a:rPr lang="en-US" sz="1333" i="1" dirty="0">
                <a:latin typeface="+mj-lt"/>
              </a:rPr>
              <a:t>PLOS ONE </a:t>
            </a:r>
            <a:r>
              <a:rPr lang="en-US" sz="1333" dirty="0">
                <a:latin typeface="+mj-lt"/>
              </a:rPr>
              <a:t>2018; </a:t>
            </a:r>
            <a:r>
              <a:rPr lang="en-US" sz="1333" baseline="30000" dirty="0">
                <a:latin typeface="+mj-lt"/>
              </a:rPr>
              <a:t>2</a:t>
            </a:r>
            <a:r>
              <a:rPr lang="en-US" sz="1333" dirty="0">
                <a:latin typeface="+mj-lt"/>
              </a:rPr>
              <a:t>Hansen 2001; </a:t>
            </a:r>
            <a:r>
              <a:rPr lang="en-US" sz="1333" baseline="30000" dirty="0">
                <a:latin typeface="+mj-lt"/>
              </a:rPr>
              <a:t>3</a:t>
            </a:r>
            <a:r>
              <a:rPr lang="en-US" sz="1333" dirty="0">
                <a:latin typeface="+mj-lt"/>
              </a:rPr>
              <a:t>Bourgeois </a:t>
            </a:r>
            <a:r>
              <a:rPr lang="en-US" sz="1333" i="1" dirty="0">
                <a:latin typeface="+mj-lt"/>
              </a:rPr>
              <a:t>Psychosomatics</a:t>
            </a:r>
            <a:r>
              <a:rPr lang="en-US" sz="1333" dirty="0">
                <a:latin typeface="+mj-lt"/>
              </a:rPr>
              <a:t> 2005</a:t>
            </a:r>
          </a:p>
        </p:txBody>
      </p:sp>
    </p:spTree>
    <p:extLst>
      <p:ext uri="{BB962C8B-B14F-4D97-AF65-F5344CB8AC3E}">
        <p14:creationId xmlns:p14="http://schemas.microsoft.com/office/powerpoint/2010/main" val="313479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2015281" y="1436782"/>
          <a:ext cx="7691818" cy="475488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358197">
                  <a:extLst>
                    <a:ext uri="{9D8B030D-6E8A-4147-A177-3AD203B41FA5}">
                      <a16:colId xmlns="" xmlns:a16="http://schemas.microsoft.com/office/drawing/2014/main" val="3250092461"/>
                    </a:ext>
                  </a:extLst>
                </a:gridCol>
                <a:gridCol w="4333621">
                  <a:extLst>
                    <a:ext uri="{9D8B030D-6E8A-4147-A177-3AD203B41FA5}">
                      <a16:colId xmlns="" xmlns:a16="http://schemas.microsoft.com/office/drawing/2014/main" val="25591807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Condition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Selected maladaptive features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43321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Delirium 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Agitation, restlessness, confusion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30534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Dementia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Forgetfulness, </a:t>
                      </a:r>
                      <a:r>
                        <a:rPr lang="en-US" sz="2000" dirty="0" err="1"/>
                        <a:t>sundowning</a:t>
                      </a:r>
                      <a:r>
                        <a:rPr lang="en-US" sz="2000" dirty="0"/>
                        <a:t>, care refusal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19976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Personality change due to TBI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Emotional lability, impulsivity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654173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Developmental disorder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Nonverbal, oppositional, defiant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99248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Eating disorder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Hiding food, manipulating weigh-ins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924675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Substance use disorder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Exaggerating CIWAs, contraband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766207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Psychotic disorder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Paranoia, </a:t>
                      </a:r>
                      <a:r>
                        <a:rPr lang="en-US" sz="2000" dirty="0" err="1"/>
                        <a:t>cheeking</a:t>
                      </a:r>
                      <a:r>
                        <a:rPr lang="en-US" sz="2000" dirty="0"/>
                        <a:t> medications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67144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Anxiety disorder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Refusing workup, overuse of call button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751651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Mood disorders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Suicidal, disruptive mania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84752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Personality disorder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Demanding, hostile, “splitting”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29328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Munchausen syndrome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Self-injury, deception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62737915"/>
                  </a:ext>
                </a:extLst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Psychiatric conditions can compromise care in myriad 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5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34558476"/>
              </p:ext>
            </p:extLst>
          </p:nvPr>
        </p:nvGraphicFramePr>
        <p:xfrm>
          <a:off x="-2" y="1495754"/>
          <a:ext cx="10868299" cy="378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782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M template">
  <a:themeElements>
    <a:clrScheme name="Custom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CCC33"/>
      </a:accent1>
      <a:accent2>
        <a:srgbClr val="0066CC"/>
      </a:accent2>
      <a:accent3>
        <a:srgbClr val="3399CC"/>
      </a:accent3>
      <a:accent4>
        <a:srgbClr val="99CC66"/>
      </a:accent4>
      <a:accent5>
        <a:srgbClr val="666666"/>
      </a:accent5>
      <a:accent6>
        <a:srgbClr val="3185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B2C9C77E-7F59-4562-AC6A-C6F3C96BAC6A}" vid="{B8FB10BF-8001-47BC-9267-63EA1BB6F6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1B7F35BAB62E459D559428A31CA9C2" ma:contentTypeVersion="16" ma:contentTypeDescription="Create a new document." ma:contentTypeScope="" ma:versionID="2bbf0bc552d178a1d414d39346039b1b">
  <xsd:schema xmlns:xsd="http://www.w3.org/2001/XMLSchema" xmlns:xs="http://www.w3.org/2001/XMLSchema" xmlns:p="http://schemas.microsoft.com/office/2006/metadata/properties" xmlns:ns1="http://schemas.microsoft.com/sharepoint/v3" xmlns:ns2="7f3cf475-0395-4332-a22f-87d7b85be7f2" xmlns:ns3="d5af13c4-72b1-41c9-8507-7e9ed24d93ac" targetNamespace="http://schemas.microsoft.com/office/2006/metadata/properties" ma:root="true" ma:fieldsID="2a2a294c30ef4e4f1cc2bc4fba449a82" ns1:_="" ns2:_="" ns3:_="">
    <xsd:import namespace="http://schemas.microsoft.com/sharepoint/v3"/>
    <xsd:import namespace="7f3cf475-0395-4332-a22f-87d7b85be7f2"/>
    <xsd:import namespace="d5af13c4-72b1-41c9-8507-7e9ed24d93a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cf475-0395-4332-a22f-87d7b85be7f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f13c4-72b1-41c9-8507-7e9ed24d93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0EF26F-FE4B-45DF-862D-F79D4E8E54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f3cf475-0395-4332-a22f-87d7b85be7f2"/>
    <ds:schemaRef ds:uri="d5af13c4-72b1-41c9-8507-7e9ed24d93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60AA4B-0C74-43BA-862E-50B2110804B8}">
  <ds:schemaRefs>
    <ds:schemaRef ds:uri="http://purl.org/dc/elements/1.1/"/>
    <ds:schemaRef ds:uri="http://purl.org/dc/terms/"/>
    <ds:schemaRef ds:uri="http://schemas.microsoft.com/sharepoint/v3"/>
    <ds:schemaRef ds:uri="http://schemas.microsoft.com/office/2006/metadata/properties"/>
    <ds:schemaRef ds:uri="http://purl.org/dc/dcmitype/"/>
    <ds:schemaRef ds:uri="http://schemas.microsoft.com/office/2006/documentManagement/types"/>
    <ds:schemaRef ds:uri="d5af13c4-72b1-41c9-8507-7e9ed24d93ac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7f3cf475-0395-4332-a22f-87d7b85be7f2"/>
  </ds:schemaRefs>
</ds:datastoreItem>
</file>

<file path=customXml/itemProps3.xml><?xml version="1.0" encoding="utf-8"?>
<ds:datastoreItem xmlns:ds="http://schemas.openxmlformats.org/officeDocument/2006/customXml" ds:itemID="{4CF9EE7F-82E1-4A4A-ACA8-B0A781BE49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ACLP_template</Template>
  <TotalTime>3176</TotalTime>
  <Words>1811</Words>
  <Application>Microsoft Office PowerPoint</Application>
  <PresentationFormat>Widescreen</PresentationFormat>
  <Paragraphs>337</Paragraphs>
  <Slides>32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Calibri (Headings)</vt:lpstr>
      <vt:lpstr>Calibri Light</vt:lpstr>
      <vt:lpstr>Cambria Math</vt:lpstr>
      <vt:lpstr>Lucida Grande</vt:lpstr>
      <vt:lpstr>Wingdings</vt:lpstr>
      <vt:lpstr>APM template</vt:lpstr>
      <vt:lpstr>Team-based Proactive C-L Psychiatry</vt:lpstr>
      <vt:lpstr>Disclosures</vt:lpstr>
      <vt:lpstr>What is proactive C-L psychiatry?</vt:lpstr>
      <vt:lpstr>PowerPoint Presentation</vt:lpstr>
      <vt:lpstr>The staggering cost of mental illness</vt:lpstr>
      <vt:lpstr>The cost of mental illness in the general medical hospital1-3</vt:lpstr>
      <vt:lpstr>Psychiatric comorbidity in medical inpatients</vt:lpstr>
      <vt:lpstr>Psychiatric conditions can compromise care in myriad ways</vt:lpstr>
      <vt:lpstr>PowerPoint Presentation</vt:lpstr>
      <vt:lpstr>Early pilot study: Proactive psychiatric consultation</vt:lpstr>
      <vt:lpstr>Next step: A multi-disciplinary team approach</vt:lpstr>
      <vt:lpstr>Cost-benefit analysis: Proactive vs traditional C-L psychiatry</vt:lpstr>
      <vt:lpstr>Cost-benefit analysis: Proactive vs traditional C-L psychiatry</vt:lpstr>
      <vt:lpstr>PowerPoint Presentation</vt:lpstr>
      <vt:lpstr>Differences between traditional C-L and proactive C-L</vt:lpstr>
      <vt:lpstr>The principles of proactive C-L</vt:lpstr>
      <vt:lpstr>PowerPoint Presentation</vt:lpstr>
      <vt:lpstr>1. Population approach: systematic screening</vt:lpstr>
      <vt:lpstr>2. Prevention mindset: Proactive care</vt:lpstr>
      <vt:lpstr>3. Multidisciplinary approach: Teamwork</vt:lpstr>
      <vt:lpstr>4. Integrated care: Collaborative care delivery</vt:lpstr>
      <vt:lpstr>Common steps in performing a “screen”</vt:lpstr>
      <vt:lpstr>Common steps in performing a “screen”</vt:lpstr>
      <vt:lpstr>Common steps in performing a “screen”</vt:lpstr>
      <vt:lpstr>Notes about daily workflow</vt:lpstr>
      <vt:lpstr>PowerPoint Presentation</vt:lpstr>
      <vt:lpstr>Future horizons for proactive C-L</vt:lpstr>
      <vt:lpstr>Outcomes of interest to be explored further</vt:lpstr>
      <vt:lpstr>Questions remain</vt:lpstr>
      <vt:lpstr>The ACLP Proactive C-L Special Interest Group (SIG)</vt:lpstr>
      <vt:lpstr>PowerPoint Presentation</vt:lpstr>
      <vt:lpstr>Team-based Proactive C-L Psychiatry</vt:lpstr>
    </vt:vector>
  </TitlesOfParts>
  <Company>Yale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Oldham</dc:creator>
  <cp:lastModifiedBy>Mark Oldham</cp:lastModifiedBy>
  <cp:revision>40</cp:revision>
  <dcterms:created xsi:type="dcterms:W3CDTF">2020-06-17T19:14:13Z</dcterms:created>
  <dcterms:modified xsi:type="dcterms:W3CDTF">2020-06-22T18:33:05Z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0x010100381B7F35BAB62E459D559428A31CA9C2</vt:lpwstr>
  </property>
</Properties>
</file>