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258" r:id="rId5"/>
    <p:sldId id="29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FDE"/>
    <a:srgbClr val="81D297"/>
    <a:srgbClr val="177D38"/>
    <a:srgbClr val="66A677"/>
    <a:srgbClr val="105A25"/>
    <a:srgbClr val="389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132" y="282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aims.uw.edu/resource-library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aims.uw.edu/resource-library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8D98A-5089-436D-B421-FE89539FB6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15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572AA23-270C-426A-ABC6-17778163F4C9}" type="slidenum">
              <a:rPr lang="en-US" smtClean="0"/>
              <a:pPr eaLnBrk="1" hangingPunct="1">
                <a:defRPr/>
              </a:pPr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Identifying oneself as the Psychiatric Consultant is standard but sometimes must be weighed against the possibility of premature termination of the interview.</a:t>
            </a:r>
          </a:p>
          <a:p>
            <a:pPr>
              <a:buFontTx/>
              <a:buChar char="•"/>
            </a:pPr>
            <a:r>
              <a:rPr lang="en-US" dirty="0"/>
              <a:t>Be active in your approach, clarify distortions and misconceptions aggressively (“No one thinks you are crazy”) </a:t>
            </a:r>
          </a:p>
          <a:p>
            <a:pPr>
              <a:buFontTx/>
              <a:buChar char="•"/>
            </a:pPr>
            <a:r>
              <a:rPr lang="en-US" dirty="0"/>
              <a:t>Personally attend to the patients physical discomfort or obtain nursing assistance if needed. </a:t>
            </a:r>
          </a:p>
          <a:p>
            <a:pPr lvl="1">
              <a:buFontTx/>
              <a:buChar char="•"/>
            </a:pPr>
            <a:r>
              <a:rPr lang="en-US" dirty="0"/>
              <a:t>Adjust bed, patient position, obtain drink etc.</a:t>
            </a:r>
          </a:p>
          <a:p>
            <a:pPr>
              <a:buFontTx/>
              <a:buChar char="•"/>
            </a:pPr>
            <a:r>
              <a:rPr lang="en-US" dirty="0"/>
              <a:t>Conversation should be conversational, polite and respectful</a:t>
            </a:r>
          </a:p>
          <a:p>
            <a:pPr>
              <a:buFontTx/>
              <a:buChar char="•"/>
            </a:pPr>
            <a:r>
              <a:rPr lang="en-US" dirty="0"/>
              <a:t>Pay attention to personal items, visitors </a:t>
            </a:r>
            <a:r>
              <a:rPr lang="en-US" dirty="0" err="1"/>
              <a:t>etc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Observe  personality traits, coping styles without digging</a:t>
            </a:r>
          </a:p>
          <a:p>
            <a:pPr>
              <a:buFontTx/>
              <a:buChar char="•"/>
            </a:pPr>
            <a:r>
              <a:rPr lang="en-US" dirty="0"/>
              <a:t>Support defenses. The tone should generally be conversational and supportive.</a:t>
            </a:r>
          </a:p>
          <a:p>
            <a:pPr lvl="1">
              <a:buFontTx/>
              <a:buChar char="•"/>
            </a:pPr>
            <a:r>
              <a:rPr lang="en-US" dirty="0"/>
              <a:t>‘Uncovering’ is usually to be avoided</a:t>
            </a:r>
          </a:p>
        </p:txBody>
      </p:sp>
    </p:spTree>
    <p:extLst>
      <p:ext uri="{BB962C8B-B14F-4D97-AF65-F5344CB8AC3E}">
        <p14:creationId xmlns:p14="http://schemas.microsoft.com/office/powerpoint/2010/main" val="4166990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327C41C-402A-488F-AF20-F175B0C0A9C1}" type="slidenum">
              <a:rPr lang="en-US" smtClean="0"/>
              <a:pPr eaLnBrk="1" hangingPunct="1">
                <a:defRPr/>
              </a:pPr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MS exam is tailored to the clinical situation. </a:t>
            </a:r>
          </a:p>
          <a:p>
            <a:pPr lvl="1">
              <a:buFontTx/>
              <a:buChar char="•"/>
            </a:pPr>
            <a:r>
              <a:rPr lang="en-US" dirty="0"/>
              <a:t>Serial MSE’s are often useful to make diagnosis and document response to treatment</a:t>
            </a:r>
          </a:p>
          <a:p>
            <a:pPr>
              <a:buFontTx/>
              <a:buChar char="•"/>
            </a:pPr>
            <a:r>
              <a:rPr lang="en-US" dirty="0"/>
              <a:t>Cognitive exams are common and facility with bedside neuropsychological assessment is necessary.</a:t>
            </a:r>
          </a:p>
          <a:p>
            <a:pPr>
              <a:buFontTx/>
              <a:buChar char="•"/>
            </a:pPr>
            <a:r>
              <a:rPr lang="en-US" dirty="0"/>
              <a:t>Must be comfortable either doing a targeted PE or suggesting that one is necessary.</a:t>
            </a:r>
          </a:p>
          <a:p>
            <a:pPr>
              <a:buFontTx/>
              <a:buChar char="•"/>
            </a:pPr>
            <a:r>
              <a:rPr lang="en-US" dirty="0"/>
              <a:t>Ancillary informants are often critical and should be considered a routing part of the process.</a:t>
            </a:r>
          </a:p>
          <a:p>
            <a:pPr>
              <a:buFontTx/>
              <a:buChar char="•"/>
            </a:pPr>
            <a:r>
              <a:rPr lang="en-US" dirty="0"/>
              <a:t>In states with prescription monitoring</a:t>
            </a:r>
            <a:r>
              <a:rPr lang="en-US" baseline="0" dirty="0"/>
              <a:t> services, consultants must run a report to identify controlled substances prescribed over the past year (or other applicable interval)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3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ED38275-52BE-4EDD-A597-A0F1BE3B269E}" type="slidenum">
              <a:rPr lang="en-US" smtClean="0"/>
              <a:pPr eaLnBrk="1" hangingPunct="1">
                <a:defRPr/>
              </a:pPr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The written note largely follows the standard medical write up, but should</a:t>
            </a:r>
            <a:r>
              <a:rPr lang="en-US" baseline="0" dirty="0"/>
              <a:t> not be considered the same as an inpatient psychiatry H/P</a:t>
            </a:r>
            <a:r>
              <a:rPr lang="en-US" dirty="0"/>
              <a:t>. </a:t>
            </a:r>
          </a:p>
          <a:p>
            <a:pPr>
              <a:buFontTx/>
              <a:buChar char="•"/>
            </a:pPr>
            <a:r>
              <a:rPr lang="en-US" dirty="0"/>
              <a:t>Verbal communication with the consultee is critical to confirm that your assessment was understood and to address any remaining questions.</a:t>
            </a:r>
          </a:p>
          <a:p>
            <a:pPr>
              <a:buFontTx/>
              <a:buChar char="•"/>
            </a:pPr>
            <a:r>
              <a:rPr lang="en-US" dirty="0"/>
              <a:t>At least one follow up visit may be important to verify that your recommendations were understood and followed, or, if not, ascertain why not.</a:t>
            </a:r>
          </a:p>
          <a:p>
            <a:pPr>
              <a:buFontTx/>
              <a:buChar char="•"/>
            </a:pPr>
            <a:r>
              <a:rPr lang="en-US" dirty="0"/>
              <a:t>Multiple follow</a:t>
            </a:r>
            <a:r>
              <a:rPr lang="en-US" baseline="0" dirty="0"/>
              <a:t> up</a:t>
            </a:r>
            <a:r>
              <a:rPr lang="en-US" dirty="0"/>
              <a:t> visits are sometimes necessary (persistent suicidal ideation, behavioral disruption, fluctuating MS).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82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926B62A-ACCE-4541-8839-49B92AE9E635}" type="slidenum">
              <a:rPr lang="en-US" smtClean="0"/>
              <a:pPr eaLnBrk="1" hangingPunct="1">
                <a:defRPr/>
              </a:pPr>
              <a:t>15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The document is addressed to the consultee but the audience is usually varied. The note should be written with this in mind.</a:t>
            </a:r>
          </a:p>
          <a:p>
            <a:pPr lvl="1">
              <a:buFontTx/>
              <a:buChar char="•"/>
            </a:pPr>
            <a:r>
              <a:rPr lang="en-US" dirty="0"/>
              <a:t>Depending on the nature of the problem the target audience could be nursing staff, social workers, lawyers etc…</a:t>
            </a:r>
          </a:p>
          <a:p>
            <a:pPr lvl="1">
              <a:buFontTx/>
              <a:buChar char="•"/>
            </a:pPr>
            <a:r>
              <a:rPr lang="en-US" dirty="0"/>
              <a:t>Avoid psychiatric jargon</a:t>
            </a:r>
          </a:p>
          <a:p>
            <a:pPr lvl="1">
              <a:buFontTx/>
              <a:buChar char="•"/>
            </a:pPr>
            <a:r>
              <a:rPr lang="en-US" dirty="0"/>
              <a:t>Avoid insertion</a:t>
            </a:r>
            <a:r>
              <a:rPr lang="en-US" baseline="0" dirty="0"/>
              <a:t> of affect or overly-judgmental statements in the note; particularly important for supervisors to guide trainees in this element as frustration can come thru in documentation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</a:rPr>
              <a:t>Especially in the age of </a:t>
            </a:r>
            <a:r>
              <a:rPr lang="en-US" b="1" dirty="0">
                <a:latin typeface="Arial" charset="0"/>
              </a:rPr>
              <a:t>Electronic Medical Records</a:t>
            </a:r>
            <a:r>
              <a:rPr lang="en-US" dirty="0">
                <a:latin typeface="Arial" charset="0"/>
              </a:rPr>
              <a:t>, the consultant must be aware of the status of his/her report and of whom has access to it; may need to adjust the information included, to protect patient’s privacy (e.g., </a:t>
            </a:r>
            <a:r>
              <a:rPr lang="en-US">
                <a:latin typeface="Arial" charset="0"/>
              </a:rPr>
              <a:t>avoid extraneous details </a:t>
            </a:r>
            <a:r>
              <a:rPr lang="en-US" dirty="0">
                <a:latin typeface="Arial" charset="0"/>
              </a:rPr>
              <a:t>about marital conflict in a delirious patient’s note that can be accessed by all ICU medical personnel)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0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B2DF696-C0BC-43CB-886B-0C3242B65913}" type="slidenum">
              <a:rPr lang="en-US" smtClean="0"/>
              <a:pPr eaLnBrk="1" hangingPunct="1">
                <a:defRPr/>
              </a:pPr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Given the variety of MD notes in the chart it is important to clearly identify who you are and your role.</a:t>
            </a:r>
          </a:p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26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D66DABF-CCB3-4FD0-B628-6A0C30E37CFC}" type="slidenum">
              <a:rPr lang="en-US" smtClean="0"/>
              <a:pPr eaLnBrk="1" hangingPunct="1">
                <a:defRPr/>
              </a:pPr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Distinguish the time of the exam from the time the note was written if discrepant (“Patient was seen by Psychiatry team today</a:t>
            </a:r>
            <a:r>
              <a:rPr lang="en-US" baseline="0" dirty="0"/>
              <a:t> at 0930, shortly after Physical Therapy session”)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Collateral information is often critical, and obtaining such is more the norm than an exception.</a:t>
            </a:r>
          </a:p>
          <a:p>
            <a:pPr>
              <a:buFontTx/>
              <a:buChar char="•"/>
            </a:pPr>
            <a:r>
              <a:rPr lang="en-US" dirty="0"/>
              <a:t>It can be worthwhile to document the total time spent on consultation.</a:t>
            </a:r>
          </a:p>
          <a:p>
            <a:pPr lvl="1">
              <a:buFontTx/>
              <a:buChar char="•"/>
            </a:pPr>
            <a:r>
              <a:rPr lang="en-US" dirty="0"/>
              <a:t>May help for reimbursement and demonstrates the amount of effort involved in consultation (if billing by time rather</a:t>
            </a:r>
            <a:r>
              <a:rPr lang="en-US" baseline="0" dirty="0"/>
              <a:t> than complexity)</a:t>
            </a:r>
            <a:endParaRPr lang="en-US" dirty="0"/>
          </a:p>
          <a:p>
            <a:endParaRPr lang="en-US" dirty="0"/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04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D5319C-6727-421E-B847-D67C3A265788}" type="slidenum">
              <a:rPr lang="en-US" smtClean="0"/>
              <a:pPr eaLnBrk="1" hangingPunct="1">
                <a:defRPr/>
              </a:pPr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The consultant’s understanding of the reason for the consultation evolves in the process of reviewing the chart and talking to the consultee, nurses etc.</a:t>
            </a:r>
          </a:p>
          <a:p>
            <a:pPr>
              <a:buFontTx/>
              <a:buChar char="•"/>
            </a:pPr>
            <a:r>
              <a:rPr lang="en-US" dirty="0"/>
              <a:t>The latent request is important to identify in order to place the patient within his/her medical context; however this is NOT documented in the chart</a:t>
            </a:r>
            <a:r>
              <a:rPr lang="en-US" baseline="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1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A20D6C3-4EB5-4008-8AD7-11DA29822423}" type="slidenum">
              <a:rPr lang="en-US" smtClean="0"/>
              <a:pPr eaLnBrk="1" hangingPunct="1">
                <a:defRPr/>
              </a:pPr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This statement sets the tone for the consultation and frames the objectives of the consultation</a:t>
            </a:r>
          </a:p>
          <a:p>
            <a:pPr>
              <a:buFontTx/>
              <a:buChar char="•"/>
            </a:pPr>
            <a:r>
              <a:rPr lang="en-US" dirty="0"/>
              <a:t>Remains nonjudgmental and respectful of affect behind the consultant’s original request</a:t>
            </a:r>
          </a:p>
          <a:p>
            <a:pPr>
              <a:buFontTx/>
              <a:buChar char="•"/>
            </a:pPr>
            <a:r>
              <a:rPr lang="en-US" dirty="0"/>
              <a:t>Tactfully reformulates original question into one that allows the consultant to address the underlying issue and, thus, be more helpful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45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1FB55DA-A958-4055-AD18-E102F14E5781}" type="slidenum">
              <a:rPr lang="en-US" smtClean="0"/>
              <a:pPr eaLnBrk="1" hangingPunct="1">
                <a:defRPr/>
              </a:pPr>
              <a:t>20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The written history illustrates what information we judge as being important.</a:t>
            </a:r>
          </a:p>
          <a:p>
            <a:pPr lvl="1">
              <a:buFontTx/>
              <a:buChar char="•"/>
            </a:pPr>
            <a:r>
              <a:rPr lang="en-US" dirty="0"/>
              <a:t>This data plus other data should substantiate the ultimate formulation and differential diagnosis.</a:t>
            </a:r>
          </a:p>
          <a:p>
            <a:pPr lvl="1">
              <a:buFontTx/>
              <a:buChar char="•"/>
            </a:pPr>
            <a:r>
              <a:rPr lang="en-US" dirty="0"/>
              <a:t>Collateral information should be included in HPI, ideally in a separate paragraph identifying it as such</a:t>
            </a:r>
          </a:p>
          <a:p>
            <a:pPr lvl="1">
              <a:buFontTx/>
              <a:buChar char="•"/>
            </a:pPr>
            <a:r>
              <a:rPr lang="en-US" dirty="0"/>
              <a:t>Remember to make HPI concise and relevant</a:t>
            </a:r>
            <a:r>
              <a:rPr lang="en-US" baseline="0" dirty="0"/>
              <a:t> for readers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59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0F26BBF-C9A6-4AD2-AD2D-F8035E4CE646}" type="slidenum">
              <a:rPr lang="en-US" smtClean="0"/>
              <a:pPr eaLnBrk="1" hangingPunct="1">
                <a:defRPr/>
              </a:pPr>
              <a:t>21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Medication documentation should also distinguish what medications are ordered from what meds are taken (e.g., patient not taking due to refusal, NPO status,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Tx/>
              <a:buChar char="•"/>
            </a:pPr>
            <a:r>
              <a:rPr lang="en-US" dirty="0"/>
              <a:t>Medications such as lamotrigine</a:t>
            </a:r>
            <a:r>
              <a:rPr lang="en-US" baseline="0" dirty="0"/>
              <a:t> and clozapine must be restarted carefully if stopped for several days, so medication administration records are critically important (not simply medication orders)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MAT = medication assisted treatment (</a:t>
            </a:r>
            <a:r>
              <a:rPr lang="en-US" dirty="0" err="1"/>
              <a:t>eg</a:t>
            </a:r>
            <a:r>
              <a:rPr lang="en-US" dirty="0"/>
              <a:t>, buprenorphine</a:t>
            </a:r>
            <a:r>
              <a:rPr lang="en-US" baseline="0" dirty="0"/>
              <a:t> or methadone </a:t>
            </a:r>
            <a:r>
              <a:rPr lang="en-US" baseline="0" dirty="0">
                <a:sym typeface="Wingdings" panose="05000000000000000000" pitchFamily="2" charset="2"/>
              </a:rPr>
              <a:t> must get clinic info and confirm dosages!)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8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6F0BB05-490B-411B-8204-73152599D445}" type="slidenum">
              <a:rPr lang="en-US" smtClean="0"/>
              <a:pPr eaLnBrk="1" hangingPunct="1">
                <a:defRPr/>
              </a:pPr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The terms ‘Consultation-Liaison Psychiatry (C-L) and ‘Psychosomatic Medicine’ (PM) have had a variety of connotations historically.</a:t>
            </a:r>
          </a:p>
          <a:p>
            <a:pPr>
              <a:buFontTx/>
              <a:buChar char="•"/>
            </a:pPr>
            <a:r>
              <a:rPr lang="en-US"/>
              <a:t>The 2 terms are increasingly used interchangeably</a:t>
            </a:r>
          </a:p>
          <a:p>
            <a:pPr lvl="1">
              <a:buFontTx/>
              <a:buChar char="•"/>
            </a:pPr>
            <a:r>
              <a:rPr lang="en-US"/>
              <a:t>One can think of PM as the background body of knowledge and C-L as the clinical service</a:t>
            </a:r>
          </a:p>
        </p:txBody>
      </p:sp>
    </p:spTree>
    <p:extLst>
      <p:ext uri="{BB962C8B-B14F-4D97-AF65-F5344CB8AC3E}">
        <p14:creationId xmlns:p14="http://schemas.microsoft.com/office/powerpoint/2010/main" val="2729294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957FA09-68F8-4F47-A676-7D3A23B7B1B8}" type="slidenum">
              <a:rPr lang="en-US" smtClean="0"/>
              <a:pPr eaLnBrk="1" hangingPunct="1">
                <a:defRPr/>
              </a:pPr>
              <a:t>22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Should document signs that substantiate one’s diagnostic impression and changes over time</a:t>
            </a:r>
          </a:p>
          <a:p>
            <a:pPr>
              <a:buFontTx/>
              <a:buChar char="•"/>
            </a:pPr>
            <a:r>
              <a:rPr lang="en-US" dirty="0"/>
              <a:t>Routine exam features/observations can be of</a:t>
            </a:r>
            <a:r>
              <a:rPr lang="en-US" baseline="0" dirty="0"/>
              <a:t> critical importance – muscle tone in patient getting antipsychotics, posturing in potentially catatonic patient, evidence of malnutrition or abuse/neglect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22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Consider the audience and remember ‘essential tasks’ of consultation in composing your note </a:t>
            </a:r>
          </a:p>
          <a:p>
            <a:pPr>
              <a:buFontTx/>
              <a:buChar char="•"/>
            </a:pPr>
            <a:r>
              <a:rPr lang="en-US" dirty="0"/>
              <a:t>Remember to eliminate</a:t>
            </a:r>
            <a:r>
              <a:rPr lang="en-US" baseline="0" dirty="0"/>
              <a:t> affect/judgment/pejorative statements from your assessment/impression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This</a:t>
            </a:r>
            <a:r>
              <a:rPr lang="en-US" baseline="0" dirty="0"/>
              <a:t> is a</a:t>
            </a:r>
            <a:r>
              <a:rPr lang="en-US" dirty="0"/>
              <a:t>n opportunity to educate the medical community about the patient</a:t>
            </a:r>
          </a:p>
        </p:txBody>
      </p:sp>
    </p:spTree>
    <p:extLst>
      <p:ext uri="{BB962C8B-B14F-4D97-AF65-F5344CB8AC3E}">
        <p14:creationId xmlns:p14="http://schemas.microsoft.com/office/powerpoint/2010/main" val="7894542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baseline="0" dirty="0"/>
              <a:t> Relevant diagnoses that impact case formulation are listed.</a:t>
            </a:r>
          </a:p>
          <a:p>
            <a:pPr>
              <a:buFontTx/>
              <a:buChar char="•"/>
            </a:pPr>
            <a:r>
              <a:rPr lang="en-US" baseline="0" dirty="0"/>
              <a:t> Consider using ICD-9-CM V codes for factors that may further influence or impact diagnosis.</a:t>
            </a:r>
          </a:p>
          <a:p>
            <a:pPr>
              <a:buFontTx/>
              <a:buChar char="•"/>
            </a:pPr>
            <a:r>
              <a:rPr lang="en-US" baseline="0" dirty="0"/>
              <a:t> WHODAS may be performed as indicator of overall disability.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299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 Global Assessment of Functioning</a:t>
            </a:r>
            <a:r>
              <a:rPr lang="en-US" baseline="0" dirty="0"/>
              <a:t> (GAF) was dropped in the DSM-5. Lack of conceptual clarity, questionable psychometrics.</a:t>
            </a:r>
          </a:p>
          <a:p>
            <a:pPr>
              <a:buFontTx/>
              <a:buChar char="•"/>
            </a:pPr>
            <a:r>
              <a:rPr lang="en-US" baseline="0" dirty="0"/>
              <a:t> WHODAS may be performed instead as indicator of overall disability.</a:t>
            </a:r>
          </a:p>
          <a:p>
            <a:pPr>
              <a:buFontTx/>
              <a:buChar char="•"/>
            </a:pPr>
            <a:r>
              <a:rPr lang="en-US" baseline="0" dirty="0"/>
              <a:t> WHODAS has been included for further study (placed in section III of the DSM-5)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9238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6F3D648-1237-441B-990D-8663EACDC07D}" type="slidenum">
              <a:rPr lang="en-US" smtClean="0"/>
              <a:pPr eaLnBrk="1" hangingPunct="1">
                <a:defRPr/>
              </a:pPr>
              <a:t>26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Tone should be confident, informative, and respectful</a:t>
            </a:r>
          </a:p>
          <a:p>
            <a:pPr>
              <a:buFontTx/>
              <a:buChar char="•"/>
            </a:pPr>
            <a:r>
              <a:rPr lang="en-US" dirty="0"/>
              <a:t>Content should be evidenced based and practical</a:t>
            </a:r>
          </a:p>
          <a:p>
            <a:pPr>
              <a:buFontTx/>
              <a:buChar char="•"/>
            </a:pPr>
            <a:r>
              <a:rPr lang="en-US" dirty="0"/>
              <a:t>Example “This is not the best time to confront the patient on the possibility of their overuse of prescription drugs. This can be deferred</a:t>
            </a:r>
            <a:r>
              <a:rPr lang="en-US" baseline="0" dirty="0"/>
              <a:t> un</a:t>
            </a:r>
            <a:r>
              <a:rPr lang="en-US" dirty="0"/>
              <a:t>til the medical crisis passes.”</a:t>
            </a:r>
          </a:p>
        </p:txBody>
      </p:sp>
    </p:spTree>
    <p:extLst>
      <p:ext uri="{BB962C8B-B14F-4D97-AF65-F5344CB8AC3E}">
        <p14:creationId xmlns:p14="http://schemas.microsoft.com/office/powerpoint/2010/main" val="15086664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89FEB22-BFC1-423E-953F-62C938577427}" type="slidenum">
              <a:rPr lang="en-US" smtClean="0"/>
              <a:pPr eaLnBrk="1" hangingPunct="1">
                <a:defRPr/>
              </a:pPr>
              <a:t>28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No one definition or model for integrated care</a:t>
            </a:r>
          </a:p>
          <a:p>
            <a:pPr>
              <a:buFontTx/>
              <a:buChar char="•"/>
            </a:pPr>
            <a:r>
              <a:rPr lang="en-US" dirty="0"/>
              <a:t>Tends to involve teamwork and multiple providers at various levels</a:t>
            </a:r>
          </a:p>
          <a:p>
            <a:pPr>
              <a:buFontTx/>
              <a:buChar char="•"/>
            </a:pPr>
            <a:r>
              <a:rPr lang="en-US" dirty="0"/>
              <a:t>Seen most often in primary care but also done in specialty clinics (OB, Oncology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Tx/>
              <a:buChar char="•"/>
            </a:pPr>
            <a:r>
              <a:rPr lang="en-US" dirty="0"/>
              <a:t>Responsibility for care is usually shared between MH and non MH providers</a:t>
            </a:r>
          </a:p>
          <a:p>
            <a:pPr>
              <a:buFontTx/>
              <a:buChar char="•"/>
            </a:pPr>
            <a:r>
              <a:rPr lang="en-US" dirty="0"/>
              <a:t>Shared Record and Co-location tend to be minimal elements necessary for integration</a:t>
            </a:r>
          </a:p>
          <a:p>
            <a:pPr>
              <a:buFontTx/>
              <a:buChar char="•"/>
            </a:pPr>
            <a:r>
              <a:rPr lang="en-US" dirty="0"/>
              <a:t>Many models are easily adaptable to proposals for health care </a:t>
            </a:r>
            <a:r>
              <a:rPr lang="en-US" dirty="0" err="1"/>
              <a:t>reorganizaion</a:t>
            </a:r>
            <a:r>
              <a:rPr lang="en-US" dirty="0"/>
              <a:t> including the “medical home”</a:t>
            </a:r>
          </a:p>
          <a:p>
            <a:pPr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6710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E3BAC2D-8584-4AA5-8AE2-7CEBE8B69E5E}" type="slidenum">
              <a:rPr lang="en-US" smtClean="0"/>
              <a:pPr eaLnBrk="1" hangingPunct="1">
                <a:defRPr/>
              </a:pPr>
              <a:t>29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General Hospital based tend to have screening or structured case finding, assessment, and management program</a:t>
            </a:r>
          </a:p>
          <a:p>
            <a:pPr>
              <a:buFontTx/>
              <a:buChar char="•"/>
            </a:pPr>
            <a:r>
              <a:rPr lang="en-US" dirty="0"/>
              <a:t>Ambulatory Integration runs from co-location of fairly traditional reactive consultation to full service MH care thoroughly integrated into medical clinic</a:t>
            </a:r>
          </a:p>
          <a:p>
            <a:pPr>
              <a:buFontTx/>
              <a:buChar char="•"/>
            </a:pPr>
            <a:r>
              <a:rPr lang="en-US" dirty="0"/>
              <a:t>Planned Care: AKA ‘Collaborative Care’, ‘Stepped Care’, other</a:t>
            </a:r>
          </a:p>
        </p:txBody>
      </p:sp>
    </p:spTree>
    <p:extLst>
      <p:ext uri="{BB962C8B-B14F-4D97-AF65-F5344CB8AC3E}">
        <p14:creationId xmlns:p14="http://schemas.microsoft.com/office/powerpoint/2010/main" val="1485477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11F0655-916F-40B3-B99D-874B9ED39C71}" type="slidenum">
              <a:rPr lang="en-US" smtClean="0"/>
              <a:pPr eaLnBrk="1" hangingPunct="1">
                <a:defRPr/>
              </a:pPr>
              <a:t>30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Prevalence, co morbidity, cost, documented in many studies</a:t>
            </a:r>
          </a:p>
          <a:p>
            <a:pPr>
              <a:buFontTx/>
              <a:buChar char="•"/>
            </a:pPr>
            <a:r>
              <a:rPr lang="en-US" dirty="0"/>
              <a:t>Access to MH services especially problematic in rural areas and with lower SES and immigrant populations</a:t>
            </a:r>
          </a:p>
          <a:p>
            <a:pPr>
              <a:buFontTx/>
              <a:buChar char="•"/>
            </a:pPr>
            <a:r>
              <a:rPr lang="en-US" dirty="0"/>
              <a:t>Many patients are willing to be seen in medical clinic but not willing to go to MH clinic</a:t>
            </a:r>
          </a:p>
          <a:p>
            <a:pPr>
              <a:buFontTx/>
              <a:buChar char="•"/>
            </a:pPr>
            <a:r>
              <a:rPr lang="en-US" dirty="0"/>
              <a:t>Stigma less for MH care received within medical clinic</a:t>
            </a:r>
          </a:p>
          <a:p>
            <a:pPr>
              <a:buFontTx/>
              <a:buChar char="•"/>
            </a:pPr>
            <a:r>
              <a:rPr lang="en-US" dirty="0"/>
              <a:t>Growing evidence of effect of mental disorders on medical outcomes and vice versa</a:t>
            </a:r>
          </a:p>
          <a:p>
            <a:endParaRPr lang="en-US" dirty="0"/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102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8AEBD1-775E-402F-8CF2-F03BE3D27F43}" type="slidenum">
              <a:rPr lang="en-US" smtClean="0"/>
              <a:pPr eaLnBrk="1" hangingPunct="1">
                <a:defRPr/>
              </a:pPr>
              <a:t>31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Evidence exists for the efficacy and cost efficiency for programs for each of these disorders</a:t>
            </a:r>
          </a:p>
        </p:txBody>
      </p:sp>
    </p:spTree>
    <p:extLst>
      <p:ext uri="{BB962C8B-B14F-4D97-AF65-F5344CB8AC3E}">
        <p14:creationId xmlns:p14="http://schemas.microsoft.com/office/powerpoint/2010/main" val="26155217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E25D0F8-5B7F-4F0C-8C25-C576034184F9}" type="slidenum">
              <a:rPr lang="en-US" smtClean="0"/>
              <a:pPr eaLnBrk="1" hangingPunct="1">
                <a:defRPr/>
              </a:pPr>
              <a:t>32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Recognition that many Behavioral Disorders are chronic/intermittent and require long tem management similar to many medical illnesses</a:t>
            </a:r>
          </a:p>
          <a:p>
            <a:pPr>
              <a:buFontTx/>
              <a:buChar char="•"/>
            </a:pPr>
            <a:r>
              <a:rPr lang="en-US" dirty="0"/>
              <a:t>Proven outcome benefits in many studies </a:t>
            </a:r>
          </a:p>
          <a:p>
            <a:pPr>
              <a:buFontTx/>
              <a:buChar char="•"/>
            </a:pPr>
            <a:r>
              <a:rPr lang="en-US" dirty="0"/>
              <a:t>Improved outcomes generally correlate with the number of interventions. Case Management and Psychiatric Consultation/Supervision seem to be most critical elements </a:t>
            </a:r>
          </a:p>
          <a:p>
            <a:pPr marL="0" lvl="1" defTabSz="897301" eaLnBrk="0" fontAlgn="base" hangingPunct="0">
              <a:spcBef>
                <a:spcPct val="3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dirty="0"/>
              <a:t>Integrated Care</a:t>
            </a:r>
            <a:r>
              <a:rPr lang="en-US" baseline="0" dirty="0"/>
              <a:t> </a:t>
            </a:r>
            <a:r>
              <a:rPr lang="en-US" dirty="0"/>
              <a:t>AKA Collaborative Care, Stepped Care</a:t>
            </a:r>
          </a:p>
          <a:p>
            <a:pPr>
              <a:buFontTx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37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E1ECDAF-8FE1-42FC-BEC3-276EFB105728}" type="slidenum">
              <a:rPr lang="en-US" smtClean="0"/>
              <a:pPr eaLnBrk="1" hangingPunct="1">
                <a:defRPr/>
              </a:pPr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Traditional Models: Classic, hospital based C-L service; Conventional; Common</a:t>
            </a:r>
          </a:p>
          <a:p>
            <a:pPr>
              <a:buFontTx/>
              <a:buChar char="•"/>
            </a:pPr>
            <a:r>
              <a:rPr lang="en-US" dirty="0"/>
              <a:t>Integration Model: Integration occurs along a spectrum. The degree of integration varies from something that may closely resemble a traditional (reactive) service to a highly structured, multidisciplinary disorder specific management program. </a:t>
            </a:r>
          </a:p>
          <a:p>
            <a:pPr lvl="1">
              <a:buFontTx/>
              <a:buChar char="•"/>
            </a:pPr>
            <a:r>
              <a:rPr lang="en-US" dirty="0"/>
              <a:t> Increasingly common</a:t>
            </a:r>
          </a:p>
          <a:p>
            <a:pPr lvl="1">
              <a:buFontTx/>
              <a:buChar char="•"/>
            </a:pPr>
            <a:r>
              <a:rPr lang="en-US" dirty="0"/>
              <a:t> More often seen in ambulatory settings</a:t>
            </a:r>
          </a:p>
          <a:p>
            <a:pPr lvl="1">
              <a:buFontTx/>
              <a:buChar char="•"/>
            </a:pPr>
            <a:r>
              <a:rPr lang="en-US" dirty="0"/>
              <a:t> Consistent with many aspects of health care reform proposals.</a:t>
            </a:r>
          </a:p>
          <a:p>
            <a:pPr lvl="1">
              <a:buFontTx/>
              <a:buChar char="•"/>
            </a:pPr>
            <a:r>
              <a:rPr lang="en-US" dirty="0"/>
              <a:t> Most common inpatient version is seen with delirium prevention and management programs</a:t>
            </a:r>
          </a:p>
          <a:p>
            <a:pPr>
              <a:buFontTx/>
              <a:buChar char="•"/>
            </a:pPr>
            <a:r>
              <a:rPr lang="en-US" dirty="0"/>
              <a:t>Hybrid Models: Elements of both</a:t>
            </a:r>
          </a:p>
        </p:txBody>
      </p:sp>
    </p:spTree>
    <p:extLst>
      <p:ext uri="{BB962C8B-B14F-4D97-AF65-F5344CB8AC3E}">
        <p14:creationId xmlns:p14="http://schemas.microsoft.com/office/powerpoint/2010/main" val="3598131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/>
              <a:t>UW has a great</a:t>
            </a:r>
            <a:r>
              <a:rPr lang="en-US" baseline="0" dirty="0"/>
              <a:t> website detailing core features of the collaborative care model; see link for extensive info </a:t>
            </a:r>
            <a:r>
              <a:rPr lang="en-US" u="sng" dirty="0">
                <a:hlinkClick r:id="rId3"/>
              </a:rPr>
              <a:t>https://aims.uw.edu/resource-library</a:t>
            </a:r>
            <a:endParaRPr lang="en-US" dirty="0"/>
          </a:p>
          <a:p>
            <a:endParaRPr lang="en-US" dirty="0"/>
          </a:p>
          <a:p>
            <a:r>
              <a:rPr lang="en-US" dirty="0"/>
              <a:t>Patient-centered</a:t>
            </a:r>
            <a:r>
              <a:rPr lang="en-US" baseline="0" dirty="0"/>
              <a:t> care: co-location does not equal collaboration, and team members may have to learn new skills in order to best impact patient care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8D98A-5089-436D-B421-FE89539FB64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95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u="sng" dirty="0">
                <a:hlinkClick r:id="rId3"/>
              </a:rPr>
              <a:t>https://aims.uw.edu/resource-library</a:t>
            </a:r>
            <a:endParaRPr lang="en-US" dirty="0"/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NOTE: Here, the consultant</a:t>
            </a:r>
            <a:r>
              <a:rPr lang="en-US" baseline="0" dirty="0">
                <a:sym typeface="Wingdings" panose="05000000000000000000" pitchFamily="2" charset="2"/>
              </a:rPr>
              <a:t> is n</a:t>
            </a:r>
            <a:r>
              <a:rPr lang="en-US" dirty="0">
                <a:sym typeface="Wingdings" panose="05000000000000000000" pitchFamily="2" charset="2"/>
              </a:rPr>
              <a:t>ot necessarily seeing the patient themselves; rather</a:t>
            </a:r>
            <a:r>
              <a:rPr lang="en-US" baseline="0" dirty="0">
                <a:sym typeface="Wingdings" panose="05000000000000000000" pitchFamily="2" charset="2"/>
              </a:rPr>
              <a:t> they are </a:t>
            </a:r>
            <a:r>
              <a:rPr lang="en-US" dirty="0">
                <a:sym typeface="Wingdings" panose="05000000000000000000" pitchFamily="2" charset="2"/>
              </a:rPr>
              <a:t>reviewing the case with primary care colleagues and giving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8D98A-5089-436D-B421-FE89539FB64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2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7BC8354-8D24-4ECF-869B-E4FE45D82F78}" type="slidenum">
              <a:rPr lang="en-US" smtClean="0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Consults usually funded by FFS system.</a:t>
            </a:r>
          </a:p>
          <a:p>
            <a:pPr>
              <a:buFontTx/>
              <a:buChar char="•"/>
            </a:pPr>
            <a:r>
              <a:rPr lang="en-US"/>
              <a:t>Liaison work not supported in FFS system.</a:t>
            </a:r>
          </a:p>
        </p:txBody>
      </p:sp>
    </p:spTree>
    <p:extLst>
      <p:ext uri="{BB962C8B-B14F-4D97-AF65-F5344CB8AC3E}">
        <p14:creationId xmlns:p14="http://schemas.microsoft.com/office/powerpoint/2010/main" val="1183858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3C96851-6CC7-45FD-BA72-D916B12694E5}" type="slidenum">
              <a:rPr lang="en-US" smtClean="0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Disorders above are most commonly seen but  range of disorders include all DSM </a:t>
            </a:r>
            <a:r>
              <a:rPr lang="en-US" dirty="0" err="1"/>
              <a:t>Dx</a:t>
            </a:r>
            <a:endParaRPr lang="en-US" dirty="0"/>
          </a:p>
          <a:p>
            <a:pPr lvl="1">
              <a:buFontTx/>
              <a:buChar char="•"/>
            </a:pPr>
            <a:r>
              <a:rPr lang="en-US" dirty="0"/>
              <a:t>The range of disorders seen can present significant challenges to residents early in their training</a:t>
            </a:r>
          </a:p>
          <a:p>
            <a:pPr>
              <a:buFontTx/>
              <a:buChar char="•"/>
            </a:pPr>
            <a:r>
              <a:rPr lang="en-US" dirty="0"/>
              <a:t>Most common reasons for consult request: Depression, Mental Status Change, Capacity, Safety/Risk Assessment, Dementia</a:t>
            </a:r>
          </a:p>
        </p:txBody>
      </p:sp>
    </p:spTree>
    <p:extLst>
      <p:ext uri="{BB962C8B-B14F-4D97-AF65-F5344CB8AC3E}">
        <p14:creationId xmlns:p14="http://schemas.microsoft.com/office/powerpoint/2010/main" val="3865804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87FF2D0-51A6-4268-9470-C7F7FF05998E}" type="slidenum">
              <a:rPr lang="en-US" smtClean="0"/>
              <a:pPr eaLnBrk="1" hangingPunct="1">
                <a:defRPr/>
              </a:pPr>
              <a:t>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The working environment presents challenges not generally encountered in the rest of psychiatry.</a:t>
            </a:r>
          </a:p>
          <a:p>
            <a:pPr>
              <a:buFontTx/>
              <a:buChar char="•"/>
            </a:pPr>
            <a:r>
              <a:rPr lang="en-US"/>
              <a:t>Pt is often less motivated to willingly participate </a:t>
            </a:r>
          </a:p>
          <a:p>
            <a:pPr lvl="1">
              <a:buFontTx/>
              <a:buChar char="•"/>
            </a:pPr>
            <a:r>
              <a:rPr lang="en-US"/>
              <a:t>These factors add to the challenge for trainees.</a:t>
            </a:r>
          </a:p>
        </p:txBody>
      </p:sp>
    </p:spTree>
    <p:extLst>
      <p:ext uri="{BB962C8B-B14F-4D97-AF65-F5344CB8AC3E}">
        <p14:creationId xmlns:p14="http://schemas.microsoft.com/office/powerpoint/2010/main" val="537186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263F36F-3202-4075-A143-5FC1A0038EEF}" type="slidenum">
              <a:rPr lang="en-US" smtClean="0"/>
              <a:pPr eaLnBrk="1" hangingPunct="1">
                <a:defRPr/>
              </a:pPr>
              <a:t>9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The primary function cannot be ignored.</a:t>
            </a:r>
          </a:p>
          <a:p>
            <a:pPr>
              <a:buFontTx/>
              <a:buChar char="•"/>
            </a:pPr>
            <a:r>
              <a:rPr lang="en-US" dirty="0"/>
              <a:t>Addressing any conflict (when present) is difficult but critical to a successful consultation</a:t>
            </a:r>
          </a:p>
        </p:txBody>
      </p:sp>
    </p:spTree>
    <p:extLst>
      <p:ext uri="{BB962C8B-B14F-4D97-AF65-F5344CB8AC3E}">
        <p14:creationId xmlns:p14="http://schemas.microsoft.com/office/powerpoint/2010/main" val="2356012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8C5BACB-058A-454B-AC8B-C4213EC9B7EC}" type="slidenum">
              <a:rPr lang="en-US" smtClean="0"/>
              <a:pPr eaLnBrk="1" hangingPunct="1">
                <a:defRPr/>
              </a:pPr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Multiple agendas are present in most consultations.</a:t>
            </a:r>
          </a:p>
        </p:txBody>
      </p:sp>
    </p:spTree>
    <p:extLst>
      <p:ext uri="{BB962C8B-B14F-4D97-AF65-F5344CB8AC3E}">
        <p14:creationId xmlns:p14="http://schemas.microsoft.com/office/powerpoint/2010/main" val="2239022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D92B043-5D20-4526-974E-ADBFB478A7D9}" type="slidenum">
              <a:rPr lang="en-US" smtClean="0"/>
              <a:pPr eaLnBrk="1" hangingPunct="1">
                <a:defRPr/>
              </a:pPr>
              <a:t>11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Review all staff notes. Notes from nursing, PT </a:t>
            </a:r>
            <a:r>
              <a:rPr lang="en-US" dirty="0" err="1"/>
              <a:t>etc</a:t>
            </a:r>
            <a:r>
              <a:rPr lang="en-US" dirty="0"/>
              <a:t> often contain valuable information on pt.</a:t>
            </a:r>
          </a:p>
          <a:p>
            <a:pPr>
              <a:buFontTx/>
              <a:buChar char="•"/>
            </a:pPr>
            <a:r>
              <a:rPr lang="en-US" dirty="0"/>
              <a:t>The stated reason for the consultation often does not reflect the nature of the problem.</a:t>
            </a:r>
          </a:p>
          <a:p>
            <a:pPr>
              <a:buFontTx/>
              <a:buChar char="•"/>
            </a:pPr>
            <a:r>
              <a:rPr lang="en-US" dirty="0"/>
              <a:t>Discussing the problem with the consultee before seeing the patient is critical to the consultation.</a:t>
            </a:r>
          </a:p>
          <a:p>
            <a:pPr>
              <a:buFontTx/>
              <a:buChar char="•"/>
            </a:pPr>
            <a:r>
              <a:rPr lang="en-US" dirty="0"/>
              <a:t>The consultant can often help reformulate the question in a way that better describes the nature of the problem and allows one to be the most helpful.</a:t>
            </a:r>
          </a:p>
          <a:p>
            <a:pPr lvl="1">
              <a:buFontTx/>
              <a:buChar char="•"/>
            </a:pPr>
            <a:r>
              <a:rPr lang="en-US" dirty="0"/>
              <a:t>For Example “Rule out depression” might be a reflection of other, less defined concerns….  “I have been unable to explain this patients symptoms….it must be something psychological…”</a:t>
            </a:r>
          </a:p>
          <a:p>
            <a:pPr lvl="1">
              <a:buFontTx/>
              <a:buChar char="•"/>
            </a:pPr>
            <a:r>
              <a:rPr lang="en-US" dirty="0"/>
              <a:t>Helpful to caution what consultant can/cannot do – consultants cannot perform consultations in retrospect</a:t>
            </a:r>
            <a:r>
              <a:rPr lang="en-US" baseline="0" dirty="0"/>
              <a:t> or in advance, cannot </a:t>
            </a:r>
            <a:r>
              <a:rPr lang="en-US" dirty="0"/>
              <a:t>predict the future,</a:t>
            </a:r>
            <a:r>
              <a:rPr lang="en-US" baseline="0" dirty="0"/>
              <a:t> cannot guarantee patient behavior…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5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9" y="1221184"/>
            <a:ext cx="9282993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5718" y="2553747"/>
            <a:ext cx="88448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6516" y="3581910"/>
            <a:ext cx="8743203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625" y="862447"/>
            <a:ext cx="2044984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 userDrawn="1"/>
        </p:nvSpPr>
        <p:spPr>
          <a:xfrm>
            <a:off x="1870428" y="5927934"/>
            <a:ext cx="845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2400" b="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289984" y="6293597"/>
            <a:ext cx="116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solidFill>
                  <a:srgbClr val="389155"/>
                </a:solidFill>
                <a:latin typeface="+mn-lt"/>
                <a:ea typeface="+mn-ea"/>
                <a:cs typeface="+mn-cs"/>
              </a:rPr>
              <a:t>Psychiatrists Providing Collaborative Care Bridging Physical and Mental Health</a:t>
            </a:r>
            <a:endParaRPr lang="en-US" sz="1800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6447" y="67731"/>
            <a:ext cx="12074591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146756" y="177799"/>
            <a:ext cx="11898488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6389" y="6474884"/>
            <a:ext cx="483616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43477" y="1"/>
            <a:ext cx="11571103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70"/>
            <a:ext cx="612455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 userDrawn="1"/>
        </p:nvSpPr>
        <p:spPr>
          <a:xfrm>
            <a:off x="120651" y="6534094"/>
            <a:ext cx="8455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1000" b="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BAF2-F266-C14C-8ABF-54B90D837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ms.gov/Regulations-and-Guidance/Legislation/EHRIncentivePrograms/downloads/MU_Stage1_ReqOverview.pdf" TargetMode="External"/><Relationship Id="rId3" Type="http://schemas.openxmlformats.org/officeDocument/2006/relationships/hyperlink" Target="http://www.practicefusion.com/health-informatics-practical-guide-page-9/" TargetMode="External"/><Relationship Id="rId7" Type="http://schemas.openxmlformats.org/officeDocument/2006/relationships/hyperlink" Target="http://searchhealthit.techtarget.com/definition/HITECH-Act" TargetMode="External"/><Relationship Id="rId2" Type="http://schemas.openxmlformats.org/officeDocument/2006/relationships/hyperlink" Target="https://aims.uw.edu/resource-libra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althit.gov/providers-professionals/benefits-electronic-health-records-ehrs" TargetMode="External"/><Relationship Id="rId5" Type="http://schemas.openxmlformats.org/officeDocument/2006/relationships/hyperlink" Target="http://iom.nationalacademies.org/Reports/2003/Key-Capabilities-of-an-Electronic-Health-Record-System.aspx" TargetMode="External"/><Relationship Id="rId4" Type="http://schemas.openxmlformats.org/officeDocument/2006/relationships/hyperlink" Target="https://www.nitrd.gov/pubs/pitac/" TargetMode="External"/><Relationship Id="rId9" Type="http://schemas.openxmlformats.org/officeDocument/2006/relationships/hyperlink" Target="http://iom.nationalacademies.org/About-IOM.asp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47" y="2706147"/>
            <a:ext cx="11272253" cy="630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Models and Process of Psychosomatic Medicine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347" y="3352800"/>
            <a:ext cx="10764252" cy="630611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APM Resident Education Curriculum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8379" y="4115489"/>
            <a:ext cx="82777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Revised 2017: </a:t>
            </a:r>
            <a:r>
              <a:rPr lang="en-US" sz="2000" b="1" dirty="0"/>
              <a:t>Jeanne </a:t>
            </a:r>
            <a:r>
              <a:rPr lang="en-US" sz="2000" b="1" dirty="0" err="1"/>
              <a:t>Lackamp</a:t>
            </a:r>
            <a:r>
              <a:rPr lang="en-US" sz="2000" b="1" dirty="0"/>
              <a:t>, MD</a:t>
            </a:r>
            <a:endParaRPr lang="en-US" sz="2000" b="1" dirty="0">
              <a:latin typeface="+mn-lt"/>
            </a:endParaRPr>
          </a:p>
          <a:p>
            <a:pPr algn="ctr"/>
            <a:r>
              <a:rPr lang="en-US" sz="2000" dirty="0"/>
              <a:t>Revised </a:t>
            </a:r>
            <a:r>
              <a:rPr lang="en-US" sz="2000" dirty="0">
                <a:latin typeface="+mn-lt"/>
              </a:rPr>
              <a:t>2013: </a:t>
            </a:r>
            <a:r>
              <a:rPr lang="en-US" sz="2000" b="1" dirty="0">
                <a:latin typeface="+mn-lt"/>
              </a:rPr>
              <a:t>Robert Joseph, MD, MS, R. Brett Lloyd, MD, PhD</a:t>
            </a:r>
          </a:p>
          <a:p>
            <a:pPr algn="ctr"/>
            <a:r>
              <a:rPr lang="en-US" sz="2000" dirty="0"/>
              <a:t>Original version 2011: </a:t>
            </a:r>
            <a:r>
              <a:rPr lang="en-US" sz="2000" b="1" dirty="0"/>
              <a:t>Robert Joseph, MD, MS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Version of March 15, 2019</a:t>
            </a:r>
          </a:p>
        </p:txBody>
      </p:sp>
    </p:spTree>
    <p:extLst>
      <p:ext uri="{BB962C8B-B14F-4D97-AF65-F5344CB8AC3E}">
        <p14:creationId xmlns:p14="http://schemas.microsoft.com/office/powerpoint/2010/main" val="259629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Essential Tasks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 a comprehensive psychiatric assessment and develop a reasonable management plan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Remove impediments to medical care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Bring a fresh perspective to the clinical dilemma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Facilitate a mutual understanding between patient, doctor, and treatment team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Educate the consultee about the emotional and neuropsychological needs of the patient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232E856-9FC7-4E20-9C52-5AA04ED841E2}" type="slidenum">
              <a:rPr lang="en-US" smtClean="0"/>
              <a:pPr eaLnBrk="1" hangingPunct="1"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0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the Consultation (1)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605677" y="1524000"/>
            <a:ext cx="10972800" cy="4525963"/>
          </a:xfrm>
        </p:spPr>
        <p:txBody>
          <a:bodyPr/>
          <a:lstStyle/>
          <a:p>
            <a:r>
              <a:rPr lang="en-US" sz="2800" dirty="0"/>
              <a:t>Review chart and identify consult question</a:t>
            </a:r>
          </a:p>
          <a:p>
            <a:endParaRPr lang="en-US" dirty="0"/>
          </a:p>
          <a:p>
            <a:r>
              <a:rPr lang="en-US" sz="2800" dirty="0"/>
              <a:t>Discuss case with consultee</a:t>
            </a:r>
          </a:p>
          <a:p>
            <a:pPr lvl="1"/>
            <a:r>
              <a:rPr lang="en-US" sz="2400" dirty="0"/>
              <a:t>To help delineate the manifest question and help identify any latent question(s)</a:t>
            </a:r>
          </a:p>
          <a:p>
            <a:pPr lvl="1"/>
            <a:r>
              <a:rPr lang="en-US" sz="2400" dirty="0"/>
              <a:t>To help consultee reformulate their question, in a manner which addresses underlying issues and allows the consultant to be most helpful</a:t>
            </a:r>
          </a:p>
          <a:p>
            <a:pPr lvl="1"/>
            <a:r>
              <a:rPr lang="en-US" sz="2400" dirty="0"/>
              <a:t>To help consultee with appropriate expectations of the consultant (what can/cannot be gained by consultation)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790828C-A9FF-4ABA-B46C-028EF16A1BAC}" type="slidenum">
              <a:rPr lang="en-US" smtClean="0"/>
              <a:pPr eaLnBrk="1" hangingPunct="1"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4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the Consultation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1"/>
            <a:ext cx="10972800" cy="5007429"/>
          </a:xfrm>
        </p:spPr>
        <p:txBody>
          <a:bodyPr/>
          <a:lstStyle/>
          <a:p>
            <a:r>
              <a:rPr lang="en-US" sz="2800" dirty="0"/>
              <a:t>Determine urgency</a:t>
            </a:r>
          </a:p>
          <a:p>
            <a:pPr lvl="1"/>
            <a:r>
              <a:rPr lang="en-US" sz="2400" dirty="0"/>
              <a:t>Routine versus urgent versus emergent</a:t>
            </a:r>
          </a:p>
          <a:p>
            <a:pPr lvl="1"/>
            <a:endParaRPr lang="en-US" dirty="0"/>
          </a:p>
          <a:p>
            <a:r>
              <a:rPr lang="en-US" sz="2800" dirty="0"/>
              <a:t>Patient interaction</a:t>
            </a:r>
          </a:p>
          <a:p>
            <a:pPr lvl="1"/>
            <a:r>
              <a:rPr lang="en-US" sz="2400" dirty="0"/>
              <a:t>Introduce self and sit down</a:t>
            </a:r>
          </a:p>
          <a:p>
            <a:pPr lvl="1"/>
            <a:r>
              <a:rPr lang="en-US" sz="2400" dirty="0"/>
              <a:t>Share your reason for being there</a:t>
            </a:r>
          </a:p>
          <a:p>
            <a:pPr lvl="1"/>
            <a:r>
              <a:rPr lang="en-US" sz="2400" dirty="0"/>
              <a:t>Address patient’s surprise at the arrival of a psychiatrist (if present) and diffuse tension (as needed)</a:t>
            </a:r>
          </a:p>
          <a:p>
            <a:pPr lvl="1"/>
            <a:r>
              <a:rPr lang="en-US" sz="2400" dirty="0"/>
              <a:t>Attend to any physical discomfort</a:t>
            </a:r>
          </a:p>
          <a:p>
            <a:pPr lvl="1"/>
            <a:r>
              <a:rPr lang="en-US" sz="2400" dirty="0"/>
              <a:t>Perform thorough interview</a:t>
            </a:r>
          </a:p>
          <a:p>
            <a:pPr lvl="1"/>
            <a:r>
              <a:rPr lang="en-US" sz="2400" dirty="0"/>
              <a:t>Answer patient questions as able</a:t>
            </a:r>
            <a:endParaRPr lang="en-US" dirty="0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DC15BD5-0437-42EC-B5FC-8027ECFC7018}" type="slidenum">
              <a:rPr lang="en-US" smtClean="0"/>
              <a:pPr eaLnBrk="1" hangingPunct="1"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0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the Consultation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10972800" cy="5029200"/>
          </a:xfrm>
        </p:spPr>
        <p:txBody>
          <a:bodyPr/>
          <a:lstStyle/>
          <a:p>
            <a:r>
              <a:rPr lang="en-US" sz="2800" dirty="0"/>
              <a:t>Mental status exam</a:t>
            </a:r>
          </a:p>
          <a:p>
            <a:pPr lvl="1"/>
            <a:r>
              <a:rPr lang="en-US" sz="2400" dirty="0"/>
              <a:t>Includes bedside cognitive testing </a:t>
            </a:r>
          </a:p>
          <a:p>
            <a:pPr lvl="1"/>
            <a:endParaRPr lang="en-US" sz="2400" dirty="0"/>
          </a:p>
          <a:p>
            <a:r>
              <a:rPr lang="en-US" sz="2800" dirty="0"/>
              <a:t>Targeted physical exam (if appropriate)</a:t>
            </a:r>
          </a:p>
          <a:p>
            <a:endParaRPr lang="en-US" dirty="0"/>
          </a:p>
          <a:p>
            <a:r>
              <a:rPr lang="en-US" sz="2800" dirty="0"/>
              <a:t>Ancillary history gathering is often appropriate</a:t>
            </a:r>
          </a:p>
          <a:p>
            <a:pPr lvl="1"/>
            <a:r>
              <a:rPr lang="en-US" sz="2400" dirty="0"/>
              <a:t>Family</a:t>
            </a:r>
          </a:p>
          <a:p>
            <a:pPr lvl="1"/>
            <a:r>
              <a:rPr lang="en-US" sz="2400" dirty="0"/>
              <a:t>Additional caregivers</a:t>
            </a:r>
          </a:p>
          <a:p>
            <a:pPr lvl="1"/>
            <a:r>
              <a:rPr lang="en-US" sz="2400" dirty="0"/>
              <a:t>PCP</a:t>
            </a:r>
          </a:p>
          <a:p>
            <a:pPr lvl="1"/>
            <a:r>
              <a:rPr lang="en-US" sz="2400" dirty="0"/>
              <a:t>Pharmacy </a:t>
            </a:r>
          </a:p>
          <a:p>
            <a:pPr lvl="1"/>
            <a:r>
              <a:rPr lang="en-US" sz="2400" dirty="0"/>
              <a:t>Other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3336F17-9A63-47F9-A720-EEE74D94FC32}" type="slidenum">
              <a:rPr lang="en-US" smtClean="0"/>
              <a:pPr eaLnBrk="1" hangingPunct="1"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64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49792" y="457200"/>
            <a:ext cx="11074400" cy="762000"/>
          </a:xfrm>
        </p:spPr>
        <p:txBody>
          <a:bodyPr/>
          <a:lstStyle/>
          <a:p>
            <a:r>
              <a:rPr lang="en-US" b="1" dirty="0"/>
              <a:t>Steps in the Consultation (4)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694452" y="1524001"/>
            <a:ext cx="11074400" cy="4144963"/>
          </a:xfrm>
        </p:spPr>
        <p:txBody>
          <a:bodyPr/>
          <a:lstStyle/>
          <a:p>
            <a:r>
              <a:rPr lang="en-US" sz="2800" dirty="0"/>
              <a:t>Written note</a:t>
            </a:r>
          </a:p>
          <a:p>
            <a:endParaRPr lang="en-US" sz="2800" dirty="0"/>
          </a:p>
          <a:p>
            <a:r>
              <a:rPr lang="en-US" sz="2800" dirty="0"/>
              <a:t>Verbal communication (feedback) with consultee, regarding your opinion</a:t>
            </a:r>
          </a:p>
          <a:p>
            <a:endParaRPr lang="en-US" sz="2800" dirty="0"/>
          </a:p>
          <a:p>
            <a:r>
              <a:rPr lang="en-US" sz="2800" dirty="0"/>
              <a:t>Follow-up visits as appropriate</a:t>
            </a:r>
          </a:p>
          <a:p>
            <a:pPr lvl="1"/>
            <a:r>
              <a:rPr lang="en-US" sz="2400" dirty="0"/>
              <a:t>Range from none to daily </a:t>
            </a:r>
          </a:p>
          <a:p>
            <a:pPr lvl="1"/>
            <a:endParaRPr lang="en-US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A354D1A-3878-45C5-A621-B739AAFCDFD9}" type="slidenum">
              <a:rPr lang="en-US" smtClean="0"/>
              <a:pPr eaLnBrk="1" hangingPunct="1"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28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(1)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531989" y="1434385"/>
            <a:ext cx="11074400" cy="5040499"/>
          </a:xfrm>
        </p:spPr>
        <p:txBody>
          <a:bodyPr/>
          <a:lstStyle/>
          <a:p>
            <a:r>
              <a:rPr lang="en-US" sz="2800" dirty="0"/>
              <a:t>Formally addressed to the physician requesting the consultation</a:t>
            </a:r>
          </a:p>
          <a:p>
            <a:endParaRPr lang="en-US" sz="2800" dirty="0"/>
          </a:p>
          <a:p>
            <a:r>
              <a:rPr lang="en-US" sz="2800" dirty="0"/>
              <a:t>Designed to be used by other members of the treatment team(s) who are treating the patient</a:t>
            </a:r>
          </a:p>
          <a:p>
            <a:endParaRPr lang="en-US" sz="2800" dirty="0"/>
          </a:p>
          <a:p>
            <a:r>
              <a:rPr lang="en-US" sz="2800" dirty="0"/>
              <a:t>May be read by a variety of hospital personnel</a:t>
            </a:r>
          </a:p>
          <a:p>
            <a:pPr lvl="1"/>
            <a:r>
              <a:rPr lang="en-US" sz="2400" dirty="0"/>
              <a:t>Consider the audience </a:t>
            </a:r>
          </a:p>
          <a:p>
            <a:pPr lvl="1"/>
            <a:r>
              <a:rPr lang="en-US" sz="2400" dirty="0"/>
              <a:t>Consider confidentiality</a:t>
            </a:r>
          </a:p>
          <a:p>
            <a:pPr lvl="1"/>
            <a:r>
              <a:rPr lang="en-US" sz="2400" dirty="0"/>
              <a:t>Consider medico-legal implications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B877CBF-A2B3-404C-93AC-CEA5CF701C51}" type="slidenum">
              <a:rPr lang="en-US" smtClean="0"/>
              <a:pPr eaLnBrk="1" hangingPunct="1"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94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(2)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10972800" cy="5135562"/>
          </a:xfrm>
        </p:spPr>
        <p:txBody>
          <a:bodyPr/>
          <a:lstStyle/>
          <a:p>
            <a:r>
              <a:rPr lang="en-US" sz="2800" dirty="0"/>
              <a:t>Title </a:t>
            </a:r>
          </a:p>
          <a:p>
            <a:pPr lvl="1"/>
            <a:r>
              <a:rPr lang="en-US" sz="2400" dirty="0"/>
              <a:t>“Psychosomatic Medicine” or “Psychiatry CL Service”</a:t>
            </a:r>
          </a:p>
          <a:p>
            <a:pPr lvl="1"/>
            <a:endParaRPr lang="en-US" sz="2400" dirty="0"/>
          </a:p>
          <a:p>
            <a:r>
              <a:rPr lang="en-US" sz="2800" dirty="0"/>
              <a:t>Author(s) </a:t>
            </a:r>
          </a:p>
          <a:p>
            <a:pPr lvl="1"/>
            <a:r>
              <a:rPr lang="en-US" sz="2400" dirty="0"/>
              <a:t>Attending</a:t>
            </a:r>
          </a:p>
          <a:p>
            <a:pPr lvl="1"/>
            <a:r>
              <a:rPr lang="en-US" sz="2400" dirty="0"/>
              <a:t>Resident/fellow</a:t>
            </a:r>
          </a:p>
          <a:p>
            <a:pPr lvl="1"/>
            <a:r>
              <a:rPr lang="en-US" sz="2400" dirty="0"/>
              <a:t>Other</a:t>
            </a:r>
            <a:endParaRPr lang="en-US" dirty="0"/>
          </a:p>
          <a:p>
            <a:endParaRPr lang="en-US" dirty="0">
              <a:latin typeface="Times New Roman" pitchFamily="18" charset="0"/>
            </a:endParaRPr>
          </a:p>
          <a:p>
            <a:r>
              <a:rPr lang="en-US" sz="2800" dirty="0"/>
              <a:t>Nature of the note</a:t>
            </a:r>
          </a:p>
          <a:p>
            <a:pPr lvl="1"/>
            <a:r>
              <a:rPr lang="en-US" sz="2400" dirty="0"/>
              <a:t>Initial Consultation Note</a:t>
            </a:r>
          </a:p>
          <a:p>
            <a:pPr lvl="1"/>
            <a:r>
              <a:rPr lang="en-US" sz="2400" dirty="0"/>
              <a:t>Follow-up Consultation Note</a:t>
            </a:r>
            <a:endParaRPr lang="en-US" dirty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D704F42-777F-4B6C-A49F-74B4F9A86FFE}" type="slidenum">
              <a:rPr lang="en-US" smtClean="0"/>
              <a:pPr eaLnBrk="1" hangingPunct="1"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36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(3)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617959" y="1417638"/>
            <a:ext cx="10972800" cy="475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Date and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Particularly important when dealing with fluctuating mental status 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Source(s)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Patient, family, medical record, other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Identifying statement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lays the groundwork for your formulation and recommendations in a way that helps the readers to understand your note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A2B5FAD-FF4D-4F1A-8258-9B283660EC7A}" type="slidenum">
              <a:rPr lang="en-US" smtClean="0"/>
              <a:pPr eaLnBrk="1" hangingPunct="1"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21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(4)                 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00053"/>
            <a:ext cx="10972800" cy="4525963"/>
          </a:xfrm>
        </p:spPr>
        <p:txBody>
          <a:bodyPr/>
          <a:lstStyle/>
          <a:p>
            <a:r>
              <a:rPr lang="en-US" sz="2800" dirty="0"/>
              <a:t>Reason for consultation</a:t>
            </a:r>
          </a:p>
          <a:p>
            <a:pPr lvl="1"/>
            <a:r>
              <a:rPr lang="en-US" sz="2400" dirty="0"/>
              <a:t>Why did the primary treatment team request a psychiatric evaluation?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There is often a difference between what the primary team requests and what they actually want from the psychiatrist</a:t>
            </a:r>
          </a:p>
          <a:p>
            <a:pPr lvl="2"/>
            <a:r>
              <a:rPr lang="en-US" sz="2000" u="sng" dirty="0"/>
              <a:t>Manifest request</a:t>
            </a:r>
            <a:r>
              <a:rPr lang="en-US" sz="2000" dirty="0"/>
              <a:t>: R/O depression</a:t>
            </a:r>
          </a:p>
          <a:p>
            <a:pPr lvl="2"/>
            <a:r>
              <a:rPr lang="en-US" sz="2000" u="sng" dirty="0"/>
              <a:t>Latent request</a:t>
            </a:r>
            <a:r>
              <a:rPr lang="en-US" sz="2000" dirty="0"/>
              <a:t>: There is nothing actually wrong with this patient. She is manipulative and difficult. Please make her behave!</a:t>
            </a:r>
          </a:p>
          <a:p>
            <a:pPr lvl="1"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F476021-F3CF-43B2-81E1-F40542C793C1}" type="slidenum">
              <a:rPr lang="en-US" smtClean="0"/>
              <a:pPr eaLnBrk="1" hangingPunct="1"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15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(5)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606251" y="1417639"/>
            <a:ext cx="10972800" cy="4646083"/>
          </a:xfrm>
        </p:spPr>
        <p:txBody>
          <a:bodyPr/>
          <a:lstStyle/>
          <a:p>
            <a:r>
              <a:rPr lang="en-US" sz="2800" dirty="0"/>
              <a:t>Identifying statement</a:t>
            </a:r>
          </a:p>
          <a:p>
            <a:pPr lvl="1"/>
            <a:r>
              <a:rPr lang="en-US" sz="2400" dirty="0"/>
              <a:t>Important!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“The patient is a 34 year old male admitted for abdominal pain with a history of multiple medical complaints and pain unresponsive to usual interventions. Psychiatry CL team was asked to evaluate him for possible depression.”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 reiteration of the manifest question</a:t>
            </a:r>
          </a:p>
          <a:p>
            <a:pPr lvl="2"/>
            <a:r>
              <a:rPr lang="en-US" sz="2000" dirty="0"/>
              <a:t>Reminds us to answer the question </a:t>
            </a:r>
          </a:p>
          <a:p>
            <a:pPr lvl="2"/>
            <a:r>
              <a:rPr lang="en-US" sz="2000" dirty="0"/>
              <a:t>Respectful to consultee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8C91744-2E35-4FF9-8E03-2922E6A16977}" type="slidenum">
              <a:rPr lang="en-US" smtClean="0"/>
              <a:pPr eaLnBrk="1" hangingPunct="1"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different models of CL Psychiatry and differentiate from traditional office-based psychiatric care</a:t>
            </a:r>
          </a:p>
          <a:p>
            <a:r>
              <a:rPr lang="en-US" dirty="0"/>
              <a:t>Identify essential tasks of the CL psychiatrist</a:t>
            </a:r>
          </a:p>
          <a:p>
            <a:r>
              <a:rPr lang="en-US" dirty="0"/>
              <a:t>List the steps on a psychiatric consultation and the elements of </a:t>
            </a:r>
            <a:r>
              <a:rPr lang="en-US"/>
              <a:t>the consult note</a:t>
            </a:r>
            <a:endParaRPr lang="en-US" dirty="0"/>
          </a:p>
          <a:p>
            <a:r>
              <a:rPr lang="en-US" dirty="0"/>
              <a:t>Review different methods and structure of integrated mental health care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BAF2-F266-C14C-8ABF-54B90D837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7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(6)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606251" y="1438555"/>
            <a:ext cx="10972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History of present illness (HPI)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Documents the essential positive and negative aspects of the history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Provides a historical framework for understanding the patient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dirty="0"/>
              <a:t>Must include DSM descriptive characteristics and review of systems relevant to patient diagnosis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dirty="0"/>
              <a:t>Consider the following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</a:t>
            </a:r>
            <a:r>
              <a:rPr lang="en-US" sz="2000" dirty="0"/>
              <a:t>pecial events of the patient’s life (e.g., losses, illnesses)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</a:t>
            </a:r>
            <a:r>
              <a:rPr lang="en-US" sz="2000" dirty="0"/>
              <a:t>recipitants of the current psychological and physical difficulties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</a:t>
            </a:r>
            <a:r>
              <a:rPr lang="en-US" sz="2000" dirty="0"/>
              <a:t>ature of the patient’s reaction to these precipitants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Usual coping mechanisms and ability to implement them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Availability of support systems (e.g., family/friends)</a:t>
            </a:r>
            <a:endParaRPr lang="en-US" sz="2000" dirty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6AEB0C5-9EAD-421D-877C-83D3A2FC84B6}" type="slidenum">
              <a:rPr lang="en-US" smtClean="0"/>
              <a:pPr eaLnBrk="1" hangingPunct="1"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34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(7)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78249" y="1417638"/>
            <a:ext cx="10972800" cy="4983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Past Medical/Surgical History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Include menstrual and obstetric as applicable</a:t>
            </a:r>
          </a:p>
          <a:p>
            <a:pPr>
              <a:lnSpc>
                <a:spcPct val="90000"/>
              </a:lnSpc>
            </a:pPr>
            <a:r>
              <a:rPr lang="en-US" dirty="0"/>
              <a:t>Past Psychiatric History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Include past diagnoses, treatments, hospitalizations, suicide attempts</a:t>
            </a:r>
          </a:p>
          <a:p>
            <a:pPr>
              <a:lnSpc>
                <a:spcPct val="90000"/>
              </a:lnSpc>
            </a:pPr>
            <a:r>
              <a:rPr lang="en-US" dirty="0"/>
              <a:t>Medication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Prior to admission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time of consultation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Recent changes</a:t>
            </a:r>
          </a:p>
          <a:p>
            <a:r>
              <a:rPr lang="en-US" dirty="0"/>
              <a:t>Substance Use History</a:t>
            </a:r>
          </a:p>
          <a:p>
            <a:pPr lvl="1"/>
            <a:r>
              <a:rPr lang="en-US" dirty="0"/>
              <a:t>Include history of complicated withdrawal, and MAT details as needed</a:t>
            </a:r>
          </a:p>
          <a:p>
            <a:r>
              <a:rPr lang="en-US" dirty="0"/>
              <a:t>Family History</a:t>
            </a:r>
          </a:p>
          <a:p>
            <a:r>
              <a:rPr lang="en-US" dirty="0"/>
              <a:t>Social History</a:t>
            </a:r>
          </a:p>
          <a:p>
            <a:pPr lvl="1"/>
            <a:r>
              <a:rPr lang="en-US" dirty="0"/>
              <a:t>Include upbringing, abuse, legal, military, violence/legal as applicable</a:t>
            </a:r>
            <a:endParaRPr lang="en-US" sz="2800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52362FB-E2D5-4ADC-88EF-093D1E2DF542}" type="slidenum">
              <a:rPr lang="en-US" smtClean="0"/>
              <a:pPr eaLnBrk="1" hangingPunct="1"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58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(8)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800" cy="4648200"/>
          </a:xfrm>
        </p:spPr>
        <p:txBody>
          <a:bodyPr/>
          <a:lstStyle/>
          <a:p>
            <a:r>
              <a:rPr lang="en-US" sz="2800" dirty="0"/>
              <a:t>Physical Exam (as appropriate)</a:t>
            </a:r>
          </a:p>
          <a:p>
            <a:r>
              <a:rPr lang="en-US" sz="2800" dirty="0"/>
              <a:t>Mental Status Exam</a:t>
            </a:r>
          </a:p>
          <a:p>
            <a:pPr lvl="1"/>
            <a:r>
              <a:rPr lang="en-US" sz="2400" dirty="0"/>
              <a:t>Is analogous to the physical examination</a:t>
            </a:r>
          </a:p>
          <a:p>
            <a:pPr lvl="1"/>
            <a:r>
              <a:rPr lang="en-US" sz="2400" dirty="0"/>
              <a:t>Reflects one point in time</a:t>
            </a:r>
          </a:p>
          <a:p>
            <a:pPr lvl="1"/>
            <a:r>
              <a:rPr lang="en-US" sz="2400" dirty="0"/>
              <a:t>Addresses the question of the consultation and your formulation within the mental status examination</a:t>
            </a:r>
          </a:p>
          <a:p>
            <a:pPr lvl="1"/>
            <a:r>
              <a:rPr lang="en-US" sz="2400" dirty="0"/>
              <a:t>Provides an opportunity to teach and to demonstrate how diagnoses are made</a:t>
            </a:r>
          </a:p>
          <a:p>
            <a:pPr lvl="1"/>
            <a:r>
              <a:rPr lang="en-US" sz="2400" dirty="0"/>
              <a:t>Helps the clinician gain access to a patient’s mental life</a:t>
            </a:r>
          </a:p>
          <a:p>
            <a:r>
              <a:rPr lang="en-US" sz="2800" dirty="0"/>
              <a:t>Pertinent laboratory and radiologic findings</a:t>
            </a:r>
            <a:endParaRPr lang="en-US" dirty="0"/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B98DF16-E156-4D7E-BB93-8259EA81BD4A}" type="slidenum">
              <a:rPr lang="en-US" smtClean="0"/>
              <a:pPr eaLnBrk="1" hangingPunct="1"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1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(9)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10972800" cy="4754562"/>
          </a:xfrm>
        </p:spPr>
        <p:txBody>
          <a:bodyPr/>
          <a:lstStyle/>
          <a:p>
            <a:r>
              <a:rPr lang="en-US" sz="2800" dirty="0"/>
              <a:t>Assessment/Impression</a:t>
            </a:r>
          </a:p>
          <a:p>
            <a:pPr lvl="1"/>
            <a:r>
              <a:rPr lang="en-US" sz="2400" dirty="0"/>
              <a:t>Other than recommendations, the most likely part of the consult to be read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Should have the components of a good biopsychosocial formulation, but avoid psychiatric jargon whenever possible</a:t>
            </a:r>
          </a:p>
          <a:p>
            <a:pPr lvl="2"/>
            <a:r>
              <a:rPr lang="en-US" sz="2000" dirty="0"/>
              <a:t>Know your audience and what you want to accomplish</a:t>
            </a:r>
          </a:p>
          <a:p>
            <a:pPr lvl="2"/>
            <a:r>
              <a:rPr lang="en-US" sz="2000" dirty="0"/>
              <a:t>Include stressors and functional status</a:t>
            </a:r>
          </a:p>
          <a:p>
            <a:pPr lvl="2"/>
            <a:endParaRPr lang="en-US" sz="2000" dirty="0"/>
          </a:p>
          <a:p>
            <a:pPr lvl="1"/>
            <a:r>
              <a:rPr lang="en-US" sz="2400" dirty="0"/>
              <a:t>Differential diagnosis, including personality disorders and medical disorders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C82FF39-BBF5-41FE-ADF6-F7930F499DF7}" type="slidenum">
              <a:rPr lang="en-US" smtClean="0"/>
              <a:pPr eaLnBrk="1" hangingPunct="1"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2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(10)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/>
          <a:lstStyle/>
          <a:p>
            <a:r>
              <a:rPr lang="en-US" sz="2800" dirty="0"/>
              <a:t>Diagnosis</a:t>
            </a:r>
          </a:p>
          <a:p>
            <a:pPr lvl="1"/>
            <a:r>
              <a:rPr lang="en-US" sz="2400" dirty="0"/>
              <a:t>DSM-5 is the primary diagnostic framework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List ICD-9-CM V codes related to psychosocial and environmental problems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WHODAS may be used to demonstrated disability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82FF39-BBF5-41FE-ADF6-F7930F499DF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93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28358"/>
            <a:ext cx="10972800" cy="1447800"/>
          </a:xfrm>
        </p:spPr>
        <p:txBody>
          <a:bodyPr/>
          <a:lstStyle/>
          <a:p>
            <a:r>
              <a:rPr lang="en-US" sz="2800" b="1" dirty="0">
                <a:cs typeface="Times New Roman" pitchFamily="18" charset="0"/>
              </a:rPr>
              <a:t>WHODAS: World Health Organization Disability Assessment Schedule 2.0</a:t>
            </a:r>
            <a:br>
              <a:rPr lang="en-US" sz="2800" b="1" dirty="0">
                <a:cs typeface="Times New Roman" pitchFamily="18" charset="0"/>
              </a:rPr>
            </a:br>
            <a:endParaRPr lang="en-US" sz="2800" b="1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951038"/>
            <a:ext cx="5486400" cy="4525963"/>
          </a:xfrm>
        </p:spPr>
        <p:txBody>
          <a:bodyPr/>
          <a:lstStyle/>
          <a:p>
            <a:r>
              <a:rPr lang="en-US" dirty="0"/>
              <a:t>Axis V (GAF) was dropped from DSM-5</a:t>
            </a:r>
          </a:p>
          <a:p>
            <a:endParaRPr lang="en-US" dirty="0"/>
          </a:p>
          <a:p>
            <a:r>
              <a:rPr lang="en-US" dirty="0"/>
              <a:t>WHODAS is included for further study as an assessment tool for functioning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36-item, self-administered measure used to assess disability in adults (age 18+)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C82FF39-BBF5-41FE-ADF6-F7930F499DF7}" type="slidenum">
              <a:rPr lang="en-US" smtClean="0"/>
              <a:pPr eaLnBrk="1" hangingPunct="1">
                <a:defRPr/>
              </a:pPr>
              <a:t>25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096000" y="1951038"/>
            <a:ext cx="5486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Included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Section III of the DSM-5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+mn-lt"/>
              </a:rPr>
              <a:t>Domains include: Communication, getting around, self-care, relationships, household activities, school and work activities, participation in society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99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Written Note (11)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505724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Plan/Recommendations</a:t>
            </a:r>
          </a:p>
          <a:p>
            <a:pPr lvl="1">
              <a:lnSpc>
                <a:spcPct val="80000"/>
              </a:lnSpc>
            </a:pPr>
            <a:r>
              <a:rPr lang="en-US" sz="2400" b="1" i="1" dirty="0"/>
              <a:t>Most likely part of the consultation to be read!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Safety elements (e.g., does patient require 1:1 observation)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Further work-up suggested (e.g., labs, EKG, imaging, EEG)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Physician management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Medication – scheduled and PRNs, with specific indications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Behavioral approaches with patient – be clear, avoid jargon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Nursing management (e.g., restraint initiation/limitations)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Social service needs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Legal issues (e.g., legal guardian, involuntary transfer status)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Aftercare plans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Consultant follow-up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Inform treatment team of your availability, whether/when you will return, and the purpose of your return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C4FC5E-9622-4A49-9E6C-CA6E090E50BF}" type="slidenum">
              <a:rPr lang="en-US" smtClean="0"/>
              <a:pPr eaLnBrk="1" hangingPunct="1"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91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74683"/>
          </a:xfrm>
        </p:spPr>
        <p:txBody>
          <a:bodyPr/>
          <a:lstStyle/>
          <a:p>
            <a:r>
              <a:rPr lang="en-US" dirty="0"/>
              <a:t>“Psychosomatic Medicine” + “Consultation-Liaison Psychiatry” + “Integrated Care” + “Collaborative Care” share core features</a:t>
            </a:r>
          </a:p>
          <a:p>
            <a:endParaRPr lang="en-US" dirty="0"/>
          </a:p>
          <a:p>
            <a:r>
              <a:rPr lang="en-US" dirty="0"/>
              <a:t>Goals?</a:t>
            </a:r>
          </a:p>
          <a:p>
            <a:pPr lvl="1"/>
            <a:r>
              <a:rPr lang="en-US" dirty="0"/>
              <a:t>Assist patients with mental health concerns within a medical context</a:t>
            </a:r>
          </a:p>
          <a:p>
            <a:pPr lvl="1"/>
            <a:r>
              <a:rPr lang="en-US" dirty="0"/>
              <a:t>Make mental health concerns relatable and understandable for medical colleagues</a:t>
            </a:r>
          </a:p>
          <a:p>
            <a:pPr lvl="1"/>
            <a:r>
              <a:rPr lang="en-US" dirty="0"/>
              <a:t>Improve patient lives via collaboration with medical colleagues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63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(2)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505724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Collaboration within multidisciplinary team framework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Mental Health (MH) + non-Mental Health (non-MH) providers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Psychiatrist, other MDs, PhDs, SW, NPs/PAs, RNs, case managers, support staff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Elements of integration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Mission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Optimal care for mental health/behavioral issues in non-MH setting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Target population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Patients with co-morbid medical and psychiatric problems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Patients with MH problem but no other MH care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Location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Generally involves co-location of MH staff in medical site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Communication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Team meetings, shared medical records, shared treatment plans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Administration	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Shared or coordinated efforts between MH and non-MH staff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Fiscal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Integrated budget for MH and medical staff vs. separate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AE09E8F-31F8-4F71-8354-55213B8BC3AA}" type="slidenum">
              <a:rPr lang="en-US" smtClean="0"/>
              <a:pPr eaLnBrk="1" hangingPunct="1"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43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(3)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/>
          <a:lstStyle/>
          <a:p>
            <a:r>
              <a:rPr lang="en-US" sz="2800" dirty="0"/>
              <a:t>General hospital-based</a:t>
            </a:r>
          </a:p>
          <a:p>
            <a:pPr lvl="1"/>
            <a:r>
              <a:rPr lang="en-US" sz="2400" dirty="0"/>
              <a:t>Tends to be disorder specific	</a:t>
            </a:r>
          </a:p>
          <a:p>
            <a:pPr lvl="2"/>
            <a:r>
              <a:rPr lang="en-US" sz="2000" dirty="0"/>
              <a:t>E.g., delirium, transplant, or substance use disorder teams in the general hospital setting	</a:t>
            </a:r>
          </a:p>
          <a:p>
            <a:endParaRPr lang="en-US" sz="2800" dirty="0"/>
          </a:p>
          <a:p>
            <a:r>
              <a:rPr lang="en-US" sz="2800" dirty="0"/>
              <a:t>Ambulatory	</a:t>
            </a:r>
          </a:p>
          <a:p>
            <a:pPr lvl="1"/>
            <a:r>
              <a:rPr lang="en-US" sz="2400" dirty="0"/>
              <a:t>Primary care clinics</a:t>
            </a:r>
          </a:p>
          <a:p>
            <a:pPr lvl="1"/>
            <a:r>
              <a:rPr lang="en-US" sz="2400" dirty="0"/>
              <a:t>Medical/Surgical specialty clinics</a:t>
            </a:r>
          </a:p>
          <a:p>
            <a:pPr lvl="2"/>
            <a:r>
              <a:rPr lang="en-US" sz="2000" dirty="0"/>
              <a:t>OB, Oncology, Neurology, Transplant etc.</a:t>
            </a:r>
          </a:p>
          <a:p>
            <a:pPr lvl="1"/>
            <a:endParaRPr lang="en-US" sz="2400" dirty="0">
              <a:latin typeface="Times New Roman" pitchFamily="18" charset="0"/>
            </a:endParaRPr>
          </a:p>
          <a:p>
            <a:pPr lvl="2"/>
            <a:endParaRPr lang="en-US" sz="2000" dirty="0">
              <a:latin typeface="Times New Roman" pitchFamily="18" charset="0"/>
            </a:endParaRPr>
          </a:p>
          <a:p>
            <a:pPr lvl="2"/>
            <a:endParaRPr lang="en-US" sz="2000" dirty="0">
              <a:latin typeface="Times New Roman" pitchFamily="18" charset="0"/>
            </a:endParaRP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73EADCE-E4EA-4C7C-96EC-8B4C8FF79C57}" type="slidenum">
              <a:rPr lang="en-US" smtClean="0"/>
              <a:pPr eaLnBrk="1" hangingPunct="1"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3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74683"/>
          </a:xfrm>
        </p:spPr>
        <p:txBody>
          <a:bodyPr/>
          <a:lstStyle/>
          <a:p>
            <a:r>
              <a:rPr lang="en-US" dirty="0"/>
              <a:t>“Psychosomatic Medicine” + “Consultation-Liaison Psychiatry” + “Integrated Care” + “Collaborative Care” share core features</a:t>
            </a:r>
          </a:p>
          <a:p>
            <a:endParaRPr lang="en-US" dirty="0"/>
          </a:p>
          <a:p>
            <a:r>
              <a:rPr lang="en-US" dirty="0"/>
              <a:t>Goals?</a:t>
            </a:r>
          </a:p>
          <a:p>
            <a:pPr lvl="1"/>
            <a:r>
              <a:rPr lang="en-US" dirty="0"/>
              <a:t>Assist patients with mental health concerns within a medical context</a:t>
            </a:r>
          </a:p>
          <a:p>
            <a:pPr lvl="1"/>
            <a:r>
              <a:rPr lang="en-US" dirty="0"/>
              <a:t>Make mental health concerns relatable and understandable for medical colleagues</a:t>
            </a:r>
          </a:p>
          <a:p>
            <a:pPr lvl="1"/>
            <a:r>
              <a:rPr lang="en-US" dirty="0"/>
              <a:t>Improve patient lives via collaboration with medical colleagues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005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(4)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505724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Rationale	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Improved access</a:t>
            </a:r>
          </a:p>
          <a:p>
            <a:pPr lvl="2">
              <a:lnSpc>
                <a:spcPct val="80000"/>
              </a:lnSpc>
            </a:pPr>
            <a:r>
              <a:rPr lang="en-US" sz="2200" dirty="0"/>
              <a:t>Need for improved access to MH services</a:t>
            </a:r>
          </a:p>
          <a:p>
            <a:pPr lvl="2">
              <a:lnSpc>
                <a:spcPct val="80000"/>
              </a:lnSpc>
            </a:pPr>
            <a:r>
              <a:rPr lang="en-US" sz="2200" dirty="0"/>
              <a:t>Patient reluctance to go to MH clinic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Patient-centered care</a:t>
            </a:r>
          </a:p>
          <a:p>
            <a:pPr lvl="2">
              <a:lnSpc>
                <a:spcPct val="80000"/>
              </a:lnSpc>
            </a:pPr>
            <a:r>
              <a:rPr lang="en-US" sz="2200" dirty="0"/>
              <a:t>Prevalence of mental health (MH) issues in medical settings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Improved medical and psychiatric clinical outcomes</a:t>
            </a:r>
          </a:p>
          <a:p>
            <a:pPr lvl="2">
              <a:lnSpc>
                <a:spcPct val="80000"/>
              </a:lnSpc>
            </a:pPr>
            <a:r>
              <a:rPr lang="en-US" sz="2200" dirty="0"/>
              <a:t>Extensive co-morbidity of medical and MH disorders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sz="2200" dirty="0"/>
              <a:t>Bidirectional adverse effect of co-morbid disorders</a:t>
            </a:r>
          </a:p>
          <a:p>
            <a:pPr lvl="2">
              <a:lnSpc>
                <a:spcPct val="80000"/>
              </a:lnSpc>
            </a:pPr>
            <a:r>
              <a:rPr lang="en-US" sz="2200" dirty="0"/>
              <a:t>Associated morbidity and cost of disorders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CA7A992-B638-45EA-AD6B-7C7065EBFBA3}" type="slidenum">
              <a:rPr lang="en-US" smtClean="0"/>
              <a:pPr eaLnBrk="1" hangingPunct="1"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(5)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602901" y="1417638"/>
            <a:ext cx="10972800" cy="4906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Method/structure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Reactive programs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Mimic traditional consult services, except perhaps for co-location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Planned programs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Highly structured, oriented toward “Disease Management”</a:t>
            </a:r>
          </a:p>
          <a:p>
            <a:endParaRPr lang="en-US" dirty="0"/>
          </a:p>
          <a:p>
            <a:r>
              <a:rPr lang="en-US" dirty="0"/>
              <a:t>Value added </a:t>
            </a:r>
          </a:p>
          <a:p>
            <a:pPr lvl="1"/>
            <a:r>
              <a:rPr lang="en-US" dirty="0"/>
              <a:t>Delirium prevention programs</a:t>
            </a:r>
          </a:p>
          <a:p>
            <a:pPr lvl="1"/>
            <a:r>
              <a:rPr lang="en-US" dirty="0"/>
              <a:t>Anxiety, depression, bipolar disorder, schizophrenia, and substance use disorder management in primary care</a:t>
            </a:r>
          </a:p>
          <a:p>
            <a:pPr lvl="1"/>
            <a:r>
              <a:rPr lang="en-US" dirty="0"/>
              <a:t>Co-morbid MH and medical disorders</a:t>
            </a:r>
          </a:p>
          <a:p>
            <a:pPr lvl="2"/>
            <a:r>
              <a:rPr lang="en-US" dirty="0"/>
              <a:t>Depression, diabetes, cardiac disorders</a:t>
            </a:r>
          </a:p>
          <a:p>
            <a:pPr lvl="1"/>
            <a:r>
              <a:rPr lang="en-US" dirty="0"/>
              <a:t>Medically Unexplained Physical Symptoms (MUPS)</a:t>
            </a:r>
          </a:p>
          <a:p>
            <a:endParaRPr lang="en-US" sz="2800" dirty="0"/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41448DE-6A19-4618-A96E-94729CF7C174}" type="slidenum">
              <a:rPr lang="en-US" smtClean="0"/>
              <a:pPr eaLnBrk="1" hangingPunct="1"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6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(6)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20151"/>
            <a:ext cx="10972800" cy="505473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Planned care framework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Addressing behavioral health disorders in medical clinics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Derivative of chronic disease management programs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Over 70 randomized control trials have established value of collaborative care for patients with mental health issues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ECF82BD-4DD8-4AF0-A52B-CBE2C9544286}" type="slidenum">
              <a:rPr lang="en-US" smtClean="0"/>
              <a:pPr eaLnBrk="1" hangingPunct="1"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17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589" y="1417638"/>
            <a:ext cx="10972800" cy="4983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Methods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Proactive screening/case identification by designated team members</a:t>
            </a:r>
          </a:p>
          <a:p>
            <a:pPr lvl="1"/>
            <a:r>
              <a:rPr lang="en-US" dirty="0"/>
              <a:t>Patient-centered care</a:t>
            </a:r>
          </a:p>
          <a:p>
            <a:pPr lvl="2"/>
            <a:r>
              <a:rPr lang="en-US" dirty="0"/>
              <a:t>Co-location does not equal collaboration</a:t>
            </a:r>
          </a:p>
          <a:p>
            <a:pPr lvl="1"/>
            <a:r>
              <a:rPr lang="en-US" dirty="0"/>
              <a:t>Population-based care</a:t>
            </a:r>
          </a:p>
          <a:p>
            <a:pPr lvl="2"/>
            <a:r>
              <a:rPr lang="en-US" dirty="0"/>
              <a:t>Create patient registries and tracking methods to monitor progress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Algorithm- or otherwise evidence-based treatments</a:t>
            </a:r>
          </a:p>
          <a:p>
            <a:pPr lvl="1"/>
            <a:r>
              <a:rPr lang="en-US" dirty="0"/>
              <a:t>Measurements</a:t>
            </a:r>
          </a:p>
          <a:p>
            <a:pPr lvl="2"/>
            <a:r>
              <a:rPr lang="en-US" dirty="0"/>
              <a:t>Based on tracking results, changes are made until treatment is effective </a:t>
            </a:r>
          </a:p>
          <a:p>
            <a:pPr lvl="1"/>
            <a:r>
              <a:rPr lang="en-US" dirty="0"/>
              <a:t>Team management and case management</a:t>
            </a:r>
          </a:p>
          <a:p>
            <a:pPr lvl="1"/>
            <a:r>
              <a:rPr lang="en-US" dirty="0"/>
              <a:t>Accountable care</a:t>
            </a:r>
          </a:p>
          <a:p>
            <a:pPr lvl="2"/>
            <a:r>
              <a:rPr lang="en-US" dirty="0"/>
              <a:t>Providers are held accountable (and reimbursed) based on quality of patient care and outcomes, not merely the volume of patients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870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Mental Health Integration (8)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874683"/>
          </a:xfrm>
        </p:spPr>
        <p:txBody>
          <a:bodyPr/>
          <a:lstStyle/>
          <a:p>
            <a:r>
              <a:rPr lang="en-US" dirty="0"/>
              <a:t>Psychiatrist role as a collaborative care team member?</a:t>
            </a:r>
          </a:p>
          <a:p>
            <a:pPr lvl="1"/>
            <a:r>
              <a:rPr lang="en-US" dirty="0"/>
              <a:t>Receive referrals and “warm hand-offs” from primary care colleagues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Consult and provide supervision on a scheduled and PRN basis, for an identified caseload of patients followed in the medical clinic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Function as the team expert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Support the team as they engage with the patient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Give mental health input and suggestions for evidence-based care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Function as an educator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Teach medical colleagues clinically-relevant and evidence-based information, with relevance for the patient cohort in question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834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74683"/>
          </a:xfrm>
        </p:spPr>
        <p:txBody>
          <a:bodyPr/>
          <a:lstStyle/>
          <a:p>
            <a:r>
              <a:rPr lang="en-US" dirty="0"/>
              <a:t>“Psychosomatic Medicine” + “Consultation-Liaison Psychiatry” + “Integrated Care” + “Collaborative Care” share core features</a:t>
            </a:r>
          </a:p>
          <a:p>
            <a:endParaRPr lang="en-US" dirty="0"/>
          </a:p>
          <a:p>
            <a:r>
              <a:rPr lang="en-US" dirty="0"/>
              <a:t>Goals?</a:t>
            </a:r>
          </a:p>
          <a:p>
            <a:pPr lvl="1"/>
            <a:r>
              <a:rPr lang="en-US" dirty="0"/>
              <a:t>Assist patients with mental health concerns within a medical context</a:t>
            </a:r>
          </a:p>
          <a:p>
            <a:pPr lvl="1"/>
            <a:r>
              <a:rPr lang="en-US" dirty="0"/>
              <a:t>Make mental health concerns relatable and understandable for medical colleagues</a:t>
            </a:r>
          </a:p>
          <a:p>
            <a:pPr lvl="1"/>
            <a:r>
              <a:rPr lang="en-US" dirty="0"/>
              <a:t>Improve patient lives via collaboration with medical colleagues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000" dirty="0">
                <a:latin typeface="Lucida Handwriting" panose="03010101010101010101" pitchFamily="66" charset="0"/>
              </a:rPr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80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53000"/>
          </a:xfrm>
        </p:spPr>
        <p:txBody>
          <a:bodyPr/>
          <a:lstStyle/>
          <a:p>
            <a:r>
              <a:rPr lang="en-US" sz="1800" dirty="0"/>
              <a:t>Alexander T, Bloch S. 2002. The written report in consultation-liaison psychiatry: A proposed schema. </a:t>
            </a:r>
            <a:r>
              <a:rPr lang="en-US" sz="1800" i="1" dirty="0"/>
              <a:t>Australian and New Zealand Journal of Psychiatry </a:t>
            </a:r>
            <a:r>
              <a:rPr lang="en-US" sz="1800" dirty="0"/>
              <a:t>36:251-258.</a:t>
            </a:r>
          </a:p>
          <a:p>
            <a:r>
              <a:rPr lang="en-US" sz="1800" dirty="0"/>
              <a:t>Ash JS, Berg M, </a:t>
            </a:r>
            <a:r>
              <a:rPr lang="en-US" sz="1800" dirty="0" err="1"/>
              <a:t>Coiera</a:t>
            </a:r>
            <a:r>
              <a:rPr lang="en-US" sz="1800" dirty="0"/>
              <a:t> E. 2004. Some unintended consequences of information technology in health care: The nature of patient care information system-related errors. </a:t>
            </a:r>
            <a:r>
              <a:rPr lang="en-US" sz="1800" i="1" dirty="0"/>
              <a:t>JAMIA</a:t>
            </a:r>
            <a:r>
              <a:rPr lang="en-US" sz="1800" dirty="0"/>
              <a:t> 11:104-112.</a:t>
            </a:r>
          </a:p>
          <a:p>
            <a:r>
              <a:rPr lang="en-US" sz="1800" dirty="0"/>
              <a:t>Campbell EM, </a:t>
            </a:r>
            <a:r>
              <a:rPr lang="en-US" sz="1800" dirty="0" err="1"/>
              <a:t>Sittig</a:t>
            </a:r>
            <a:r>
              <a:rPr lang="en-US" sz="1800" dirty="0"/>
              <a:t> DF, Ash JS et al. 2006. Types of unintended consequences related to computerized order entry. </a:t>
            </a:r>
            <a:r>
              <a:rPr lang="en-US" sz="1800" i="1" dirty="0"/>
              <a:t>JAMIA</a:t>
            </a:r>
            <a:r>
              <a:rPr lang="en-US" sz="1800" dirty="0"/>
              <a:t> 13(5):547-556.</a:t>
            </a:r>
          </a:p>
          <a:p>
            <a:r>
              <a:rPr lang="en-US" sz="1800" dirty="0"/>
              <a:t>Garrick TR, &amp; </a:t>
            </a:r>
            <a:r>
              <a:rPr lang="en-US" sz="1800" dirty="0" err="1"/>
              <a:t>Stotland</a:t>
            </a:r>
            <a:r>
              <a:rPr lang="en-US" sz="1800" dirty="0"/>
              <a:t> NL. 1982.  How to write a psychiatric consultation. </a:t>
            </a:r>
            <a:r>
              <a:rPr lang="en-US" sz="1800" i="1" dirty="0"/>
              <a:t>Am J Psychiatry</a:t>
            </a:r>
            <a:r>
              <a:rPr lang="en-US" sz="1800" dirty="0"/>
              <a:t> 139(7):849-855.</a:t>
            </a:r>
          </a:p>
          <a:p>
            <a:r>
              <a:rPr lang="en-US" sz="1800" dirty="0" err="1"/>
              <a:t>Gilbody</a:t>
            </a:r>
            <a:r>
              <a:rPr lang="en-US" sz="1800" dirty="0"/>
              <a:t> S et al. 2006.  Collaborative care for depression, accumulative meta-analysis and review of longer-term outcomes. </a:t>
            </a:r>
            <a:r>
              <a:rPr lang="en-US" sz="1800" i="1" dirty="0"/>
              <a:t>Arch Intern  Med </a:t>
            </a:r>
            <a:r>
              <a:rPr lang="en-US" sz="1800" dirty="0"/>
              <a:t>166:2314-2321.</a:t>
            </a:r>
          </a:p>
          <a:p>
            <a:pPr lvl="0"/>
            <a:r>
              <a:rPr lang="en-US" sz="1800" dirty="0"/>
              <a:t>Goldman L, Lee T, Rudd R. 1983. Ten commandments for effective consultations. </a:t>
            </a:r>
            <a:r>
              <a:rPr lang="en-US" sz="1800" i="1" dirty="0"/>
              <a:t>Arch Intern Med </a:t>
            </a:r>
            <a:r>
              <a:rPr lang="en-US" sz="1800" dirty="0"/>
              <a:t>143:1753-1755.</a:t>
            </a:r>
          </a:p>
          <a:p>
            <a:r>
              <a:rPr lang="en-US" sz="1800" dirty="0" err="1"/>
              <a:t>Kathol</a:t>
            </a:r>
            <a:r>
              <a:rPr lang="en-US" sz="1800" dirty="0"/>
              <a:t> R et al. 2009.  Psychiatrists for medically complex patients:  Bringing value at the physical health and mental health/substance-use disorder interface. </a:t>
            </a:r>
            <a:r>
              <a:rPr lang="en-US" sz="1800" i="1" dirty="0"/>
              <a:t>Psychosomatics</a:t>
            </a:r>
            <a:r>
              <a:rPr lang="en-US" sz="1800" dirty="0"/>
              <a:t> 50(2):93-107.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56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cs typeface="Times New Roman" pitchFamily="18" charset="0"/>
              </a:rPr>
              <a:t>Katon</a:t>
            </a:r>
            <a:r>
              <a:rPr lang="en-US" sz="1800" dirty="0">
                <a:cs typeface="Times New Roman" pitchFamily="18" charset="0"/>
              </a:rPr>
              <a:t> W et al. 2010.  Collaborative care for patients with depression and chronic illnesses. </a:t>
            </a:r>
            <a:r>
              <a:rPr lang="en-US" sz="1800" i="1" dirty="0">
                <a:cs typeface="Times New Roman" pitchFamily="18" charset="0"/>
              </a:rPr>
              <a:t>N </a:t>
            </a:r>
            <a:r>
              <a:rPr lang="en-US" sz="1800" i="1" dirty="0" err="1">
                <a:cs typeface="Times New Roman" pitchFamily="18" charset="0"/>
              </a:rPr>
              <a:t>Engl</a:t>
            </a:r>
            <a:r>
              <a:rPr lang="en-US" sz="1800" i="1" dirty="0">
                <a:cs typeface="Times New Roman" pitchFamily="18" charset="0"/>
              </a:rPr>
              <a:t> J Med </a:t>
            </a:r>
            <a:r>
              <a:rPr lang="en-US" sz="1800" dirty="0">
                <a:cs typeface="Times New Roman" pitchFamily="18" charset="0"/>
              </a:rPr>
              <a:t>363:2611-2620.</a:t>
            </a:r>
          </a:p>
          <a:p>
            <a:r>
              <a:rPr lang="en-US" sz="1800" dirty="0" err="1"/>
              <a:t>Kontos</a:t>
            </a:r>
            <a:r>
              <a:rPr lang="en-US" sz="1800" dirty="0"/>
              <a:t> N; </a:t>
            </a:r>
            <a:r>
              <a:rPr lang="en-US" sz="1800" dirty="0" err="1"/>
              <a:t>Querques</a:t>
            </a:r>
            <a:r>
              <a:rPr lang="en-US" sz="1800" dirty="0"/>
              <a:t> J. Psychiatric consultation to medical and surgical patients.  2008.  In: Stern TA, Rosenbaum JF, Fava M, et al. </a:t>
            </a:r>
            <a:r>
              <a:rPr lang="en-US" sz="1800" dirty="0" err="1"/>
              <a:t>eds</a:t>
            </a:r>
            <a:r>
              <a:rPr lang="en-US" sz="1800" dirty="0"/>
              <a:t>: </a:t>
            </a:r>
            <a:r>
              <a:rPr lang="en-US" sz="1800" i="1" dirty="0"/>
              <a:t>Massachusetts General Hospital Comprehensive Clinical Psychiatry</a:t>
            </a:r>
            <a:r>
              <a:rPr lang="en-US" sz="1800" dirty="0"/>
              <a:t>.  Philadelphia: Mosby-Elsevier. 749-760. </a:t>
            </a:r>
          </a:p>
          <a:p>
            <a:r>
              <a:rPr lang="en-US" sz="1800" dirty="0"/>
              <a:t>Meyer F, Joseph RC, </a:t>
            </a:r>
            <a:r>
              <a:rPr lang="en-US" sz="1800" dirty="0" err="1"/>
              <a:t>Peteet</a:t>
            </a:r>
            <a:r>
              <a:rPr lang="en-US" sz="1800" dirty="0"/>
              <a:t> JR. 2009.  Models of Care for Co-occurring Mental and Medical Disorders. </a:t>
            </a:r>
            <a:r>
              <a:rPr lang="en-US" sz="1800" i="1" dirty="0"/>
              <a:t>Harvard Review of Psychiatry </a:t>
            </a:r>
            <a:r>
              <a:rPr lang="pl-PL" sz="1800" dirty="0"/>
              <a:t>17(6):353-60.</a:t>
            </a:r>
            <a:endParaRPr lang="en-US" sz="1800" dirty="0"/>
          </a:p>
          <a:p>
            <a:r>
              <a:rPr lang="en-US" sz="1800" dirty="0"/>
              <a:t>Press MJ et al. 2017.  Medicare payment for behavioral health integration. </a:t>
            </a:r>
            <a:r>
              <a:rPr lang="en-US" sz="1800" i="1" dirty="0"/>
              <a:t>N </a:t>
            </a:r>
            <a:r>
              <a:rPr lang="en-US" sz="1800" i="1" dirty="0" err="1"/>
              <a:t>Engl</a:t>
            </a:r>
            <a:r>
              <a:rPr lang="en-US" sz="1800" i="1" dirty="0"/>
              <a:t> J Med</a:t>
            </a:r>
            <a:r>
              <a:rPr lang="en-US" sz="1800" dirty="0"/>
              <a:t> 376(5):405-407.</a:t>
            </a:r>
          </a:p>
          <a:p>
            <a:r>
              <a:rPr lang="en-US" sz="1800" dirty="0"/>
              <a:t>Salerno, SM et al. 2007. Principles of effective consultation: An update for the 21</a:t>
            </a:r>
            <a:r>
              <a:rPr lang="en-US" sz="1800" baseline="30000" dirty="0"/>
              <a:t>st</a:t>
            </a:r>
            <a:r>
              <a:rPr lang="en-US" sz="1800" dirty="0"/>
              <a:t>-century consultant. </a:t>
            </a:r>
            <a:r>
              <a:rPr lang="en-US" sz="1800" i="1" dirty="0"/>
              <a:t>Arch Intern Med</a:t>
            </a:r>
            <a:r>
              <a:rPr lang="en-US" sz="1800" dirty="0"/>
              <a:t> 167:271-275.</a:t>
            </a:r>
          </a:p>
          <a:p>
            <a:pPr lvl="0"/>
            <a:r>
              <a:rPr lang="en-US" sz="1800" dirty="0"/>
              <a:t>Shannon D. 2012. Effective physician-to-physician communication: an essential ingredient for care coordination. </a:t>
            </a:r>
            <a:r>
              <a:rPr lang="en-US" sz="1800" i="1" dirty="0"/>
              <a:t>Physician Exec </a:t>
            </a:r>
            <a:r>
              <a:rPr lang="en-US" sz="1800" dirty="0"/>
              <a:t>38(1):16-21.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74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Smith G; Clarke D. 2006.  Assessing the Effectiveness of Integrated Interventions: Terminology and Approach. </a:t>
            </a:r>
            <a:r>
              <a:rPr lang="en-US" sz="1800" i="1" dirty="0"/>
              <a:t>Med </a:t>
            </a:r>
            <a:r>
              <a:rPr lang="en-US" sz="1800" i="1" dirty="0" err="1"/>
              <a:t>Clin</a:t>
            </a:r>
            <a:r>
              <a:rPr lang="en-US" sz="1800" i="1" dirty="0"/>
              <a:t> N Am </a:t>
            </a:r>
            <a:r>
              <a:rPr lang="en-US" sz="1800" dirty="0"/>
              <a:t>90:533-548.</a:t>
            </a:r>
          </a:p>
          <a:p>
            <a:r>
              <a:rPr lang="en-US" sz="1800" dirty="0"/>
              <a:t>Sola CL, </a:t>
            </a:r>
            <a:r>
              <a:rPr lang="en-US" sz="1800" dirty="0" err="1"/>
              <a:t>Bostwick</a:t>
            </a:r>
            <a:r>
              <a:rPr lang="en-US" sz="1800" dirty="0"/>
              <a:t> JM, Sampson S. 2007. Benefits of an Electronic Consultation-Liaison Note System: Better Notes Faster. </a:t>
            </a:r>
            <a:r>
              <a:rPr lang="en-US" sz="1800" i="1" dirty="0"/>
              <a:t>Academic Psychiatry </a:t>
            </a:r>
            <a:r>
              <a:rPr lang="en-US" sz="1800" dirty="0"/>
              <a:t>31(1):61-63.</a:t>
            </a:r>
          </a:p>
          <a:p>
            <a:pPr lvl="0"/>
            <a:r>
              <a:rPr lang="en-US" sz="1800" dirty="0" err="1"/>
              <a:t>Venkat</a:t>
            </a:r>
            <a:r>
              <a:rPr lang="en-US" sz="1800" dirty="0"/>
              <a:t> KK. 2015. Short and sweet: Writing better consult notes in the era of the electronic medical record. </a:t>
            </a:r>
            <a:r>
              <a:rPr lang="en-US" sz="1800" i="1" dirty="0"/>
              <a:t>Cleveland Clinic Journal of Medicine </a:t>
            </a:r>
            <a:r>
              <a:rPr lang="en-US" sz="1800" dirty="0"/>
              <a:t>82(1):13-17.</a:t>
            </a:r>
          </a:p>
          <a:p>
            <a:r>
              <a:rPr lang="en-US" sz="1800" dirty="0"/>
              <a:t>Weiner, JP et al. 2007. e-</a:t>
            </a:r>
            <a:r>
              <a:rPr lang="en-US" sz="1800" dirty="0" err="1"/>
              <a:t>Iatrogenesis</a:t>
            </a:r>
            <a:r>
              <a:rPr lang="en-US" sz="1800" dirty="0"/>
              <a:t>: The Most Critical Unintended Consequence of CPOE and other HIT. </a:t>
            </a:r>
            <a:r>
              <a:rPr lang="en-US" sz="1800" i="1" dirty="0"/>
              <a:t>JAMIA</a:t>
            </a:r>
            <a:r>
              <a:rPr lang="en-US" sz="1800" dirty="0"/>
              <a:t> 14(3):387-388.</a:t>
            </a:r>
          </a:p>
          <a:p>
            <a:r>
              <a:rPr lang="en-US" sz="1800" dirty="0"/>
              <a:t>Williams J et al. 2007.  Systematic Review of Multifaceted Interventions to Improve Depression Care.  </a:t>
            </a:r>
            <a:r>
              <a:rPr lang="en-US" sz="1800" i="1" dirty="0"/>
              <a:t>General Hospital Psychiatry </a:t>
            </a:r>
            <a:r>
              <a:rPr lang="en-US" sz="1800" dirty="0"/>
              <a:t>29:91-116.</a:t>
            </a:r>
          </a:p>
          <a:p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345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1000"/>
              </a:lnSpc>
              <a:defRPr sz="1800"/>
            </a:pPr>
            <a:r>
              <a:rPr lang="en-US" sz="1600" u="sng" dirty="0">
                <a:hlinkClick r:id="rId2"/>
              </a:rPr>
              <a:t>https://aims.uw.edu/resource-library</a:t>
            </a:r>
            <a:endParaRPr lang="en-US" sz="1600" u="sng" dirty="0"/>
          </a:p>
          <a:p>
            <a:pPr lvl="0">
              <a:lnSpc>
                <a:spcPct val="81000"/>
              </a:lnSpc>
              <a:defRPr sz="1800"/>
            </a:pPr>
            <a:endParaRPr lang="en-US" sz="1600" u="sng" dirty="0">
              <a:solidFill>
                <a:srgbClr val="0563C1"/>
              </a:solidFill>
              <a:uFill>
                <a:solidFill>
                  <a:srgbClr val="0563C1"/>
                </a:solidFill>
              </a:uFill>
              <a:hlinkClick r:id="rId3"/>
            </a:endParaRPr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http://www.practicefusion.com/health-informatics-practical-guide-page-9/</a:t>
            </a:r>
            <a:endParaRPr lang="en-US" sz="1600" u="sng" dirty="0">
              <a:solidFill>
                <a:srgbClr val="0563C1"/>
              </a:solidFill>
              <a:uFill>
                <a:solidFill>
                  <a:srgbClr val="0563C1"/>
                </a:solidFill>
              </a:uFill>
            </a:endParaRP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4"/>
              </a:rPr>
              <a:t>https://www.nitrd.gov/pubs/pitac/</a:t>
            </a:r>
            <a:r>
              <a:rPr lang="en-US" sz="1600" dirty="0"/>
              <a:t> </a:t>
            </a: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5"/>
              </a:rPr>
              <a:t>http://iom.nationalacademies.org/Reports/2003/Key-Capabilities-of-an-Electronic-Health-Record-System.aspx</a:t>
            </a:r>
            <a:r>
              <a:rPr lang="en-US" sz="1600" dirty="0"/>
              <a:t> </a:t>
            </a: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6"/>
              </a:rPr>
              <a:t>https://www.healthit.gov/providers-professionals/benefits-electronic-health-records-ehrs</a:t>
            </a:r>
            <a:endParaRPr lang="en-US" sz="1600" u="sng" dirty="0">
              <a:solidFill>
                <a:srgbClr val="0563C1"/>
              </a:solidFill>
              <a:uFill>
                <a:solidFill>
                  <a:srgbClr val="0563C1"/>
                </a:solidFill>
              </a:uFill>
            </a:endParaRP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7"/>
              </a:rPr>
              <a:t>http://searchhealthit.techtarget.com/definition/HITECH-Act</a:t>
            </a:r>
            <a:r>
              <a:rPr lang="en-US" sz="1600" dirty="0"/>
              <a:t> </a:t>
            </a: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8"/>
              </a:rPr>
              <a:t>https://www.cms.gov/Regulations-and-Guidance/Legislation/EHRIncentivePrograms/downloads/MU_Stage1_ReqOverview.pdf</a:t>
            </a:r>
            <a:r>
              <a:rPr lang="en-US" sz="1600" dirty="0"/>
              <a:t> </a:t>
            </a:r>
          </a:p>
          <a:p>
            <a:pPr lvl="0">
              <a:lnSpc>
                <a:spcPct val="81000"/>
              </a:lnSpc>
              <a:defRPr sz="1800"/>
            </a:pPr>
            <a:endParaRPr lang="en-US" sz="1600" dirty="0"/>
          </a:p>
          <a:p>
            <a:pPr lvl="0">
              <a:lnSpc>
                <a:spcPct val="81000"/>
              </a:lnSpc>
              <a:defRPr sz="1800"/>
            </a:pPr>
            <a:r>
              <a:rPr lang="en-US" sz="16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9"/>
              </a:rPr>
              <a:t>http://iom.nationalacademies.org/About-IOM.aspx</a:t>
            </a:r>
            <a:r>
              <a:rPr lang="en-US" sz="1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1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Psychosomatic Medicine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/>
          <a:lstStyle/>
          <a:p>
            <a:r>
              <a:rPr lang="en-US" dirty="0"/>
              <a:t>Subspecialty at the interface of Medicine and Psychiatry</a:t>
            </a:r>
          </a:p>
          <a:p>
            <a:pPr lvl="1"/>
            <a:r>
              <a:rPr lang="en-US" dirty="0"/>
              <a:t>Clinical service</a:t>
            </a:r>
          </a:p>
          <a:p>
            <a:pPr lvl="1"/>
            <a:r>
              <a:rPr lang="en-US" dirty="0"/>
              <a:t>Research</a:t>
            </a:r>
          </a:p>
          <a:p>
            <a:pPr lvl="1"/>
            <a:r>
              <a:rPr lang="en-US" dirty="0"/>
              <a:t>Training</a:t>
            </a:r>
          </a:p>
          <a:p>
            <a:pPr lvl="1"/>
            <a:endParaRPr lang="en-US" dirty="0"/>
          </a:p>
          <a:p>
            <a:r>
              <a:rPr lang="en-US" dirty="0"/>
              <a:t>Consultation Liaison (CL) Psychiatry is the </a:t>
            </a:r>
            <a:r>
              <a:rPr lang="en-US" i="1" u="sng" dirty="0"/>
              <a:t>current</a:t>
            </a:r>
            <a:r>
              <a:rPr lang="en-US" dirty="0"/>
              <a:t> name of the accredited subspecialty</a:t>
            </a:r>
          </a:p>
          <a:p>
            <a:pPr lvl="1"/>
            <a:r>
              <a:rPr lang="en-US" dirty="0"/>
              <a:t>Feb 2017: American Board of Psychiatry and Neurology petitioned American Board of Medical Specialties (on behalf of Academy of Psychosomatic Medicine) to change the name back to “</a:t>
            </a:r>
            <a:r>
              <a:rPr lang="en-US" b="1" dirty="0"/>
              <a:t>Consultation-Liaison Psychiatry</a:t>
            </a:r>
            <a:r>
              <a:rPr lang="en-US" dirty="0"/>
              <a:t>”- granted</a:t>
            </a:r>
          </a:p>
          <a:p>
            <a:pPr lvl="1"/>
            <a:r>
              <a:rPr lang="en-US" dirty="0"/>
              <a:t>Nov 2017: APM voted to change its name to ACLP</a:t>
            </a:r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8CC13A9-18BF-48E4-88D9-0B925E08566D}" type="slidenum">
              <a:rPr lang="en-US" smtClean="0"/>
              <a:pPr eaLnBrk="1" hangingPunct="1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7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9648" y="381000"/>
            <a:ext cx="10114619" cy="914400"/>
          </a:xfrm>
        </p:spPr>
        <p:txBody>
          <a:bodyPr/>
          <a:lstStyle/>
          <a:p>
            <a:r>
              <a:rPr lang="en-US" b="1" dirty="0"/>
              <a:t>Models of CL Psychiatry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19648" y="1554522"/>
            <a:ext cx="109728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Traditional/Conventional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Hospital- or ambulatory-based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“Consultation upon request” (reactive)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Liaison psychiatry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Mental Health Integration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Hospital- or ambulatory-based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Case finding/screening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Proactive/systemic mental health involvement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Population-based programs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Disorder-specific programs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Hybrid Models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91BC3E1-BB86-4CB0-B355-30F53E121819}" type="slidenum">
              <a:rPr lang="en-US" smtClean="0"/>
              <a:pPr eaLnBrk="1" hangingPunct="1"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4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Traditional Models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28507"/>
            <a:ext cx="10972800" cy="4983162"/>
          </a:xfrm>
        </p:spPr>
        <p:txBody>
          <a:bodyPr/>
          <a:lstStyle/>
          <a:p>
            <a:r>
              <a:rPr lang="en-US" sz="2800" dirty="0"/>
              <a:t>“Consultation upon request”</a:t>
            </a:r>
          </a:p>
          <a:p>
            <a:pPr lvl="1"/>
            <a:r>
              <a:rPr lang="en-US" sz="2400" dirty="0"/>
              <a:t>Reactive</a:t>
            </a:r>
          </a:p>
          <a:p>
            <a:pPr lvl="1"/>
            <a:r>
              <a:rPr lang="en-US" sz="2400" dirty="0"/>
              <a:t>Patient- and consultee-specific </a:t>
            </a:r>
          </a:p>
          <a:p>
            <a:pPr lvl="1"/>
            <a:r>
              <a:rPr lang="en-US" sz="2400" dirty="0"/>
              <a:t>Primary responsibility for patient remains with consultee</a:t>
            </a:r>
          </a:p>
          <a:p>
            <a:pPr marL="398463" lvl="1" indent="0">
              <a:buNone/>
            </a:pPr>
            <a:endParaRPr lang="en-US" sz="2400" dirty="0"/>
          </a:p>
          <a:p>
            <a:r>
              <a:rPr lang="en-US" sz="2800" dirty="0"/>
              <a:t>Liaison psychiatry components</a:t>
            </a:r>
          </a:p>
          <a:p>
            <a:pPr lvl="1"/>
            <a:r>
              <a:rPr lang="en-US" sz="2400" dirty="0"/>
              <a:t>Support</a:t>
            </a:r>
          </a:p>
          <a:p>
            <a:pPr lvl="2"/>
            <a:r>
              <a:rPr lang="en-US" sz="2000" dirty="0"/>
              <a:t>Service, ward, nursing staff</a:t>
            </a:r>
          </a:p>
          <a:p>
            <a:pPr lvl="2"/>
            <a:r>
              <a:rPr lang="en-US" sz="2000" dirty="0"/>
              <a:t>Can be specialty specific (OB, Oncology, Neurology etc.)</a:t>
            </a:r>
            <a:endParaRPr lang="en-US" sz="2400" dirty="0"/>
          </a:p>
          <a:p>
            <a:pPr lvl="1"/>
            <a:r>
              <a:rPr lang="en-US" sz="2400" dirty="0"/>
              <a:t>Education</a:t>
            </a:r>
          </a:p>
          <a:p>
            <a:pPr lvl="2"/>
            <a:r>
              <a:rPr lang="en-US" sz="2000" dirty="0"/>
              <a:t>Formal and informal education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B5D70B2-7163-4E31-8C24-D96C1DB4F55D}" type="slidenum">
              <a:rPr lang="en-US" smtClean="0"/>
              <a:pPr eaLnBrk="1" hangingPunct="1"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3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Patients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4493683"/>
          </a:xfrm>
        </p:spPr>
        <p:txBody>
          <a:bodyPr/>
          <a:lstStyle/>
          <a:p>
            <a:r>
              <a:rPr lang="en-US" sz="2800" dirty="0"/>
              <a:t>Complex, co-morbid psychiatric and medical conditions</a:t>
            </a:r>
          </a:p>
          <a:p>
            <a:endParaRPr lang="en-US" sz="2800" dirty="0"/>
          </a:p>
          <a:p>
            <a:r>
              <a:rPr lang="en-US" sz="2800" dirty="0"/>
              <a:t>Neurocognitive disorders</a:t>
            </a:r>
          </a:p>
          <a:p>
            <a:endParaRPr lang="en-US" sz="2800" dirty="0"/>
          </a:p>
          <a:p>
            <a:r>
              <a:rPr lang="en-US" sz="2800" dirty="0"/>
              <a:t>Somatic symptom and functional disorders</a:t>
            </a:r>
          </a:p>
          <a:p>
            <a:endParaRPr lang="en-US" sz="2800" dirty="0"/>
          </a:p>
          <a:p>
            <a:r>
              <a:rPr lang="en-US" sz="2800" dirty="0"/>
              <a:t>Psychiatric disorders secondary to medical conditions or treatments</a:t>
            </a: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AEF97CA-C87E-4C54-B177-62297A03DAB4}" type="slidenum">
              <a:rPr lang="en-US" smtClean="0"/>
              <a:pPr eaLnBrk="1" hangingPunct="1"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10716" y="457200"/>
            <a:ext cx="11277600" cy="838200"/>
          </a:xfrm>
        </p:spPr>
        <p:txBody>
          <a:bodyPr/>
          <a:lstStyle/>
          <a:p>
            <a:r>
              <a:rPr lang="en-US" b="1" dirty="0"/>
              <a:t>Distinctions from Office-Based Psychiatry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610716" y="1455533"/>
            <a:ext cx="10972800" cy="4990042"/>
          </a:xfrm>
        </p:spPr>
        <p:txBody>
          <a:bodyPr/>
          <a:lstStyle/>
          <a:p>
            <a:r>
              <a:rPr lang="en-US" sz="2800" dirty="0"/>
              <a:t>Services are requested by consultee</a:t>
            </a:r>
          </a:p>
          <a:p>
            <a:pPr lvl="1"/>
            <a:r>
              <a:rPr lang="en-US" sz="2400" dirty="0"/>
              <a:t>Rare “self referral” by the patient</a:t>
            </a:r>
          </a:p>
          <a:p>
            <a:pPr lvl="1"/>
            <a:r>
              <a:rPr lang="en-US" sz="2400" dirty="0"/>
              <a:t>Obligations to consultee as well as patient</a:t>
            </a:r>
          </a:p>
          <a:p>
            <a:pPr lvl="1"/>
            <a:endParaRPr lang="en-US" sz="1400" dirty="0"/>
          </a:p>
          <a:p>
            <a:r>
              <a:rPr lang="en-US" sz="2800" dirty="0"/>
              <a:t>Patient is often unaware of referral</a:t>
            </a:r>
          </a:p>
          <a:p>
            <a:pPr lvl="1"/>
            <a:endParaRPr lang="en-US" sz="1400" dirty="0"/>
          </a:p>
          <a:p>
            <a:r>
              <a:rPr lang="en-US" sz="2800" dirty="0"/>
              <a:t>Participation may be limited</a:t>
            </a:r>
          </a:p>
          <a:p>
            <a:pPr lvl="1"/>
            <a:r>
              <a:rPr lang="en-US" sz="2400" dirty="0"/>
              <a:t>Patient may be ill, uncomfortable, or in pain</a:t>
            </a:r>
          </a:p>
          <a:p>
            <a:pPr lvl="1"/>
            <a:r>
              <a:rPr lang="en-US" sz="2400" dirty="0"/>
              <a:t>Patient motivation is often compromised</a:t>
            </a:r>
          </a:p>
          <a:p>
            <a:pPr lvl="1"/>
            <a:r>
              <a:rPr lang="en-US" sz="2400" dirty="0"/>
              <a:t>Privacy issues abound on inpatient </a:t>
            </a:r>
            <a:r>
              <a:rPr lang="en-US" sz="2400" dirty="0" err="1"/>
              <a:t>med/surg</a:t>
            </a:r>
            <a:r>
              <a:rPr lang="en-US" sz="2400" dirty="0"/>
              <a:t> wards</a:t>
            </a:r>
          </a:p>
          <a:p>
            <a:pPr lvl="1"/>
            <a:endParaRPr lang="en-US" sz="1400" dirty="0"/>
          </a:p>
          <a:p>
            <a:r>
              <a:rPr lang="en-US" sz="2800" dirty="0"/>
              <a:t>Visits are not scheduled nor time based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D897F82-7E82-4BCF-ABC7-27EF4C74CA2C}" type="slidenum">
              <a:rPr lang="en-US" smtClean="0"/>
              <a:pPr eaLnBrk="1" hangingPunct="1"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7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541" y="457200"/>
            <a:ext cx="10972800" cy="794280"/>
          </a:xfrm>
        </p:spPr>
        <p:txBody>
          <a:bodyPr/>
          <a:lstStyle/>
          <a:p>
            <a:r>
              <a:rPr lang="en-US" b="1" dirty="0"/>
              <a:t>Function of Psychiatric Consultation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04561" y="1676401"/>
            <a:ext cx="10871200" cy="2468563"/>
          </a:xfrm>
        </p:spPr>
        <p:txBody>
          <a:bodyPr/>
          <a:lstStyle/>
          <a:p>
            <a:r>
              <a:rPr lang="en-US" sz="2800" dirty="0"/>
              <a:t>Doctor-to-doctor communication designed to address the mental health needs of the patient and improve patient care</a:t>
            </a:r>
          </a:p>
          <a:p>
            <a:endParaRPr lang="en-US" sz="2800" dirty="0"/>
          </a:p>
          <a:p>
            <a:r>
              <a:rPr lang="en-US" sz="2800" dirty="0"/>
              <a:t>The over-riding concern is the patient’s well-being</a:t>
            </a:r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F5086FB-654B-46B3-A99B-C6E191980731}" type="slidenum">
              <a:rPr lang="en-US" smtClean="0"/>
              <a:pPr eaLnBrk="1" hangingPunct="1"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45862"/>
      </p:ext>
    </p:extLst>
  </p:cSld>
  <p:clrMapOvr>
    <a:masterClrMapping/>
  </p:clrMapOvr>
</p:sld>
</file>

<file path=ppt/theme/theme1.xml><?xml version="1.0" encoding="utf-8"?>
<a:theme xmlns:a="http://schemas.openxmlformats.org/drawingml/2006/main" name="ACLP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0" ma:contentTypeDescription="Create a new document." ma:contentTypeScope="" ma:versionID="3c0ad1c1f9012030e844f7ca56ceb058">
  <xsd:schema xmlns:xsd="http://www.w3.org/2001/XMLSchema" xmlns:xs="http://www.w3.org/2001/XMLSchema" xmlns:p="http://schemas.microsoft.com/office/2006/metadata/properties" xmlns:ns2="7f3cf475-0395-4332-a22f-87d7b85be7f2" xmlns:ns3="d5af13c4-72b1-41c9-8507-7e9ed24d93ac" targetNamespace="http://schemas.microsoft.com/office/2006/metadata/properties" ma:root="true" ma:fieldsID="f0f0d6400a7b3e3f33f8772d7a208be3" ns2:_="" ns3:_=""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B2A905-58EE-4950-9C62-3AC6953C32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3cf475-0395-4332-a22f-87d7b85be7f2"/>
    <ds:schemaRef ds:uri="d5af13c4-72b1-41c9-8507-7e9ed24d9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60AA4B-0C74-43BA-862E-50B2110804B8}">
  <ds:schemaRefs>
    <ds:schemaRef ds:uri="http://purl.org/dc/dcmitype/"/>
    <ds:schemaRef ds:uri="http://purl.org/dc/elements/1.1/"/>
    <ds:schemaRef ds:uri="d5af13c4-72b1-41c9-8507-7e9ed24d93ac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7f3cf475-0395-4332-a22f-87d7b85be7f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ACLP template</Template>
  <TotalTime>1068</TotalTime>
  <Words>4394</Words>
  <Application>Microsoft Office PowerPoint</Application>
  <PresentationFormat>Widescreen</PresentationFormat>
  <Paragraphs>566</Paragraphs>
  <Slides>39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Lucida Grande</vt:lpstr>
      <vt:lpstr>Lucida Handwriting</vt:lpstr>
      <vt:lpstr>Times New Roman</vt:lpstr>
      <vt:lpstr>Wingdings</vt:lpstr>
      <vt:lpstr>ACLP template</vt:lpstr>
      <vt:lpstr>Models and Process of Psychosomatic Medicine</vt:lpstr>
      <vt:lpstr>Learning Objectives</vt:lpstr>
      <vt:lpstr>Introduction</vt:lpstr>
      <vt:lpstr>Psychosomatic Medicine</vt:lpstr>
      <vt:lpstr>Models of CL Psychiatry</vt:lpstr>
      <vt:lpstr>Traditional Models</vt:lpstr>
      <vt:lpstr>Types of Patients</vt:lpstr>
      <vt:lpstr>Distinctions from Office-Based Psychiatry</vt:lpstr>
      <vt:lpstr>Function of Psychiatric Consultation</vt:lpstr>
      <vt:lpstr>Essential Tasks</vt:lpstr>
      <vt:lpstr>Steps in the Consultation (1)</vt:lpstr>
      <vt:lpstr>Steps in the Consultation (2)</vt:lpstr>
      <vt:lpstr>Steps in the Consultation (3)</vt:lpstr>
      <vt:lpstr>Steps in the Consultation (4)</vt:lpstr>
      <vt:lpstr>The Written Note (1)</vt:lpstr>
      <vt:lpstr>The Written Note (2)</vt:lpstr>
      <vt:lpstr>The Written Note (3)</vt:lpstr>
      <vt:lpstr>The Written Note (4)                  </vt:lpstr>
      <vt:lpstr>The Written Note (5)</vt:lpstr>
      <vt:lpstr>The Written Note (6)</vt:lpstr>
      <vt:lpstr>The Written Note (7)</vt:lpstr>
      <vt:lpstr>The Written Note (8)</vt:lpstr>
      <vt:lpstr>The Written Note (9)</vt:lpstr>
      <vt:lpstr>The Written Note (10)</vt:lpstr>
      <vt:lpstr>WHODAS: World Health Organization Disability Assessment Schedule 2.0 </vt:lpstr>
      <vt:lpstr>The Written Note (11)</vt:lpstr>
      <vt:lpstr>Mental Health Integration (1)</vt:lpstr>
      <vt:lpstr>Mental Health Integration (2)</vt:lpstr>
      <vt:lpstr>Mental Health Integration (3)</vt:lpstr>
      <vt:lpstr>Mental Health Integration (4)</vt:lpstr>
      <vt:lpstr>Mental Health Integration (5)</vt:lpstr>
      <vt:lpstr>Mental Health Integration (6)</vt:lpstr>
      <vt:lpstr>Mental Health Integration (7)</vt:lpstr>
      <vt:lpstr>Mental Health Integration (8)</vt:lpstr>
      <vt:lpstr>Conclusions</vt:lpstr>
      <vt:lpstr>REFERENCES</vt:lpstr>
      <vt:lpstr>REFERENCES</vt:lpstr>
      <vt:lpstr>REFERENCES</vt:lpstr>
      <vt:lpstr>REFERENCES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Rustad, James K.</dc:creator>
  <cp:lastModifiedBy>Desan, Paul</cp:lastModifiedBy>
  <cp:revision>42</cp:revision>
  <dcterms:created xsi:type="dcterms:W3CDTF">2017-12-19T16:57:33Z</dcterms:created>
  <dcterms:modified xsi:type="dcterms:W3CDTF">2019-03-15T20:47:48Z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